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A23_D1AFA26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A27_2672001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A0A_A5FB53F4.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A12_33AFE1C9.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A16_5328984B.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A1C_A897F7D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A1E_F5C65692.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1" r:id="rId5"/>
    <p:sldId id="2562" r:id="rId6"/>
    <p:sldId id="2563" r:id="rId7"/>
    <p:sldId id="2608" r:id="rId8"/>
    <p:sldId id="2564" r:id="rId9"/>
    <p:sldId id="2566" r:id="rId10"/>
    <p:sldId id="2595" r:id="rId11"/>
    <p:sldId id="2602" r:id="rId12"/>
    <p:sldId id="2603" r:id="rId13"/>
    <p:sldId id="2604" r:id="rId14"/>
    <p:sldId id="2605" r:id="rId15"/>
    <p:sldId id="2567" r:id="rId16"/>
    <p:sldId id="2599" r:id="rId17"/>
    <p:sldId id="2568" r:id="rId18"/>
    <p:sldId id="2569" r:id="rId19"/>
    <p:sldId id="2570" r:id="rId20"/>
    <p:sldId id="2573" r:id="rId21"/>
    <p:sldId id="2574" r:id="rId22"/>
    <p:sldId id="2576" r:id="rId23"/>
    <p:sldId id="2577" r:id="rId24"/>
    <p:sldId id="2578" r:id="rId25"/>
    <p:sldId id="2579" r:id="rId26"/>
    <p:sldId id="2580" r:id="rId27"/>
    <p:sldId id="2581" r:id="rId28"/>
    <p:sldId id="2582" r:id="rId29"/>
    <p:sldId id="2583" r:id="rId30"/>
    <p:sldId id="2584" r:id="rId31"/>
    <p:sldId id="2587" r:id="rId32"/>
    <p:sldId id="2588" r:id="rId33"/>
    <p:sldId id="2589" r:id="rId34"/>
    <p:sldId id="2590" r:id="rId35"/>
    <p:sldId id="2594" r:id="rId36"/>
    <p:sldId id="2593" r:id="rId37"/>
    <p:sldId id="2598" r:id="rId38"/>
    <p:sldId id="3414" r:id="rId39"/>
    <p:sldId id="341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y Updates and Requirements for Pre-K Directors for the 2025-2026 School Year" id="{F8BA62EF-C951-48C9-BFE3-0BA24B213DDD}">
          <p14:sldIdLst>
            <p14:sldId id="2561"/>
            <p14:sldId id="2562"/>
          </p14:sldIdLst>
        </p14:section>
        <p14:section name="Essential Preparations for the New School Year" id="{A6BACD53-A63E-4BB5-A3F2-ABC9646D2AFD}">
          <p14:sldIdLst>
            <p14:sldId id="2563"/>
            <p14:sldId id="2608"/>
            <p14:sldId id="2564"/>
          </p14:sldIdLst>
        </p14:section>
        <p14:section name="GAPREK System Guidance and User Support" id="{6C3B5F7C-08B6-432A-801D-26E48C963402}">
          <p14:sldIdLst>
            <p14:sldId id="2566"/>
            <p14:sldId id="2595"/>
            <p14:sldId id="2602"/>
            <p14:sldId id="2603"/>
            <p14:sldId id="2604"/>
            <p14:sldId id="2605"/>
            <p14:sldId id="2567"/>
            <p14:sldId id="2599"/>
            <p14:sldId id="2568"/>
          </p14:sldIdLst>
        </p14:section>
        <p14:section name="Grant Agreement Process and Deadlines" id="{3D25568B-72C8-4009-A7FE-7BCBFEBCBFD1}">
          <p14:sldIdLst>
            <p14:sldId id="2569"/>
            <p14:sldId id="2570"/>
          </p14:sldIdLst>
        </p14:section>
        <p14:section name="Calendar Submission and Approval Process" id="{3CC4CCA8-9725-40DD-A1CE-567EF21BAAF5}">
          <p14:sldIdLst>
            <p14:sldId id="2573"/>
            <p14:sldId id="2574"/>
            <p14:sldId id="2576"/>
          </p14:sldIdLst>
        </p14:section>
        <p14:section name="Teacher Information Entry and Credential Waivers" id="{DAD116B5-3533-4D7D-AB43-D6B781A1470B}">
          <p14:sldIdLst>
            <p14:sldId id="2577"/>
            <p14:sldId id="2578"/>
            <p14:sldId id="2579"/>
            <p14:sldId id="2580"/>
            <p14:sldId id="2581"/>
          </p14:sldIdLst>
        </p14:section>
        <p14:section name="Creditable Years of Experience (CYE) Management" id="{4BB077EB-936B-45EA-BA36-6D87B738A1DD}">
          <p14:sldIdLst>
            <p14:sldId id="2582"/>
            <p14:sldId id="2583"/>
            <p14:sldId id="2584"/>
          </p14:sldIdLst>
        </p14:section>
        <p14:section name="Work Sampling Online (WSO) System Updates" id="{AF7EFD2C-E671-4A63-A825-9B4307652986}">
          <p14:sldIdLst/>
        </p14:section>
        <p14:section name="2025-2026 Guidelines, Rate Charts, and Teacher Salary Information" id="{BB39ADE0-DD2F-403C-9813-2263D7672E6A}">
          <p14:sldIdLst>
            <p14:sldId id="2587"/>
            <p14:sldId id="2588"/>
            <p14:sldId id="2589"/>
            <p14:sldId id="2590"/>
            <p14:sldId id="2594"/>
            <p14:sldId id="2593"/>
            <p14:sldId id="2598"/>
            <p14:sldId id="3414"/>
            <p14:sldId id="3415"/>
          </p14:sldIdLst>
        </p14:section>
        <p14:section name="Conclusion" id="{F3B2EDCE-66DF-496F-BFE4-E9F66D2ADA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A71912-EA15-909E-698F-5C100F5D7633}" name="Susan Adams" initials="SA" userId="S::susan.adams@decal.ga.gov::9330532f-bf9f-43c3-9c40-95f7da52601c" providerId="AD"/>
  <p188:author id="{B1336848-A268-5538-7725-B5647EA6C514}" name="Amy Browder" initials="AB" userId="S::amy.browder@decal.ga.gov::ac12bec1-f399-4095-a507-7cbafefc2df4" providerId="AD"/>
  <p188:author id="{FB4CB09C-6E52-1544-60DB-E1A40756396A}" name="Susan Adams" initials="SA" userId="S::Susan.Adams@decal.ga.gov::9330532f-bf9f-43c3-9c40-95f7da52601c" providerId="AD"/>
  <p188:author id="{5EB5B0D6-8E88-9C97-30A9-41900E4C33B2}" name="Meghan McNail" initials="MM" userId="S::meghan.mcnail@decal.ga.gov::57f30de1-29fa-4406-832a-b17e768dfb8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CD3AF-7785-4E9C-4609-67C885B8774B}" v="99" dt="2025-07-21T00:22:23.898"/>
    <p1510:client id="{1775855F-F415-42E5-9D39-CE99F8211585}" v="132" dt="2025-07-21T15:42:13.811"/>
    <p1510:client id="{4AC10A32-FB63-60C1-8E4A-1A5C560AD2A3}" v="25" dt="2025-07-21T14:17:48.716"/>
    <p1510:client id="{A940C157-2E15-DB62-A211-AEEC986485A8}" v="42" dt="2025-07-20T19:50:03.575"/>
    <p1510:client id="{BCDD3805-F1E6-9D5F-B7D6-0068587FE600}" v="483" dt="2025-07-20T19:29:13.988"/>
    <p1510:client id="{E5AB7D8A-0B05-2B3F-5DD7-4A2551691BF8}" v="37" dt="2025-07-20T19:22:57.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6" d="100"/>
          <a:sy n="56" d="100"/>
        </p:scale>
        <p:origin x="236"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comments/modernComment_A0A_A5FB53F4.xml><?xml version="1.0" encoding="utf-8"?>
<p188:cmLst xmlns:a="http://schemas.openxmlformats.org/drawingml/2006/main" xmlns:r="http://schemas.openxmlformats.org/officeDocument/2006/relationships" xmlns:p188="http://schemas.microsoft.com/office/powerpoint/2018/8/main">
  <p188:cm id="{A89BFFF5-9EDE-4D9F-AC36-A66396FD4186}" authorId="{FB4CB09C-6E52-1544-60DB-E1A40756396A}" status="resolved" created="2025-07-18T13:09:19.988" complete="100000">
    <pc:sldMkLst xmlns:pc="http://schemas.microsoft.com/office/powerpoint/2013/main/command">
      <pc:docMk/>
      <pc:sldMk cId="2784711668" sldId="2570"/>
    </pc:sldMkLst>
    <p188:replyLst>
      <p188:reply id="{BA5D2665-696A-4352-B541-EC95586DE38C}" authorId="{FB4CB09C-6E52-1544-60DB-E1A40756396A}" created="2025-07-18T13:10:47.735">
        <p188:txBody>
          <a:bodyPr/>
          <a:lstStyle/>
          <a:p>
            <a:r>
              <a:rPr lang="en-US"/>
              <a:t>Contact if you need help  AMY</a:t>
            </a:r>
          </a:p>
        </p188:txBody>
      </p188:reply>
    </p188:replyLst>
    <p188:txBody>
      <a:bodyPr/>
      <a:lstStyle/>
      <a:p>
        <a:r>
          <a:rPr lang="en-US"/>
          <a:t>Reword about grant agreements</a:t>
        </a:r>
      </a:p>
    </p188:txBody>
  </p188:cm>
</p188:cmLst>
</file>

<file path=ppt/comments/modernComment_A12_33AFE1C9.xml><?xml version="1.0" encoding="utf-8"?>
<p188:cmLst xmlns:a="http://schemas.openxmlformats.org/drawingml/2006/main" xmlns:r="http://schemas.openxmlformats.org/officeDocument/2006/relationships" xmlns:p188="http://schemas.microsoft.com/office/powerpoint/2018/8/main">
  <p188:cm id="{CB19E1AD-8D66-429A-A816-EEF2CC6648E0}" authorId="{FB4CB09C-6E52-1544-60DB-E1A40756396A}" status="resolved" created="2025-07-18T13:12:07.710" complete="100000">
    <pc:sldMkLst xmlns:pc="http://schemas.microsoft.com/office/powerpoint/2013/main/command">
      <pc:docMk/>
      <pc:sldMk cId="867164617" sldId="2578"/>
    </pc:sldMkLst>
    <p188:txBody>
      <a:bodyPr/>
      <a:lstStyle/>
      <a:p>
        <a:r>
          <a:rPr lang="en-US"/>
          <a:t>amy</a:t>
        </a:r>
      </a:p>
    </p188:txBody>
  </p188:cm>
</p188:cmLst>
</file>

<file path=ppt/comments/modernComment_A16_5328984B.xml><?xml version="1.0" encoding="utf-8"?>
<p188:cmLst xmlns:a="http://schemas.openxmlformats.org/drawingml/2006/main" xmlns:r="http://schemas.openxmlformats.org/officeDocument/2006/relationships" xmlns:p188="http://schemas.microsoft.com/office/powerpoint/2018/8/main">
  <p188:cm id="{CA13B073-5764-48B2-AE2B-3179A6C50E6A}" authorId="{FB4CB09C-6E52-1544-60DB-E1A40756396A}" status="resolved" created="2025-07-18T13:13:46.173" complete="100000">
    <pc:sldMkLst xmlns:pc="http://schemas.microsoft.com/office/powerpoint/2013/main/command">
      <pc:docMk/>
      <pc:sldMk cId="1395169355" sldId="2582"/>
    </pc:sldMkLst>
    <p188:txBody>
      <a:bodyPr/>
      <a:lstStyle/>
      <a:p>
        <a:r>
          <a:rPr lang="en-US"/>
          <a:t>amy</a:t>
        </a:r>
      </a:p>
    </p188:txBody>
  </p188:cm>
</p188:cmLst>
</file>

<file path=ppt/comments/modernComment_A1C_A897F7D0.xml><?xml version="1.0" encoding="utf-8"?>
<p188:cmLst xmlns:a="http://schemas.openxmlformats.org/drawingml/2006/main" xmlns:r="http://schemas.openxmlformats.org/officeDocument/2006/relationships" xmlns:p188="http://schemas.microsoft.com/office/powerpoint/2018/8/main">
  <p188:cm id="{8A789AF3-9AFF-40FD-8F7C-E6FA1398541C}" authorId="{FB4CB09C-6E52-1544-60DB-E1A40756396A}" status="resolved" created="2025-07-18T13:14:36.488" complete="100000">
    <pc:sldMkLst xmlns:pc="http://schemas.microsoft.com/office/powerpoint/2013/main/command">
      <pc:docMk/>
      <pc:sldMk cId="2828531664" sldId="2588"/>
    </pc:sldMkLst>
    <p188:txBody>
      <a:bodyPr/>
      <a:lstStyle/>
      <a:p>
        <a:r>
          <a:rPr lang="en-US"/>
          <a:t>Guideline changes- payment date, blackout dates, etc</a:t>
        </a:r>
      </a:p>
    </p188:txBody>
  </p188:cm>
</p188:cmLst>
</file>

<file path=ppt/comments/modernComment_A1E_F5C65692.xml><?xml version="1.0" encoding="utf-8"?>
<p188:cmLst xmlns:a="http://schemas.openxmlformats.org/drawingml/2006/main" xmlns:r="http://schemas.openxmlformats.org/officeDocument/2006/relationships" xmlns:p188="http://schemas.microsoft.com/office/powerpoint/2018/8/main">
  <p188:cm id="{8A21FA64-955D-4808-9579-37D48A12048F}" authorId="{FB4CB09C-6E52-1544-60DB-E1A40756396A}" status="resolved" created="2025-07-18T13:15:05.796" complete="100000">
    <pc:sldMkLst xmlns:pc="http://schemas.microsoft.com/office/powerpoint/2013/main/command">
      <pc:docMk/>
      <pc:sldMk cId="4123416210" sldId="2590"/>
    </pc:sldMkLst>
    <p188:txBody>
      <a:bodyPr/>
      <a:lstStyle/>
      <a:p>
        <a:r>
          <a:rPr lang="en-US"/>
          <a:t>Add pic of salary scale</a:t>
        </a:r>
      </a:p>
    </p188:txBody>
  </p188:cm>
</p188:cmLst>
</file>

<file path=ppt/comments/modernComment_A23_D1AFA266.xml><?xml version="1.0" encoding="utf-8"?>
<p188:cmLst xmlns:a="http://schemas.openxmlformats.org/drawingml/2006/main" xmlns:r="http://schemas.openxmlformats.org/officeDocument/2006/relationships" xmlns:p188="http://schemas.microsoft.com/office/powerpoint/2018/8/main">
  <p188:cm id="{AD18C406-DB62-402C-BD53-9B5F8205320B}" authorId="{FB4CB09C-6E52-1544-60DB-E1A40756396A}" created="2025-07-18T13:18:10.102">
    <ac:deMkLst xmlns:ac="http://schemas.microsoft.com/office/drawing/2013/main/command">
      <pc:docMk xmlns:pc="http://schemas.microsoft.com/office/powerpoint/2013/main/command"/>
      <pc:sldMk xmlns:pc="http://schemas.microsoft.com/office/powerpoint/2013/main/command" cId="3517948518" sldId="2595"/>
      <ac:spMk id="2" creationId="{A81E0D93-B127-47D1-9F5A-01DA38441313}"/>
    </ac:deMkLst>
    <p188:txBody>
      <a:bodyPr/>
      <a:lstStyle/>
      <a:p>
        <a:r>
          <a:rPr lang="en-US"/>
          <a:t>susan</a:t>
        </a:r>
      </a:p>
    </p188:txBody>
  </p188:cm>
</p188:cmLst>
</file>

<file path=ppt/comments/modernComment_A27_26720017.xml><?xml version="1.0" encoding="utf-8"?>
<p188:cmLst xmlns:a="http://schemas.openxmlformats.org/drawingml/2006/main" xmlns:r="http://schemas.openxmlformats.org/officeDocument/2006/relationships" xmlns:p188="http://schemas.microsoft.com/office/powerpoint/2018/8/main">
  <p188:cm id="{0EBF4F2A-C424-4326-9271-4E0656A28715}" authorId="{FB4CB09C-6E52-1544-60DB-E1A40756396A}" status="resolved" created="2025-07-18T13:07:56.379" complete="100000">
    <ac:txMkLst xmlns:ac="http://schemas.microsoft.com/office/drawing/2013/main/command">
      <pc:docMk xmlns:pc="http://schemas.microsoft.com/office/powerpoint/2013/main/command"/>
      <pc:sldMk xmlns:pc="http://schemas.microsoft.com/office/powerpoint/2013/main/command" cId="645005335" sldId="2599"/>
      <ac:spMk id="3" creationId="{95750208-6EDC-0D8F-4EDD-6641253AC2C1}"/>
      <ac:txMk cp="0" len="178">
        <ac:context len="280" hash="398449420"/>
      </ac:txMk>
    </ac:txMkLst>
    <p188:pos x="6258910" y="2269840"/>
    <p188:txBody>
      <a:bodyPr/>
      <a:lstStyle/>
      <a:p>
        <a:r>
          <a:rPr lang="en-US"/>
          <a:t>Make separate slide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76378-E208-4FE7-B18D-A54658CCE76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084A99-9882-427C-A96B-9D38FE13E128}">
      <dgm:prSet/>
      <dgm:spPr/>
      <dgm:t>
        <a:bodyPr/>
        <a:lstStyle/>
        <a:p>
          <a:r>
            <a:rPr lang="en-US" dirty="0"/>
            <a:t>Benefit changes impacting </a:t>
          </a:r>
          <a:r>
            <a:rPr lang="en-US" b="1" dirty="0"/>
            <a:t>lead teachers </a:t>
          </a:r>
          <a:r>
            <a:rPr lang="en-US" dirty="0"/>
            <a:t>employed by public schools.</a:t>
          </a:r>
        </a:p>
      </dgm:t>
    </dgm:pt>
    <dgm:pt modelId="{80A74454-8C19-49B7-A322-CFACDF6CC64D}" type="parTrans" cxnId="{80972573-0F5B-43A3-A79D-C9B151993B85}">
      <dgm:prSet/>
      <dgm:spPr/>
      <dgm:t>
        <a:bodyPr/>
        <a:lstStyle/>
        <a:p>
          <a:endParaRPr lang="en-US"/>
        </a:p>
      </dgm:t>
    </dgm:pt>
    <dgm:pt modelId="{0974FE7C-BF1D-4CB4-BFC7-DA8D510BA433}" type="sibTrans" cxnId="{80972573-0F5B-43A3-A79D-C9B151993B85}">
      <dgm:prSet/>
      <dgm:spPr/>
      <dgm:t>
        <a:bodyPr/>
        <a:lstStyle/>
        <a:p>
          <a:endParaRPr lang="en-US"/>
        </a:p>
      </dgm:t>
    </dgm:pt>
    <dgm:pt modelId="{7611F86A-4059-4201-9493-ECF54F0B6B0B}">
      <dgm:prSet/>
      <dgm:spPr/>
      <dgm:t>
        <a:bodyPr/>
        <a:lstStyle/>
        <a:p>
          <a:r>
            <a:rPr lang="en-US">
              <a:latin typeface="Arial"/>
              <a:cs typeface="Arial"/>
            </a:rPr>
            <a:t>Increase in Teacher Retirement System from 20.78% to 21.91%</a:t>
          </a:r>
          <a:endParaRPr lang="en-US"/>
        </a:p>
      </dgm:t>
    </dgm:pt>
    <dgm:pt modelId="{49DDA036-53DA-47CA-B514-1A3E74CFD13B}" type="parTrans" cxnId="{68676084-A1D6-4FA9-9DA0-A65C7ED66D4D}">
      <dgm:prSet/>
      <dgm:spPr/>
      <dgm:t>
        <a:bodyPr/>
        <a:lstStyle/>
        <a:p>
          <a:endParaRPr lang="en-US"/>
        </a:p>
      </dgm:t>
    </dgm:pt>
    <dgm:pt modelId="{0845CDCD-E2B8-4D1E-AE25-992D77C41C49}" type="sibTrans" cxnId="{68676084-A1D6-4FA9-9DA0-A65C7ED66D4D}">
      <dgm:prSet/>
      <dgm:spPr/>
      <dgm:t>
        <a:bodyPr/>
        <a:lstStyle/>
        <a:p>
          <a:endParaRPr lang="en-US"/>
        </a:p>
      </dgm:t>
    </dgm:pt>
    <dgm:pt modelId="{099DDA54-E8C1-432F-9FF7-7B9BA4CA699E}">
      <dgm:prSet/>
      <dgm:spPr/>
      <dgm:t>
        <a:bodyPr/>
        <a:lstStyle/>
        <a:p>
          <a:r>
            <a:rPr lang="en-US">
              <a:latin typeface="Arial"/>
              <a:cs typeface="Arial"/>
            </a:rPr>
            <a:t>Increase to $1,885 per-member, per-month </a:t>
          </a:r>
          <a:r>
            <a:rPr kumimoji="0" lang="en-US" b="0" i="0" u="none" strike="noStrike" cap="none" spc="0" normalizeH="0" baseline="0" noProof="0">
              <a:effectLst/>
              <a:uLnTx/>
              <a:uFillTx/>
              <a:latin typeface="Arial"/>
              <a:ea typeface="Verdana"/>
              <a:cs typeface="Arial"/>
            </a:rPr>
            <a:t>(PMPM) rate for </a:t>
          </a:r>
          <a:r>
            <a:rPr kumimoji="0" lang="en-US" b="1" i="0" u="none" strike="noStrike" cap="none" spc="0" normalizeH="0" baseline="0" noProof="0">
              <a:effectLst/>
              <a:uLnTx/>
              <a:uFillTx/>
              <a:latin typeface="Arial"/>
              <a:ea typeface="Verdana"/>
              <a:cs typeface="Arial"/>
            </a:rPr>
            <a:t>certified</a:t>
          </a:r>
          <a:r>
            <a:rPr lang="en-US" b="1">
              <a:latin typeface="Arial"/>
              <a:ea typeface="Verdana"/>
              <a:cs typeface="Arial"/>
            </a:rPr>
            <a:t> lead</a:t>
          </a:r>
          <a:r>
            <a:rPr lang="en-US">
              <a:latin typeface="Arial"/>
              <a:ea typeface="Verdana"/>
              <a:cs typeface="Arial"/>
            </a:rPr>
            <a:t> </a:t>
          </a:r>
          <a:r>
            <a:rPr lang="en-US" b="1">
              <a:latin typeface="Arial"/>
              <a:ea typeface="Verdana"/>
              <a:cs typeface="Arial"/>
            </a:rPr>
            <a:t>teachers</a:t>
          </a:r>
          <a:r>
            <a:rPr lang="en-US">
              <a:latin typeface="Arial"/>
              <a:ea typeface="Verdana"/>
              <a:cs typeface="Arial"/>
            </a:rPr>
            <a:t> who </a:t>
          </a:r>
          <a:r>
            <a:rPr kumimoji="0" lang="en-US" b="0" i="0" u="none" strike="noStrike" cap="none" spc="0" normalizeH="0" baseline="0" noProof="0">
              <a:effectLst/>
              <a:uLnTx/>
              <a:uFillTx/>
              <a:latin typeface="Arial"/>
              <a:ea typeface="Verdana"/>
              <a:cs typeface="Arial"/>
            </a:rPr>
            <a:t>participate in the State Health Benefit Program</a:t>
          </a:r>
          <a:r>
            <a:rPr lang="en-US">
              <a:latin typeface="Arial"/>
              <a:ea typeface="Verdana"/>
              <a:cs typeface="Arial"/>
            </a:rPr>
            <a:t>.</a:t>
          </a:r>
          <a:endParaRPr lang="en-US"/>
        </a:p>
      </dgm:t>
    </dgm:pt>
    <dgm:pt modelId="{49738CCF-3891-4FB1-8CC4-54885448199C}" type="parTrans" cxnId="{52A3B683-D8E3-47B1-9AD9-CA11F41BCA55}">
      <dgm:prSet/>
      <dgm:spPr/>
      <dgm:t>
        <a:bodyPr/>
        <a:lstStyle/>
        <a:p>
          <a:endParaRPr lang="en-US"/>
        </a:p>
      </dgm:t>
    </dgm:pt>
    <dgm:pt modelId="{98ABC7E5-E45B-4C46-8531-118F318D25B3}" type="sibTrans" cxnId="{52A3B683-D8E3-47B1-9AD9-CA11F41BCA55}">
      <dgm:prSet/>
      <dgm:spPr/>
      <dgm:t>
        <a:bodyPr/>
        <a:lstStyle/>
        <a:p>
          <a:endParaRPr lang="en-US"/>
        </a:p>
      </dgm:t>
    </dgm:pt>
    <dgm:pt modelId="{89331E7A-E425-441C-98D3-34D1A6484CBD}" type="pres">
      <dgm:prSet presAssocID="{A4076378-E208-4FE7-B18D-A54658CCE764}" presName="root" presStyleCnt="0">
        <dgm:presLayoutVars>
          <dgm:dir/>
          <dgm:resizeHandles val="exact"/>
        </dgm:presLayoutVars>
      </dgm:prSet>
      <dgm:spPr/>
    </dgm:pt>
    <dgm:pt modelId="{C5356BCA-AEEE-4ADD-B2E8-83FA19989D55}" type="pres">
      <dgm:prSet presAssocID="{86084A99-9882-427C-A96B-9D38FE13E128}" presName="compNode" presStyleCnt="0"/>
      <dgm:spPr/>
    </dgm:pt>
    <dgm:pt modelId="{F3CF41C6-EA47-4930-9A3F-782700A4D3B9}" type="pres">
      <dgm:prSet presAssocID="{86084A99-9882-427C-A96B-9D38FE13E128}" presName="bgRect" presStyleLbl="bgShp" presStyleIdx="0" presStyleCnt="3"/>
      <dgm:spPr>
        <a:blipFill rotWithShape="0">
          <a:blip xmlns:r="http://schemas.openxmlformats.org/officeDocument/2006/relationships" r:embed="rId1"/>
          <a:srcRect/>
          <a:stretch>
            <a:fillRect/>
          </a:stretch>
        </a:blipFill>
      </dgm:spPr>
    </dgm:pt>
    <dgm:pt modelId="{30ED8FAA-54E7-42D1-BC0A-E5F0CD30CFC8}" type="pres">
      <dgm:prSet presAssocID="{86084A99-9882-427C-A96B-9D38FE13E128}"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oney"/>
        </a:ext>
      </dgm:extLst>
    </dgm:pt>
    <dgm:pt modelId="{905F0C27-8A8C-42F5-A2FD-31FF28F02AED}" type="pres">
      <dgm:prSet presAssocID="{86084A99-9882-427C-A96B-9D38FE13E128}" presName="spaceRect" presStyleCnt="0"/>
      <dgm:spPr/>
    </dgm:pt>
    <dgm:pt modelId="{242D7AAC-3D06-483C-AD59-ECACE6380844}" type="pres">
      <dgm:prSet presAssocID="{86084A99-9882-427C-A96B-9D38FE13E128}" presName="parTx" presStyleLbl="revTx" presStyleIdx="0" presStyleCnt="3">
        <dgm:presLayoutVars>
          <dgm:chMax val="0"/>
          <dgm:chPref val="0"/>
        </dgm:presLayoutVars>
      </dgm:prSet>
      <dgm:spPr/>
    </dgm:pt>
    <dgm:pt modelId="{A9ECF2BE-B7F5-451F-B219-2D95016E86BE}" type="pres">
      <dgm:prSet presAssocID="{0974FE7C-BF1D-4CB4-BFC7-DA8D510BA433}" presName="sibTrans" presStyleCnt="0"/>
      <dgm:spPr/>
    </dgm:pt>
    <dgm:pt modelId="{9D38DA2B-ED97-4E9C-B32B-9F77A0C03C5E}" type="pres">
      <dgm:prSet presAssocID="{7611F86A-4059-4201-9493-ECF54F0B6B0B}" presName="compNode" presStyleCnt="0"/>
      <dgm:spPr/>
    </dgm:pt>
    <dgm:pt modelId="{02B56252-DEC4-47FD-9877-61BAAE8BB343}" type="pres">
      <dgm:prSet presAssocID="{7611F86A-4059-4201-9493-ECF54F0B6B0B}" presName="bgRect" presStyleLbl="bgShp" presStyleIdx="1" presStyleCnt="3"/>
      <dgm:spPr/>
    </dgm:pt>
    <dgm:pt modelId="{F4BC787E-E05B-4CB6-AA28-78C8C511BE7B}" type="pres">
      <dgm:prSet presAssocID="{7611F86A-4059-4201-9493-ECF54F0B6B0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192489BF-EC3B-4C7F-BC94-A0736D0D5A7B}" type="pres">
      <dgm:prSet presAssocID="{7611F86A-4059-4201-9493-ECF54F0B6B0B}" presName="spaceRect" presStyleCnt="0"/>
      <dgm:spPr/>
    </dgm:pt>
    <dgm:pt modelId="{EF0B453F-6681-4627-99D1-A9B826C6B957}" type="pres">
      <dgm:prSet presAssocID="{7611F86A-4059-4201-9493-ECF54F0B6B0B}" presName="parTx" presStyleLbl="revTx" presStyleIdx="1" presStyleCnt="3">
        <dgm:presLayoutVars>
          <dgm:chMax val="0"/>
          <dgm:chPref val="0"/>
        </dgm:presLayoutVars>
      </dgm:prSet>
      <dgm:spPr/>
    </dgm:pt>
    <dgm:pt modelId="{4CA36BB3-68B8-437A-AECF-D0E15741D167}" type="pres">
      <dgm:prSet presAssocID="{0845CDCD-E2B8-4D1E-AE25-992D77C41C49}" presName="sibTrans" presStyleCnt="0"/>
      <dgm:spPr/>
    </dgm:pt>
    <dgm:pt modelId="{B0849D17-C5AB-4B73-BC1F-29CDBB5E11F6}" type="pres">
      <dgm:prSet presAssocID="{099DDA54-E8C1-432F-9FF7-7B9BA4CA699E}" presName="compNode" presStyleCnt="0"/>
      <dgm:spPr/>
    </dgm:pt>
    <dgm:pt modelId="{B17BB4C8-A66F-4362-87BD-D9B3EEC8C3F0}" type="pres">
      <dgm:prSet presAssocID="{099DDA54-E8C1-432F-9FF7-7B9BA4CA699E}" presName="bgRect" presStyleLbl="bgShp" presStyleIdx="2" presStyleCnt="3"/>
      <dgm:spPr/>
    </dgm:pt>
    <dgm:pt modelId="{A25DD5BE-6FBF-4F21-99F3-F1B945AC9A93}" type="pres">
      <dgm:prSet presAssocID="{099DDA54-E8C1-432F-9FF7-7B9BA4CA699E}"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iggy Bank"/>
        </a:ext>
      </dgm:extLst>
    </dgm:pt>
    <dgm:pt modelId="{DE02C8F4-FF25-4B8B-92E5-4393FC58D025}" type="pres">
      <dgm:prSet presAssocID="{099DDA54-E8C1-432F-9FF7-7B9BA4CA699E}" presName="spaceRect" presStyleCnt="0"/>
      <dgm:spPr/>
    </dgm:pt>
    <dgm:pt modelId="{3CFA27B8-4DA7-4A93-A1B1-71C0BB0BE01A}" type="pres">
      <dgm:prSet presAssocID="{099DDA54-E8C1-432F-9FF7-7B9BA4CA699E}" presName="parTx" presStyleLbl="revTx" presStyleIdx="2" presStyleCnt="3">
        <dgm:presLayoutVars>
          <dgm:chMax val="0"/>
          <dgm:chPref val="0"/>
        </dgm:presLayoutVars>
      </dgm:prSet>
      <dgm:spPr/>
    </dgm:pt>
  </dgm:ptLst>
  <dgm:cxnLst>
    <dgm:cxn modelId="{CCE64517-C19C-4A2E-906F-68BF4D1F1728}" type="presOf" srcId="{A4076378-E208-4FE7-B18D-A54658CCE764}" destId="{89331E7A-E425-441C-98D3-34D1A6484CBD}" srcOrd="0" destOrd="0" presId="urn:microsoft.com/office/officeart/2018/2/layout/IconVerticalSolidList"/>
    <dgm:cxn modelId="{680D6C2B-CAD6-451B-8E88-96EC1153682C}" type="presOf" srcId="{099DDA54-E8C1-432F-9FF7-7B9BA4CA699E}" destId="{3CFA27B8-4DA7-4A93-A1B1-71C0BB0BE01A}" srcOrd="0" destOrd="0" presId="urn:microsoft.com/office/officeart/2018/2/layout/IconVerticalSolidList"/>
    <dgm:cxn modelId="{79D3F167-A88F-4178-9883-E173D6465E68}" type="presOf" srcId="{7611F86A-4059-4201-9493-ECF54F0B6B0B}" destId="{EF0B453F-6681-4627-99D1-A9B826C6B957}" srcOrd="0" destOrd="0" presId="urn:microsoft.com/office/officeart/2018/2/layout/IconVerticalSolidList"/>
    <dgm:cxn modelId="{80972573-0F5B-43A3-A79D-C9B151993B85}" srcId="{A4076378-E208-4FE7-B18D-A54658CCE764}" destId="{86084A99-9882-427C-A96B-9D38FE13E128}" srcOrd="0" destOrd="0" parTransId="{80A74454-8C19-49B7-A322-CFACDF6CC64D}" sibTransId="{0974FE7C-BF1D-4CB4-BFC7-DA8D510BA433}"/>
    <dgm:cxn modelId="{52A3B683-D8E3-47B1-9AD9-CA11F41BCA55}" srcId="{A4076378-E208-4FE7-B18D-A54658CCE764}" destId="{099DDA54-E8C1-432F-9FF7-7B9BA4CA699E}" srcOrd="2" destOrd="0" parTransId="{49738CCF-3891-4FB1-8CC4-54885448199C}" sibTransId="{98ABC7E5-E45B-4C46-8531-118F318D25B3}"/>
    <dgm:cxn modelId="{68676084-A1D6-4FA9-9DA0-A65C7ED66D4D}" srcId="{A4076378-E208-4FE7-B18D-A54658CCE764}" destId="{7611F86A-4059-4201-9493-ECF54F0B6B0B}" srcOrd="1" destOrd="0" parTransId="{49DDA036-53DA-47CA-B514-1A3E74CFD13B}" sibTransId="{0845CDCD-E2B8-4D1E-AE25-992D77C41C49}"/>
    <dgm:cxn modelId="{83DB65C7-B631-4FB9-B90E-1BD62958E7D9}" type="presOf" srcId="{86084A99-9882-427C-A96B-9D38FE13E128}" destId="{242D7AAC-3D06-483C-AD59-ECACE6380844}" srcOrd="0" destOrd="0" presId="urn:microsoft.com/office/officeart/2018/2/layout/IconVerticalSolidList"/>
    <dgm:cxn modelId="{37D5367D-C5DA-4BF2-8BAE-35EA05ADE670}" type="presParOf" srcId="{89331E7A-E425-441C-98D3-34D1A6484CBD}" destId="{C5356BCA-AEEE-4ADD-B2E8-83FA19989D55}" srcOrd="0" destOrd="0" presId="urn:microsoft.com/office/officeart/2018/2/layout/IconVerticalSolidList"/>
    <dgm:cxn modelId="{7DBCDB2D-0156-4444-9236-87A3EFBA60CF}" type="presParOf" srcId="{C5356BCA-AEEE-4ADD-B2E8-83FA19989D55}" destId="{F3CF41C6-EA47-4930-9A3F-782700A4D3B9}" srcOrd="0" destOrd="0" presId="urn:microsoft.com/office/officeart/2018/2/layout/IconVerticalSolidList"/>
    <dgm:cxn modelId="{68B64458-80D1-4833-A674-789B2A0CFFF0}" type="presParOf" srcId="{C5356BCA-AEEE-4ADD-B2E8-83FA19989D55}" destId="{30ED8FAA-54E7-42D1-BC0A-E5F0CD30CFC8}" srcOrd="1" destOrd="0" presId="urn:microsoft.com/office/officeart/2018/2/layout/IconVerticalSolidList"/>
    <dgm:cxn modelId="{F9FC9C3F-F4D3-4E03-9984-E9048CFA5305}" type="presParOf" srcId="{C5356BCA-AEEE-4ADD-B2E8-83FA19989D55}" destId="{905F0C27-8A8C-42F5-A2FD-31FF28F02AED}" srcOrd="2" destOrd="0" presId="urn:microsoft.com/office/officeart/2018/2/layout/IconVerticalSolidList"/>
    <dgm:cxn modelId="{BAC1B29E-9A92-4585-AFA0-50CF7E5656E2}" type="presParOf" srcId="{C5356BCA-AEEE-4ADD-B2E8-83FA19989D55}" destId="{242D7AAC-3D06-483C-AD59-ECACE6380844}" srcOrd="3" destOrd="0" presId="urn:microsoft.com/office/officeart/2018/2/layout/IconVerticalSolidList"/>
    <dgm:cxn modelId="{60F72750-9929-4C5C-A799-DA744C4C625C}" type="presParOf" srcId="{89331E7A-E425-441C-98D3-34D1A6484CBD}" destId="{A9ECF2BE-B7F5-451F-B219-2D95016E86BE}" srcOrd="1" destOrd="0" presId="urn:microsoft.com/office/officeart/2018/2/layout/IconVerticalSolidList"/>
    <dgm:cxn modelId="{6AB8B8A9-C15C-4F0B-AA7C-36348D257A68}" type="presParOf" srcId="{89331E7A-E425-441C-98D3-34D1A6484CBD}" destId="{9D38DA2B-ED97-4E9C-B32B-9F77A0C03C5E}" srcOrd="2" destOrd="0" presId="urn:microsoft.com/office/officeart/2018/2/layout/IconVerticalSolidList"/>
    <dgm:cxn modelId="{DBAB3B2F-1B3E-457B-BEBD-884BD0432FFF}" type="presParOf" srcId="{9D38DA2B-ED97-4E9C-B32B-9F77A0C03C5E}" destId="{02B56252-DEC4-47FD-9877-61BAAE8BB343}" srcOrd="0" destOrd="0" presId="urn:microsoft.com/office/officeart/2018/2/layout/IconVerticalSolidList"/>
    <dgm:cxn modelId="{5F6D5FFD-F47F-4026-A365-5B6AB498491C}" type="presParOf" srcId="{9D38DA2B-ED97-4E9C-B32B-9F77A0C03C5E}" destId="{F4BC787E-E05B-4CB6-AA28-78C8C511BE7B}" srcOrd="1" destOrd="0" presId="urn:microsoft.com/office/officeart/2018/2/layout/IconVerticalSolidList"/>
    <dgm:cxn modelId="{98FB9B43-1B78-4ED8-924E-2B824C3A8601}" type="presParOf" srcId="{9D38DA2B-ED97-4E9C-B32B-9F77A0C03C5E}" destId="{192489BF-EC3B-4C7F-BC94-A0736D0D5A7B}" srcOrd="2" destOrd="0" presId="urn:microsoft.com/office/officeart/2018/2/layout/IconVerticalSolidList"/>
    <dgm:cxn modelId="{60393F89-8250-481B-B780-B15B65516201}" type="presParOf" srcId="{9D38DA2B-ED97-4E9C-B32B-9F77A0C03C5E}" destId="{EF0B453F-6681-4627-99D1-A9B826C6B957}" srcOrd="3" destOrd="0" presId="urn:microsoft.com/office/officeart/2018/2/layout/IconVerticalSolidList"/>
    <dgm:cxn modelId="{2024CFAF-B8B3-417F-9A32-D2B1AC064855}" type="presParOf" srcId="{89331E7A-E425-441C-98D3-34D1A6484CBD}" destId="{4CA36BB3-68B8-437A-AECF-D0E15741D167}" srcOrd="3" destOrd="0" presId="urn:microsoft.com/office/officeart/2018/2/layout/IconVerticalSolidList"/>
    <dgm:cxn modelId="{A96456EF-8135-42B8-BB93-0B104B87C258}" type="presParOf" srcId="{89331E7A-E425-441C-98D3-34D1A6484CBD}" destId="{B0849D17-C5AB-4B73-BC1F-29CDBB5E11F6}" srcOrd="4" destOrd="0" presId="urn:microsoft.com/office/officeart/2018/2/layout/IconVerticalSolidList"/>
    <dgm:cxn modelId="{A2DB779A-B6DA-4AAE-976B-E066F306D206}" type="presParOf" srcId="{B0849D17-C5AB-4B73-BC1F-29CDBB5E11F6}" destId="{B17BB4C8-A66F-4362-87BD-D9B3EEC8C3F0}" srcOrd="0" destOrd="0" presId="urn:microsoft.com/office/officeart/2018/2/layout/IconVerticalSolidList"/>
    <dgm:cxn modelId="{A0961E51-5281-44FA-8619-27FD35914617}" type="presParOf" srcId="{B0849D17-C5AB-4B73-BC1F-29CDBB5E11F6}" destId="{A25DD5BE-6FBF-4F21-99F3-F1B945AC9A93}" srcOrd="1" destOrd="0" presId="urn:microsoft.com/office/officeart/2018/2/layout/IconVerticalSolidList"/>
    <dgm:cxn modelId="{4E6CE8D1-3DA0-45F2-8B3B-7B795AB2405C}" type="presParOf" srcId="{B0849D17-C5AB-4B73-BC1F-29CDBB5E11F6}" destId="{DE02C8F4-FF25-4B8B-92E5-4393FC58D025}" srcOrd="2" destOrd="0" presId="urn:microsoft.com/office/officeart/2018/2/layout/IconVerticalSolidList"/>
    <dgm:cxn modelId="{1C7B0F98-FA93-4D72-8565-77EB8E95FA46}" type="presParOf" srcId="{B0849D17-C5AB-4B73-BC1F-29CDBB5E11F6}" destId="{3CFA27B8-4DA7-4A93-A1B1-71C0BB0BE01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7EE4F-7DE8-43A7-8344-56FB58C6165B}"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07F80A74-15FB-47EF-82C6-AB0048015701}">
      <dgm:prSet/>
      <dgm:spPr/>
      <dgm:t>
        <a:bodyPr/>
        <a:lstStyle/>
        <a:p>
          <a:pPr>
            <a:defRPr b="1"/>
          </a:pPr>
          <a:r>
            <a:rPr lang="en-US" sz="2000">
              <a:ea typeface="+mn-ea"/>
              <a:cs typeface="+mn-cs"/>
            </a:rPr>
            <a:t>21 July</a:t>
          </a:r>
        </a:p>
      </dgm:t>
    </dgm:pt>
    <dgm:pt modelId="{2C45B1BA-E315-4CE5-929B-52AF5DD14998}" type="parTrans" cxnId="{6E760037-FA6C-4D16-AEDF-FC0F12A48BDE}">
      <dgm:prSet/>
      <dgm:spPr/>
      <dgm:t>
        <a:bodyPr/>
        <a:lstStyle/>
        <a:p>
          <a:endParaRPr lang="en-US"/>
        </a:p>
      </dgm:t>
    </dgm:pt>
    <dgm:pt modelId="{FCBAC7F0-74FE-4587-835A-8555736F16C7}" type="sibTrans" cxnId="{6E760037-FA6C-4D16-AEDF-FC0F12A48BDE}">
      <dgm:prSet/>
      <dgm:spPr/>
      <dgm:t>
        <a:bodyPr/>
        <a:lstStyle/>
        <a:p>
          <a:endParaRPr lang="en-US"/>
        </a:p>
      </dgm:t>
    </dgm:pt>
    <dgm:pt modelId="{ECFB68A4-3D5B-4358-8F60-BE59850C251B}">
      <dgm:prSet/>
      <dgm:spPr/>
      <dgm:t>
        <a:bodyPr/>
        <a:lstStyle/>
        <a:p>
          <a:r>
            <a:rPr lang="en-US" sz="1500">
              <a:ea typeface="+mn-ea"/>
              <a:cs typeface="+mn-cs"/>
            </a:rPr>
            <a:t>Grant Agreements Due</a:t>
          </a:r>
        </a:p>
      </dgm:t>
    </dgm:pt>
    <dgm:pt modelId="{CB1CB021-9F4F-4C94-A99C-B8EFC1F34119}" type="parTrans" cxnId="{6FC80855-B211-4ABF-A7D2-AB3D5D359409}">
      <dgm:prSet/>
      <dgm:spPr/>
      <dgm:t>
        <a:bodyPr/>
        <a:lstStyle/>
        <a:p>
          <a:endParaRPr lang="en-US"/>
        </a:p>
      </dgm:t>
    </dgm:pt>
    <dgm:pt modelId="{709B63E1-AC5B-4040-9D6C-AB1133B103D6}" type="sibTrans" cxnId="{6FC80855-B211-4ABF-A7D2-AB3D5D359409}">
      <dgm:prSet/>
      <dgm:spPr/>
      <dgm:t>
        <a:bodyPr/>
        <a:lstStyle/>
        <a:p>
          <a:endParaRPr lang="en-US"/>
        </a:p>
      </dgm:t>
    </dgm:pt>
    <dgm:pt modelId="{217B3D21-EEF9-4AE6-BADE-CE6FC940B0E4}">
      <dgm:prSet/>
      <dgm:spPr/>
      <dgm:t>
        <a:bodyPr/>
        <a:lstStyle/>
        <a:p>
          <a:pPr>
            <a:defRPr b="1"/>
          </a:pPr>
          <a:r>
            <a:rPr lang="en-US" sz="2000">
              <a:ea typeface="+mn-ea"/>
              <a:cs typeface="+mn-cs"/>
            </a:rPr>
            <a:t>25 July</a:t>
          </a:r>
        </a:p>
      </dgm:t>
    </dgm:pt>
    <dgm:pt modelId="{B25BC1A8-6759-42A3-9AF5-F5C5D340C4E9}" type="parTrans" cxnId="{C0B9D798-596E-4DB0-B402-9878671687D2}">
      <dgm:prSet/>
      <dgm:spPr/>
      <dgm:t>
        <a:bodyPr/>
        <a:lstStyle/>
        <a:p>
          <a:endParaRPr lang="en-US"/>
        </a:p>
      </dgm:t>
    </dgm:pt>
    <dgm:pt modelId="{ECB25E0A-D24A-4958-BB4B-200025F94769}" type="sibTrans" cxnId="{C0B9D798-596E-4DB0-B402-9878671687D2}">
      <dgm:prSet/>
      <dgm:spPr/>
      <dgm:t>
        <a:bodyPr/>
        <a:lstStyle/>
        <a:p>
          <a:endParaRPr lang="en-US"/>
        </a:p>
      </dgm:t>
    </dgm:pt>
    <dgm:pt modelId="{4E1353F3-98B8-4F0B-8584-F9C9712935E2}">
      <dgm:prSet/>
      <dgm:spPr/>
      <dgm:t>
        <a:bodyPr/>
        <a:lstStyle/>
        <a:p>
          <a:r>
            <a:rPr lang="en-US" sz="1500">
              <a:latin typeface="Grandview Display"/>
              <a:ea typeface="+mn-ea"/>
              <a:cs typeface="+mn-cs"/>
            </a:rPr>
            <a:t>Calendar</a:t>
          </a:r>
          <a:r>
            <a:rPr lang="en-US" sz="1500">
              <a:ea typeface="+mn-ea"/>
              <a:cs typeface="+mn-cs"/>
            </a:rPr>
            <a:t> Due</a:t>
          </a:r>
        </a:p>
      </dgm:t>
    </dgm:pt>
    <dgm:pt modelId="{C5459405-1413-46CA-A5F2-52320717B242}" type="parTrans" cxnId="{9F188E74-8B86-4166-908D-7262E00792E8}">
      <dgm:prSet/>
      <dgm:spPr/>
      <dgm:t>
        <a:bodyPr/>
        <a:lstStyle/>
        <a:p>
          <a:endParaRPr lang="en-US"/>
        </a:p>
      </dgm:t>
    </dgm:pt>
    <dgm:pt modelId="{7EA3EFEB-CA9E-4DDD-9628-F66EE62CD3BD}" type="sibTrans" cxnId="{9F188E74-8B86-4166-908D-7262E00792E8}">
      <dgm:prSet/>
      <dgm:spPr/>
      <dgm:t>
        <a:bodyPr/>
        <a:lstStyle/>
        <a:p>
          <a:endParaRPr lang="en-US"/>
        </a:p>
      </dgm:t>
    </dgm:pt>
    <dgm:pt modelId="{EDEF3D27-AD0E-4B31-A812-796880700D24}">
      <dgm:prSet/>
      <dgm:spPr/>
      <dgm:t>
        <a:bodyPr/>
        <a:lstStyle/>
        <a:p>
          <a:pPr>
            <a:defRPr b="1"/>
          </a:pPr>
          <a:r>
            <a:rPr lang="en-US" sz="2000">
              <a:ea typeface="+mn-ea"/>
              <a:cs typeface="+mn-cs"/>
            </a:rPr>
            <a:t>25 July</a:t>
          </a:r>
        </a:p>
      </dgm:t>
    </dgm:pt>
    <dgm:pt modelId="{79FE46AD-C39A-422F-A1CD-8C78599BE907}" type="parTrans" cxnId="{D2446B25-150B-46B2-9C47-C991FDE0BBB3}">
      <dgm:prSet/>
      <dgm:spPr/>
      <dgm:t>
        <a:bodyPr/>
        <a:lstStyle/>
        <a:p>
          <a:endParaRPr lang="en-US"/>
        </a:p>
      </dgm:t>
    </dgm:pt>
    <dgm:pt modelId="{F8836E25-AFE9-4270-BA95-5A95A165F6B5}" type="sibTrans" cxnId="{D2446B25-150B-46B2-9C47-C991FDE0BBB3}">
      <dgm:prSet/>
      <dgm:spPr/>
      <dgm:t>
        <a:bodyPr/>
        <a:lstStyle/>
        <a:p>
          <a:endParaRPr lang="en-US"/>
        </a:p>
      </dgm:t>
    </dgm:pt>
    <dgm:pt modelId="{D94CDE85-8D93-4B74-9C1C-D2287FDC97DC}">
      <dgm:prSet/>
      <dgm:spPr/>
      <dgm:t>
        <a:bodyPr/>
        <a:lstStyle/>
        <a:p>
          <a:r>
            <a:rPr lang="en-US" sz="1500">
              <a:ea typeface="+mn-ea"/>
              <a:cs typeface="+mn-cs"/>
            </a:rPr>
            <a:t>Lead and assistant teachers must be </a:t>
          </a:r>
          <a:r>
            <a:rPr lang="en-US" sz="1500">
              <a:latin typeface="Grandview Display"/>
              <a:ea typeface="+mn-ea"/>
              <a:cs typeface="+mn-cs"/>
            </a:rPr>
            <a:t>entered</a:t>
          </a:r>
          <a:r>
            <a:rPr lang="en-US" sz="1500">
              <a:ea typeface="+mn-ea"/>
              <a:cs typeface="+mn-cs"/>
            </a:rPr>
            <a:t> into the Class Reporting Manager</a:t>
          </a:r>
        </a:p>
      </dgm:t>
    </dgm:pt>
    <dgm:pt modelId="{05D398B9-C832-4CD2-B7C0-B1280BA16BDE}" type="parTrans" cxnId="{4C5AC5F0-F9BA-4B14-BD61-AACAFEAB15EF}">
      <dgm:prSet/>
      <dgm:spPr/>
      <dgm:t>
        <a:bodyPr/>
        <a:lstStyle/>
        <a:p>
          <a:endParaRPr lang="en-US"/>
        </a:p>
      </dgm:t>
    </dgm:pt>
    <dgm:pt modelId="{DCAC19B6-8749-4904-8B32-FAF95F32B2FF}" type="sibTrans" cxnId="{4C5AC5F0-F9BA-4B14-BD61-AACAFEAB15EF}">
      <dgm:prSet/>
      <dgm:spPr/>
      <dgm:t>
        <a:bodyPr/>
        <a:lstStyle/>
        <a:p>
          <a:endParaRPr lang="en-US"/>
        </a:p>
      </dgm:t>
    </dgm:pt>
    <dgm:pt modelId="{2A3AFC5B-B80B-415B-A19A-624D257C3253}">
      <dgm:prSet/>
      <dgm:spPr/>
      <dgm:t>
        <a:bodyPr/>
        <a:lstStyle/>
        <a:p>
          <a:pPr>
            <a:defRPr b="1"/>
          </a:pPr>
          <a:r>
            <a:rPr lang="en-US" sz="2000">
              <a:ea typeface="+mn-ea"/>
              <a:cs typeface="+mn-cs"/>
            </a:rPr>
            <a:t>1 Aug</a:t>
          </a:r>
        </a:p>
      </dgm:t>
    </dgm:pt>
    <dgm:pt modelId="{F6518715-A31A-4880-A0E7-28ADD040BFB8}" type="parTrans" cxnId="{69CBA708-AD4C-4B09-AD5C-6A4D5B545842}">
      <dgm:prSet/>
      <dgm:spPr/>
      <dgm:t>
        <a:bodyPr/>
        <a:lstStyle/>
        <a:p>
          <a:endParaRPr lang="en-US"/>
        </a:p>
      </dgm:t>
    </dgm:pt>
    <dgm:pt modelId="{8B6BAFBD-2858-464B-8B86-F874D0F02B30}" type="sibTrans" cxnId="{69CBA708-AD4C-4B09-AD5C-6A4D5B545842}">
      <dgm:prSet/>
      <dgm:spPr/>
      <dgm:t>
        <a:bodyPr/>
        <a:lstStyle/>
        <a:p>
          <a:endParaRPr lang="en-US"/>
        </a:p>
      </dgm:t>
    </dgm:pt>
    <dgm:pt modelId="{54DF6D6A-F8F2-4A87-B026-E982A22EAA9B}">
      <dgm:prSet/>
      <dgm:spPr/>
      <dgm:t>
        <a:bodyPr/>
        <a:lstStyle/>
        <a:p>
          <a:r>
            <a:rPr lang="en-US" sz="1500">
              <a:ea typeface="+mn-ea"/>
              <a:cs typeface="+mn-cs"/>
            </a:rPr>
            <a:t>Pre-K teacher training opens</a:t>
          </a:r>
        </a:p>
      </dgm:t>
    </dgm:pt>
    <dgm:pt modelId="{27B03897-442C-4C73-B496-E52EB5F41391}" type="parTrans" cxnId="{40230A6E-6188-4014-A61C-B052F2E31859}">
      <dgm:prSet/>
      <dgm:spPr/>
      <dgm:t>
        <a:bodyPr/>
        <a:lstStyle/>
        <a:p>
          <a:endParaRPr lang="en-US"/>
        </a:p>
      </dgm:t>
    </dgm:pt>
    <dgm:pt modelId="{4A92A8C8-B96E-4F50-9E70-E18B3B4B6E36}" type="sibTrans" cxnId="{40230A6E-6188-4014-A61C-B052F2E31859}">
      <dgm:prSet/>
      <dgm:spPr/>
      <dgm:t>
        <a:bodyPr/>
        <a:lstStyle/>
        <a:p>
          <a:endParaRPr lang="en-US"/>
        </a:p>
      </dgm:t>
    </dgm:pt>
    <dgm:pt modelId="{9365DC18-0F65-4F97-8645-51C282167F10}">
      <dgm:prSet/>
      <dgm:spPr/>
      <dgm:t>
        <a:bodyPr/>
        <a:lstStyle/>
        <a:p>
          <a:pPr>
            <a:defRPr b="1"/>
          </a:pPr>
          <a:r>
            <a:rPr lang="en-US" sz="2000">
              <a:ea typeface="+mn-ea"/>
              <a:cs typeface="+mn-cs"/>
            </a:rPr>
            <a:t>4 Aug</a:t>
          </a:r>
        </a:p>
      </dgm:t>
    </dgm:pt>
    <dgm:pt modelId="{62FA72E0-817E-47CA-9A02-9EDF188349E8}" type="parTrans" cxnId="{D2B50C27-9DAB-408B-B65E-D5C78714A660}">
      <dgm:prSet/>
      <dgm:spPr/>
      <dgm:t>
        <a:bodyPr/>
        <a:lstStyle/>
        <a:p>
          <a:endParaRPr lang="en-US"/>
        </a:p>
      </dgm:t>
    </dgm:pt>
    <dgm:pt modelId="{04CE11DA-B9E7-499D-B299-B801BF2ABD1F}" type="sibTrans" cxnId="{D2B50C27-9DAB-408B-B65E-D5C78714A660}">
      <dgm:prSet/>
      <dgm:spPr/>
      <dgm:t>
        <a:bodyPr/>
        <a:lstStyle/>
        <a:p>
          <a:endParaRPr lang="en-US"/>
        </a:p>
      </dgm:t>
    </dgm:pt>
    <dgm:pt modelId="{B2019997-5642-43DA-93F3-4568672CC085}">
      <dgm:prSet/>
      <dgm:spPr/>
      <dgm:t>
        <a:bodyPr/>
        <a:lstStyle/>
        <a:p>
          <a:r>
            <a:rPr lang="en-US" sz="1500">
              <a:ea typeface="+mn-ea"/>
              <a:cs typeface="+mn-cs"/>
            </a:rPr>
            <a:t>WSO administrator logins will be reinstated</a:t>
          </a:r>
        </a:p>
      </dgm:t>
    </dgm:pt>
    <dgm:pt modelId="{15BDD6CD-80DF-4503-B682-2D0A8F014A62}" type="parTrans" cxnId="{6D38F9C3-9BE8-48F0-B3A0-050F29FE5F5F}">
      <dgm:prSet/>
      <dgm:spPr/>
      <dgm:t>
        <a:bodyPr/>
        <a:lstStyle/>
        <a:p>
          <a:endParaRPr lang="en-US"/>
        </a:p>
      </dgm:t>
    </dgm:pt>
    <dgm:pt modelId="{AF43AA1B-AC43-4317-8401-8443A39C4988}" type="sibTrans" cxnId="{6D38F9C3-9BE8-48F0-B3A0-050F29FE5F5F}">
      <dgm:prSet/>
      <dgm:spPr/>
      <dgm:t>
        <a:bodyPr/>
        <a:lstStyle/>
        <a:p>
          <a:endParaRPr lang="en-US"/>
        </a:p>
      </dgm:t>
    </dgm:pt>
    <dgm:pt modelId="{D992562B-31AA-410C-BC72-60C205A9B930}">
      <dgm:prSet/>
      <dgm:spPr/>
      <dgm:t>
        <a:bodyPr/>
        <a:lstStyle/>
        <a:p>
          <a:pPr>
            <a:defRPr b="1"/>
          </a:pPr>
          <a:r>
            <a:rPr lang="en-US" sz="2000">
              <a:ea typeface="+mn-ea"/>
              <a:cs typeface="+mn-cs"/>
            </a:rPr>
            <a:t>18 Aug</a:t>
          </a:r>
        </a:p>
      </dgm:t>
    </dgm:pt>
    <dgm:pt modelId="{0BADF854-D09F-4F58-9D76-512779DEF09D}" type="parTrans" cxnId="{7A679AD0-AD64-46D4-B311-CE8140045F01}">
      <dgm:prSet/>
      <dgm:spPr/>
      <dgm:t>
        <a:bodyPr/>
        <a:lstStyle/>
        <a:p>
          <a:endParaRPr lang="en-US"/>
        </a:p>
      </dgm:t>
    </dgm:pt>
    <dgm:pt modelId="{E7C50927-A103-4176-AFB4-F3A530A5E383}" type="sibTrans" cxnId="{7A679AD0-AD64-46D4-B311-CE8140045F01}">
      <dgm:prSet/>
      <dgm:spPr/>
      <dgm:t>
        <a:bodyPr/>
        <a:lstStyle/>
        <a:p>
          <a:endParaRPr lang="en-US"/>
        </a:p>
      </dgm:t>
    </dgm:pt>
    <dgm:pt modelId="{BD2990EA-F3B3-48E0-9AD3-28B2EA604B2D}">
      <dgm:prSet/>
      <dgm:spPr/>
      <dgm:t>
        <a:bodyPr/>
        <a:lstStyle/>
        <a:p>
          <a:r>
            <a:rPr lang="en-US" sz="1500">
              <a:ea typeface="+mn-ea"/>
              <a:cs typeface="+mn-cs"/>
            </a:rPr>
            <a:t>WSO </a:t>
          </a:r>
          <a:r>
            <a:rPr lang="en-US" sz="1500" b="0">
              <a:latin typeface="Grandview Display"/>
              <a:ea typeface="+mn-ea"/>
              <a:cs typeface="+mn-cs"/>
            </a:rPr>
            <a:t>teach</a:t>
          </a:r>
          <a:r>
            <a:rPr lang="en-US" sz="1500" b="1">
              <a:latin typeface="Grandview Display"/>
              <a:ea typeface="+mn-ea"/>
              <a:cs typeface="+mn-cs"/>
            </a:rPr>
            <a:t>er</a:t>
          </a:r>
          <a:r>
            <a:rPr lang="en-US" sz="1500" b="1">
              <a:ea typeface="+mn-ea"/>
              <a:cs typeface="+mn-cs"/>
            </a:rPr>
            <a:t> logins will be reinstated</a:t>
          </a:r>
          <a:endParaRPr lang="en-US" sz="1500" b="1">
            <a:latin typeface="Grandview Display"/>
            <a:ea typeface="+mn-ea"/>
            <a:cs typeface="+mn-cs"/>
          </a:endParaRPr>
        </a:p>
      </dgm:t>
    </dgm:pt>
    <dgm:pt modelId="{0580EC55-6DAB-4F80-9562-CE25FDCAE1F4}" type="parTrans" cxnId="{00CAC8E6-022D-4F65-9649-6F4457A4393D}">
      <dgm:prSet/>
      <dgm:spPr/>
      <dgm:t>
        <a:bodyPr/>
        <a:lstStyle/>
        <a:p>
          <a:endParaRPr lang="en-US"/>
        </a:p>
      </dgm:t>
    </dgm:pt>
    <dgm:pt modelId="{53A6E3DE-3197-4D6D-A813-F3FE76B2D705}" type="sibTrans" cxnId="{00CAC8E6-022D-4F65-9649-6F4457A4393D}">
      <dgm:prSet/>
      <dgm:spPr/>
      <dgm:t>
        <a:bodyPr/>
        <a:lstStyle/>
        <a:p>
          <a:endParaRPr lang="en-US"/>
        </a:p>
      </dgm:t>
    </dgm:pt>
    <dgm:pt modelId="{0B7FD7AA-1F74-4452-8565-B8528E937B1C}">
      <dgm:prSet phldr="0"/>
      <dgm:spPr/>
      <dgm:t>
        <a:bodyPr/>
        <a:lstStyle/>
        <a:p>
          <a:pPr>
            <a:defRPr b="1"/>
          </a:pPr>
          <a:r>
            <a:rPr lang="en-US" sz="2000" b="0">
              <a:latin typeface="Grandview Display"/>
              <a:ea typeface="+mn-ea"/>
              <a:cs typeface="+mn-cs"/>
            </a:rPr>
            <a:t>12 Aug </a:t>
          </a:r>
        </a:p>
      </dgm:t>
    </dgm:pt>
    <dgm:pt modelId="{3E7C0F16-3EB7-427C-8243-BF33B1ADF767}" type="parTrans" cxnId="{15B86B1A-E300-4430-83F7-559E39F9556E}">
      <dgm:prSet/>
      <dgm:spPr/>
      <dgm:t>
        <a:bodyPr/>
        <a:lstStyle/>
        <a:p>
          <a:endParaRPr lang="en-US"/>
        </a:p>
      </dgm:t>
    </dgm:pt>
    <dgm:pt modelId="{4E29F9E3-3CD1-4B25-9D09-026897BF2472}" type="sibTrans" cxnId="{15B86B1A-E300-4430-83F7-559E39F9556E}">
      <dgm:prSet/>
      <dgm:spPr/>
      <dgm:t>
        <a:bodyPr/>
        <a:lstStyle/>
        <a:p>
          <a:endParaRPr lang="en-US"/>
        </a:p>
      </dgm:t>
    </dgm:pt>
    <dgm:pt modelId="{A155B666-36A5-4BF8-97B6-DCA65B233E36}">
      <dgm:prSet phldr="0"/>
      <dgm:spPr/>
      <dgm:t>
        <a:bodyPr/>
        <a:lstStyle/>
        <a:p>
          <a:r>
            <a:rPr lang="en-US" sz="1500" b="0">
              <a:latin typeface="Grandview Display"/>
              <a:ea typeface="+mn-ea"/>
              <a:cs typeface="+mn-cs"/>
            </a:rPr>
            <a:t> August payment run</a:t>
          </a:r>
          <a:endParaRPr lang="en-US" sz="1500">
            <a:ea typeface="+mn-ea"/>
            <a:cs typeface="+mn-cs"/>
          </a:endParaRPr>
        </a:p>
      </dgm:t>
    </dgm:pt>
    <dgm:pt modelId="{146A943F-6B42-470D-83D7-1FC82E7E7926}" type="parTrans" cxnId="{CFD4F892-1F31-470B-8D33-FCCD4E2C93E5}">
      <dgm:prSet/>
      <dgm:spPr/>
      <dgm:t>
        <a:bodyPr/>
        <a:lstStyle/>
        <a:p>
          <a:endParaRPr lang="en-US"/>
        </a:p>
      </dgm:t>
    </dgm:pt>
    <dgm:pt modelId="{D7B6B1FB-5983-49C7-9AC5-9B963DFF8905}" type="sibTrans" cxnId="{CFD4F892-1F31-470B-8D33-FCCD4E2C93E5}">
      <dgm:prSet/>
      <dgm:spPr/>
      <dgm:t>
        <a:bodyPr/>
        <a:lstStyle/>
        <a:p>
          <a:endParaRPr lang="en-US"/>
        </a:p>
      </dgm:t>
    </dgm:pt>
    <dgm:pt modelId="{DA6C2C0D-8A6E-4A3D-BA26-585FE57D0552}" type="pres">
      <dgm:prSet presAssocID="{4147EE4F-7DE8-43A7-8344-56FB58C6165B}" presName="root" presStyleCnt="0">
        <dgm:presLayoutVars>
          <dgm:chMax/>
          <dgm:chPref/>
          <dgm:animLvl val="lvl"/>
        </dgm:presLayoutVars>
      </dgm:prSet>
      <dgm:spPr/>
    </dgm:pt>
    <dgm:pt modelId="{AE832C5F-15AD-4FD3-A664-FED80B99E927}" type="pres">
      <dgm:prSet presAssocID="{4147EE4F-7DE8-43A7-8344-56FB58C6165B}" presName="divider" presStyleLbl="fgAcc1" presStyleIdx="0" presStyleCnt="8"/>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A7C4D0C7-CFDE-46A9-850C-80927CB4C72D}" type="pres">
      <dgm:prSet presAssocID="{4147EE4F-7DE8-43A7-8344-56FB58C6165B}" presName="nodes" presStyleCnt="0">
        <dgm:presLayoutVars>
          <dgm:chMax/>
          <dgm:chPref/>
          <dgm:animLvl val="lvl"/>
        </dgm:presLayoutVars>
      </dgm:prSet>
      <dgm:spPr/>
    </dgm:pt>
    <dgm:pt modelId="{8EAF6AEA-6FDE-43B1-A777-4059D32E048C}" type="pres">
      <dgm:prSet presAssocID="{07F80A74-15FB-47EF-82C6-AB0048015701}" presName="composite" presStyleCnt="0"/>
      <dgm:spPr/>
    </dgm:pt>
    <dgm:pt modelId="{5DC19B6F-2234-4F34-A782-4DD5B4B68422}" type="pres">
      <dgm:prSet presAssocID="{07F80A74-15FB-47EF-82C6-AB0048015701}" presName="ConnectorPoint" presStyleLbl="lnNode1" presStyleIdx="0" presStyleCnt="7"/>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3041A0F-A330-4EB0-B32F-CF08B99D2994}" type="pres">
      <dgm:prSet presAssocID="{07F80A74-15FB-47EF-82C6-AB0048015701}" presName="DropPinPlaceHolder" presStyleCnt="0"/>
      <dgm:spPr/>
    </dgm:pt>
    <dgm:pt modelId="{FD73D9FE-AA66-49BB-BA2E-C37A48914856}" type="pres">
      <dgm:prSet presAssocID="{07F80A74-15FB-47EF-82C6-AB0048015701}" presName="DropPin" presStyleLbl="alignNode1" presStyleIdx="0" presStyleCnt="7"/>
      <dgm:spPr/>
    </dgm:pt>
    <dgm:pt modelId="{3644853E-9A23-4433-BBD0-0251E23B5A53}" type="pres">
      <dgm:prSet presAssocID="{07F80A74-15FB-47EF-82C6-AB0048015701}"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21CAC298-493F-4606-9DA0-485B0B04DB70}" type="pres">
      <dgm:prSet presAssocID="{07F80A74-15FB-47EF-82C6-AB0048015701}" presName="L2TextContainer" presStyleLbl="revTx" presStyleIdx="0" presStyleCnt="14">
        <dgm:presLayoutVars>
          <dgm:bulletEnabled val="1"/>
        </dgm:presLayoutVars>
      </dgm:prSet>
      <dgm:spPr/>
    </dgm:pt>
    <dgm:pt modelId="{603FC417-7916-43C9-820C-8EC84CDC7FD1}" type="pres">
      <dgm:prSet presAssocID="{07F80A74-15FB-47EF-82C6-AB0048015701}" presName="L1TextContainer" presStyleLbl="revTx" presStyleIdx="1" presStyleCnt="14">
        <dgm:presLayoutVars>
          <dgm:chMax val="1"/>
          <dgm:chPref val="1"/>
          <dgm:bulletEnabled val="1"/>
        </dgm:presLayoutVars>
      </dgm:prSet>
      <dgm:spPr/>
    </dgm:pt>
    <dgm:pt modelId="{DE1EB238-76AC-4CE7-B179-8F5ED833C6A9}" type="pres">
      <dgm:prSet presAssocID="{07F80A74-15FB-47EF-82C6-AB0048015701}" presName="ConnectLine" presStyleLbl="sibTrans1D1" presStyleIdx="0" presStyleCnt="7"/>
      <dgm:spPr>
        <a:noFill/>
        <a:ln w="12700" cap="flat" cmpd="sng" algn="ctr">
          <a:solidFill>
            <a:schemeClr val="accent2">
              <a:hueOff val="0"/>
              <a:satOff val="0"/>
              <a:lumOff val="0"/>
              <a:alphaOff val="0"/>
            </a:schemeClr>
          </a:solidFill>
          <a:prstDash val="dash"/>
          <a:miter lim="800000"/>
        </a:ln>
        <a:effectLst/>
      </dgm:spPr>
    </dgm:pt>
    <dgm:pt modelId="{C1D8BB03-378D-4756-BA4E-B14FA2BF784D}" type="pres">
      <dgm:prSet presAssocID="{07F80A74-15FB-47EF-82C6-AB0048015701}" presName="EmptyPlaceHolder" presStyleCnt="0"/>
      <dgm:spPr/>
    </dgm:pt>
    <dgm:pt modelId="{E338FEB4-6AE2-4863-9472-12732BC0D30E}" type="pres">
      <dgm:prSet presAssocID="{FCBAC7F0-74FE-4587-835A-8555736F16C7}" presName="spaceBetweenRectangles" presStyleCnt="0"/>
      <dgm:spPr/>
    </dgm:pt>
    <dgm:pt modelId="{5AD5E5FC-6CB8-4254-A64E-F54B377A130A}" type="pres">
      <dgm:prSet presAssocID="{217B3D21-EEF9-4AE6-BADE-CE6FC940B0E4}" presName="composite" presStyleCnt="0"/>
      <dgm:spPr/>
    </dgm:pt>
    <dgm:pt modelId="{5118E0C2-67D0-4269-B95E-8A75D253C359}" type="pres">
      <dgm:prSet presAssocID="{217B3D21-EEF9-4AE6-BADE-CE6FC940B0E4}" presName="ConnectorPoint" presStyleLbl="lnNode1" presStyleIdx="1" presStyleCnt="7"/>
      <dgm:spPr>
        <a:solidFill>
          <a:schemeClr val="accent2">
            <a:hueOff val="1414419"/>
            <a:satOff val="-5328"/>
            <a:lumOff val="4471"/>
            <a:alphaOff val="0"/>
          </a:schemeClr>
        </a:solidFill>
        <a:ln w="6350" cap="flat" cmpd="sng" algn="ctr">
          <a:solidFill>
            <a:schemeClr val="lt1">
              <a:hueOff val="0"/>
              <a:satOff val="0"/>
              <a:lumOff val="0"/>
              <a:alphaOff val="0"/>
            </a:schemeClr>
          </a:solidFill>
          <a:prstDash val="solid"/>
          <a:miter lim="800000"/>
        </a:ln>
        <a:effectLst/>
      </dgm:spPr>
    </dgm:pt>
    <dgm:pt modelId="{59DCD2D0-6459-4316-BCDF-10E78C27E863}" type="pres">
      <dgm:prSet presAssocID="{217B3D21-EEF9-4AE6-BADE-CE6FC940B0E4}" presName="DropPinPlaceHolder" presStyleCnt="0"/>
      <dgm:spPr/>
    </dgm:pt>
    <dgm:pt modelId="{30A03C25-F088-4F8D-9D75-946345B08F20}" type="pres">
      <dgm:prSet presAssocID="{217B3D21-EEF9-4AE6-BADE-CE6FC940B0E4}" presName="DropPin" presStyleLbl="alignNode1" presStyleIdx="1" presStyleCnt="7"/>
      <dgm:spPr/>
    </dgm:pt>
    <dgm:pt modelId="{DD4BAC0C-60C4-42F7-AC6C-BB083D6047DA}" type="pres">
      <dgm:prSet presAssocID="{217B3D21-EEF9-4AE6-BADE-CE6FC940B0E4}"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01ECADEE-60F8-43C4-A551-177F4CD2F426}" type="pres">
      <dgm:prSet presAssocID="{217B3D21-EEF9-4AE6-BADE-CE6FC940B0E4}" presName="L2TextContainer" presStyleLbl="revTx" presStyleIdx="2" presStyleCnt="14">
        <dgm:presLayoutVars>
          <dgm:bulletEnabled val="1"/>
        </dgm:presLayoutVars>
      </dgm:prSet>
      <dgm:spPr/>
    </dgm:pt>
    <dgm:pt modelId="{1308403E-A181-45BA-906F-19D5EE51830D}" type="pres">
      <dgm:prSet presAssocID="{217B3D21-EEF9-4AE6-BADE-CE6FC940B0E4}" presName="L1TextContainer" presStyleLbl="revTx" presStyleIdx="3" presStyleCnt="14">
        <dgm:presLayoutVars>
          <dgm:chMax val="1"/>
          <dgm:chPref val="1"/>
          <dgm:bulletEnabled val="1"/>
        </dgm:presLayoutVars>
      </dgm:prSet>
      <dgm:spPr/>
    </dgm:pt>
    <dgm:pt modelId="{B221DEB1-2861-417A-9927-D03ECD46ED66}" type="pres">
      <dgm:prSet presAssocID="{217B3D21-EEF9-4AE6-BADE-CE6FC940B0E4}" presName="ConnectLine" presStyleLbl="sibTrans1D1" presStyleIdx="1" presStyleCnt="7"/>
      <dgm:spPr>
        <a:noFill/>
        <a:ln w="12700" cap="flat" cmpd="sng" algn="ctr">
          <a:solidFill>
            <a:schemeClr val="accent2">
              <a:hueOff val="1414419"/>
              <a:satOff val="-5328"/>
              <a:lumOff val="4471"/>
              <a:alphaOff val="0"/>
            </a:schemeClr>
          </a:solidFill>
          <a:prstDash val="dash"/>
          <a:miter lim="800000"/>
        </a:ln>
        <a:effectLst/>
      </dgm:spPr>
    </dgm:pt>
    <dgm:pt modelId="{29BCAE6A-E7FD-44B7-882C-AF0AB4E993CD}" type="pres">
      <dgm:prSet presAssocID="{217B3D21-EEF9-4AE6-BADE-CE6FC940B0E4}" presName="EmptyPlaceHolder" presStyleCnt="0"/>
      <dgm:spPr/>
    </dgm:pt>
    <dgm:pt modelId="{9564FF3E-77CC-4D95-97BE-025593B35310}" type="pres">
      <dgm:prSet presAssocID="{ECB25E0A-D24A-4958-BB4B-200025F94769}" presName="spaceBetweenRectangles" presStyleCnt="0"/>
      <dgm:spPr/>
    </dgm:pt>
    <dgm:pt modelId="{CBD68E1F-9BDD-4438-A4CC-BC3AFC05FFBD}" type="pres">
      <dgm:prSet presAssocID="{EDEF3D27-AD0E-4B31-A812-796880700D24}" presName="composite" presStyleCnt="0"/>
      <dgm:spPr/>
    </dgm:pt>
    <dgm:pt modelId="{84125485-1E98-45F1-BEA4-1D4B1DF88132}" type="pres">
      <dgm:prSet presAssocID="{EDEF3D27-AD0E-4B31-A812-796880700D24}" presName="ConnectorPoint" presStyleLbl="lnNode1" presStyleIdx="2" presStyleCnt="7"/>
      <dgm:spPr>
        <a:solidFill>
          <a:schemeClr val="accent2">
            <a:hueOff val="2828839"/>
            <a:satOff val="-10655"/>
            <a:lumOff val="8941"/>
            <a:alphaOff val="0"/>
          </a:schemeClr>
        </a:solidFill>
        <a:ln w="6350" cap="flat" cmpd="sng" algn="ctr">
          <a:solidFill>
            <a:schemeClr val="lt1">
              <a:hueOff val="0"/>
              <a:satOff val="0"/>
              <a:lumOff val="0"/>
              <a:alphaOff val="0"/>
            </a:schemeClr>
          </a:solidFill>
          <a:prstDash val="solid"/>
          <a:miter lim="800000"/>
        </a:ln>
        <a:effectLst/>
      </dgm:spPr>
    </dgm:pt>
    <dgm:pt modelId="{560F4B1E-1DA9-45C1-9E20-D4BEDE004E6A}" type="pres">
      <dgm:prSet presAssocID="{EDEF3D27-AD0E-4B31-A812-796880700D24}" presName="DropPinPlaceHolder" presStyleCnt="0"/>
      <dgm:spPr/>
    </dgm:pt>
    <dgm:pt modelId="{6D4FD4CA-CD20-43E1-945E-22D8CE6B5544}" type="pres">
      <dgm:prSet presAssocID="{EDEF3D27-AD0E-4B31-A812-796880700D24}" presName="DropPin" presStyleLbl="alignNode1" presStyleIdx="2" presStyleCnt="7"/>
      <dgm:spPr/>
    </dgm:pt>
    <dgm:pt modelId="{7FB536D3-70CC-4C95-B505-FB9F96FD7D1D}" type="pres">
      <dgm:prSet presAssocID="{EDEF3D27-AD0E-4B31-A812-796880700D24}"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48DF3163-1275-4CB7-8FE5-38FC3DC86D89}" type="pres">
      <dgm:prSet presAssocID="{EDEF3D27-AD0E-4B31-A812-796880700D24}" presName="L2TextContainer" presStyleLbl="revTx" presStyleIdx="4" presStyleCnt="14">
        <dgm:presLayoutVars>
          <dgm:bulletEnabled val="1"/>
        </dgm:presLayoutVars>
      </dgm:prSet>
      <dgm:spPr/>
    </dgm:pt>
    <dgm:pt modelId="{B5A65B42-461E-49E2-A47F-7DA4F3A2F001}" type="pres">
      <dgm:prSet presAssocID="{EDEF3D27-AD0E-4B31-A812-796880700D24}" presName="L1TextContainer" presStyleLbl="revTx" presStyleIdx="5" presStyleCnt="14">
        <dgm:presLayoutVars>
          <dgm:chMax val="1"/>
          <dgm:chPref val="1"/>
          <dgm:bulletEnabled val="1"/>
        </dgm:presLayoutVars>
      </dgm:prSet>
      <dgm:spPr/>
    </dgm:pt>
    <dgm:pt modelId="{7DFC48DE-5A97-4DDE-9BB7-B457F0550629}" type="pres">
      <dgm:prSet presAssocID="{EDEF3D27-AD0E-4B31-A812-796880700D24}" presName="ConnectLine" presStyleLbl="sibTrans1D1" presStyleIdx="2" presStyleCnt="7"/>
      <dgm:spPr>
        <a:noFill/>
        <a:ln w="12700" cap="flat" cmpd="sng" algn="ctr">
          <a:solidFill>
            <a:schemeClr val="accent2">
              <a:hueOff val="2828839"/>
              <a:satOff val="-10655"/>
              <a:lumOff val="8941"/>
              <a:alphaOff val="0"/>
            </a:schemeClr>
          </a:solidFill>
          <a:prstDash val="dash"/>
          <a:miter lim="800000"/>
        </a:ln>
        <a:effectLst/>
      </dgm:spPr>
    </dgm:pt>
    <dgm:pt modelId="{B7A3C7F7-3329-409C-8024-3CB3FA72DCEB}" type="pres">
      <dgm:prSet presAssocID="{EDEF3D27-AD0E-4B31-A812-796880700D24}" presName="EmptyPlaceHolder" presStyleCnt="0"/>
      <dgm:spPr/>
    </dgm:pt>
    <dgm:pt modelId="{284A05E5-34B7-4A44-9F2E-901622BE20D4}" type="pres">
      <dgm:prSet presAssocID="{F8836E25-AFE9-4270-BA95-5A95A165F6B5}" presName="spaceBetweenRectangles" presStyleCnt="0"/>
      <dgm:spPr/>
    </dgm:pt>
    <dgm:pt modelId="{309F1908-03D2-49CD-8ACC-39DAFB7A86A8}" type="pres">
      <dgm:prSet presAssocID="{2A3AFC5B-B80B-415B-A19A-624D257C3253}" presName="composite" presStyleCnt="0"/>
      <dgm:spPr/>
    </dgm:pt>
    <dgm:pt modelId="{603B3451-4153-4F11-8653-9D9D850933D6}" type="pres">
      <dgm:prSet presAssocID="{2A3AFC5B-B80B-415B-A19A-624D257C3253}" presName="ConnectorPoint" presStyleLbl="lnNode1" presStyleIdx="3" presStyleCnt="7"/>
      <dgm:spPr>
        <a:solidFill>
          <a:schemeClr val="accent2">
            <a:hueOff val="4243259"/>
            <a:satOff val="-15983"/>
            <a:lumOff val="13412"/>
            <a:alphaOff val="0"/>
          </a:schemeClr>
        </a:solidFill>
        <a:ln w="6350" cap="flat" cmpd="sng" algn="ctr">
          <a:solidFill>
            <a:schemeClr val="lt1">
              <a:hueOff val="0"/>
              <a:satOff val="0"/>
              <a:lumOff val="0"/>
              <a:alphaOff val="0"/>
            </a:schemeClr>
          </a:solidFill>
          <a:prstDash val="solid"/>
          <a:miter lim="800000"/>
        </a:ln>
        <a:effectLst/>
      </dgm:spPr>
    </dgm:pt>
    <dgm:pt modelId="{2A70FF30-1C83-41BA-B04D-BBB6720DEF7E}" type="pres">
      <dgm:prSet presAssocID="{2A3AFC5B-B80B-415B-A19A-624D257C3253}" presName="DropPinPlaceHolder" presStyleCnt="0"/>
      <dgm:spPr/>
    </dgm:pt>
    <dgm:pt modelId="{9B097424-BF23-4F18-8D28-F96D04C87D9A}" type="pres">
      <dgm:prSet presAssocID="{2A3AFC5B-B80B-415B-A19A-624D257C3253}" presName="DropPin" presStyleLbl="alignNode1" presStyleIdx="3" presStyleCnt="7"/>
      <dgm:spPr/>
    </dgm:pt>
    <dgm:pt modelId="{C3449ABC-59CA-4F6C-A0C0-30DE5367392E}" type="pres">
      <dgm:prSet presAssocID="{2A3AFC5B-B80B-415B-A19A-624D257C3253}"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AA3801AF-0571-4124-B4C3-AA314CE596E1}" type="pres">
      <dgm:prSet presAssocID="{2A3AFC5B-B80B-415B-A19A-624D257C3253}" presName="L2TextContainer" presStyleLbl="revTx" presStyleIdx="6" presStyleCnt="14">
        <dgm:presLayoutVars>
          <dgm:bulletEnabled val="1"/>
        </dgm:presLayoutVars>
      </dgm:prSet>
      <dgm:spPr/>
    </dgm:pt>
    <dgm:pt modelId="{9A7598CA-E4E6-4D85-A8AA-476BB158342D}" type="pres">
      <dgm:prSet presAssocID="{2A3AFC5B-B80B-415B-A19A-624D257C3253}" presName="L1TextContainer" presStyleLbl="revTx" presStyleIdx="7" presStyleCnt="14">
        <dgm:presLayoutVars>
          <dgm:chMax val="1"/>
          <dgm:chPref val="1"/>
          <dgm:bulletEnabled val="1"/>
        </dgm:presLayoutVars>
      </dgm:prSet>
      <dgm:spPr/>
    </dgm:pt>
    <dgm:pt modelId="{4951ADBF-CFBA-45C5-BB0E-69938F36B808}" type="pres">
      <dgm:prSet presAssocID="{2A3AFC5B-B80B-415B-A19A-624D257C3253}" presName="ConnectLine" presStyleLbl="sibTrans1D1" presStyleIdx="3" presStyleCnt="7"/>
      <dgm:spPr>
        <a:noFill/>
        <a:ln w="12700" cap="flat" cmpd="sng" algn="ctr">
          <a:solidFill>
            <a:schemeClr val="accent2">
              <a:hueOff val="4243259"/>
              <a:satOff val="-15983"/>
              <a:lumOff val="13412"/>
              <a:alphaOff val="0"/>
            </a:schemeClr>
          </a:solidFill>
          <a:prstDash val="dash"/>
          <a:miter lim="800000"/>
        </a:ln>
        <a:effectLst/>
      </dgm:spPr>
    </dgm:pt>
    <dgm:pt modelId="{98B46AFC-2748-4094-BA75-34A9057147AC}" type="pres">
      <dgm:prSet presAssocID="{2A3AFC5B-B80B-415B-A19A-624D257C3253}" presName="EmptyPlaceHolder" presStyleCnt="0"/>
      <dgm:spPr/>
    </dgm:pt>
    <dgm:pt modelId="{3349A8C8-DDC6-4D8F-B96D-B387B461CC0E}" type="pres">
      <dgm:prSet presAssocID="{8B6BAFBD-2858-464B-8B86-F874D0F02B30}" presName="spaceBetweenRectangles" presStyleCnt="0"/>
      <dgm:spPr/>
    </dgm:pt>
    <dgm:pt modelId="{D819F7A7-22E4-4573-967F-7B6E86541BAA}" type="pres">
      <dgm:prSet presAssocID="{9365DC18-0F65-4F97-8645-51C282167F10}" presName="composite" presStyleCnt="0"/>
      <dgm:spPr/>
    </dgm:pt>
    <dgm:pt modelId="{EBB85BEE-56E1-4C59-8DF0-3D47FA45BC9F}" type="pres">
      <dgm:prSet presAssocID="{9365DC18-0F65-4F97-8645-51C282167F10}" presName="ConnectorPoint" presStyleLbl="lnNode1" presStyleIdx="4" presStyleCnt="7"/>
      <dgm:spPr>
        <a:solidFill>
          <a:schemeClr val="accent2">
            <a:hueOff val="5657678"/>
            <a:satOff val="-21310"/>
            <a:lumOff val="17882"/>
            <a:alphaOff val="0"/>
          </a:schemeClr>
        </a:solidFill>
        <a:ln w="6350" cap="flat" cmpd="sng" algn="ctr">
          <a:solidFill>
            <a:schemeClr val="lt1">
              <a:hueOff val="0"/>
              <a:satOff val="0"/>
              <a:lumOff val="0"/>
              <a:alphaOff val="0"/>
            </a:schemeClr>
          </a:solidFill>
          <a:prstDash val="solid"/>
          <a:miter lim="800000"/>
        </a:ln>
        <a:effectLst/>
      </dgm:spPr>
    </dgm:pt>
    <dgm:pt modelId="{808FFE74-C2D0-4AC8-B647-6952A391AE93}" type="pres">
      <dgm:prSet presAssocID="{9365DC18-0F65-4F97-8645-51C282167F10}" presName="DropPinPlaceHolder" presStyleCnt="0"/>
      <dgm:spPr/>
    </dgm:pt>
    <dgm:pt modelId="{A9910D72-ACDC-469F-8397-2ADB833CF774}" type="pres">
      <dgm:prSet presAssocID="{9365DC18-0F65-4F97-8645-51C282167F10}" presName="DropPin" presStyleLbl="alignNode1" presStyleIdx="4" presStyleCnt="7"/>
      <dgm:spPr/>
    </dgm:pt>
    <dgm:pt modelId="{52FC41F9-8C0A-464D-8462-B3EC3ECC3922}" type="pres">
      <dgm:prSet presAssocID="{9365DC18-0F65-4F97-8645-51C282167F10}"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E82CDE66-E798-4698-A333-3FE75E861877}" type="pres">
      <dgm:prSet presAssocID="{9365DC18-0F65-4F97-8645-51C282167F10}" presName="L2TextContainer" presStyleLbl="revTx" presStyleIdx="8" presStyleCnt="14">
        <dgm:presLayoutVars>
          <dgm:bulletEnabled val="1"/>
        </dgm:presLayoutVars>
      </dgm:prSet>
      <dgm:spPr/>
    </dgm:pt>
    <dgm:pt modelId="{C4BED346-BDFC-4412-B01F-769F3EE2CC95}" type="pres">
      <dgm:prSet presAssocID="{9365DC18-0F65-4F97-8645-51C282167F10}" presName="L1TextContainer" presStyleLbl="revTx" presStyleIdx="9" presStyleCnt="14">
        <dgm:presLayoutVars>
          <dgm:chMax val="1"/>
          <dgm:chPref val="1"/>
          <dgm:bulletEnabled val="1"/>
        </dgm:presLayoutVars>
      </dgm:prSet>
      <dgm:spPr/>
    </dgm:pt>
    <dgm:pt modelId="{D9F7D5EF-953D-418B-AE48-C9A15C088FC0}" type="pres">
      <dgm:prSet presAssocID="{9365DC18-0F65-4F97-8645-51C282167F10}" presName="ConnectLine" presStyleLbl="sibTrans1D1" presStyleIdx="4" presStyleCnt="7"/>
      <dgm:spPr>
        <a:noFill/>
        <a:ln w="12700" cap="flat" cmpd="sng" algn="ctr">
          <a:solidFill>
            <a:schemeClr val="accent2">
              <a:hueOff val="5657678"/>
              <a:satOff val="-21310"/>
              <a:lumOff val="17882"/>
              <a:alphaOff val="0"/>
            </a:schemeClr>
          </a:solidFill>
          <a:prstDash val="dash"/>
          <a:miter lim="800000"/>
        </a:ln>
        <a:effectLst/>
      </dgm:spPr>
    </dgm:pt>
    <dgm:pt modelId="{B2291EDA-7D65-461C-B288-76B64EB057A6}" type="pres">
      <dgm:prSet presAssocID="{9365DC18-0F65-4F97-8645-51C282167F10}" presName="EmptyPlaceHolder" presStyleCnt="0"/>
      <dgm:spPr/>
    </dgm:pt>
    <dgm:pt modelId="{D0A7BE9B-61A0-40ED-B26A-332F640C5851}" type="pres">
      <dgm:prSet presAssocID="{04CE11DA-B9E7-499D-B299-B801BF2ABD1F}" presName="spaceBetweenRectangles" presStyleCnt="0"/>
      <dgm:spPr/>
    </dgm:pt>
    <dgm:pt modelId="{013E4291-4931-4AE9-BFD6-DCC512C204A4}" type="pres">
      <dgm:prSet presAssocID="{0B7FD7AA-1F74-4452-8565-B8528E937B1C}" presName="composite" presStyleCnt="0"/>
      <dgm:spPr/>
    </dgm:pt>
    <dgm:pt modelId="{1C888C8E-D636-4758-ABA7-A2F37380B618}" type="pres">
      <dgm:prSet presAssocID="{0B7FD7AA-1F74-4452-8565-B8528E937B1C}" presName="ConnectorPoint" presStyleLbl="lnNode1" presStyleIdx="5" presStyleCnt="7"/>
      <dgm:spPr>
        <a:solidFill>
          <a:schemeClr val="accent2">
            <a:hueOff val="5051498"/>
            <a:satOff val="-19027"/>
            <a:lumOff val="15966"/>
            <a:alphaOff val="0"/>
          </a:schemeClr>
        </a:solidFill>
        <a:ln w="6350" cap="flat" cmpd="sng" algn="ctr">
          <a:solidFill>
            <a:schemeClr val="lt1">
              <a:hueOff val="0"/>
              <a:satOff val="0"/>
              <a:lumOff val="0"/>
              <a:alphaOff val="0"/>
            </a:schemeClr>
          </a:solidFill>
          <a:prstDash val="solid"/>
          <a:miter lim="800000"/>
        </a:ln>
        <a:effectLst/>
      </dgm:spPr>
    </dgm:pt>
    <dgm:pt modelId="{F90D6E76-828D-4E59-95BB-A5EB71AD46D1}" type="pres">
      <dgm:prSet presAssocID="{0B7FD7AA-1F74-4452-8565-B8528E937B1C}" presName="DropPinPlaceHolder" presStyleCnt="0"/>
      <dgm:spPr/>
    </dgm:pt>
    <dgm:pt modelId="{0E88C97C-EF2D-4EB1-9E0E-681EC9B878AD}" type="pres">
      <dgm:prSet presAssocID="{0B7FD7AA-1F74-4452-8565-B8528E937B1C}" presName="DropPin" presStyleLbl="alignNode1" presStyleIdx="5" presStyleCnt="7"/>
      <dgm:spPr/>
    </dgm:pt>
    <dgm:pt modelId="{707B3E69-67A0-44E2-AEA4-81E77642BF5F}" type="pres">
      <dgm:prSet presAssocID="{0B7FD7AA-1F74-4452-8565-B8528E937B1C}"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6D47077C-9F2A-482E-A99A-86293E371B04}" type="pres">
      <dgm:prSet presAssocID="{0B7FD7AA-1F74-4452-8565-B8528E937B1C}" presName="L2TextContainer" presStyleLbl="revTx" presStyleIdx="10" presStyleCnt="14">
        <dgm:presLayoutVars>
          <dgm:bulletEnabled val="1"/>
        </dgm:presLayoutVars>
      </dgm:prSet>
      <dgm:spPr/>
    </dgm:pt>
    <dgm:pt modelId="{31D1EFB8-9327-4730-B6D3-BAFEE576A058}" type="pres">
      <dgm:prSet presAssocID="{0B7FD7AA-1F74-4452-8565-B8528E937B1C}" presName="L1TextContainer" presStyleLbl="revTx" presStyleIdx="11" presStyleCnt="14">
        <dgm:presLayoutVars>
          <dgm:chMax val="1"/>
          <dgm:chPref val="1"/>
          <dgm:bulletEnabled val="1"/>
        </dgm:presLayoutVars>
      </dgm:prSet>
      <dgm:spPr/>
    </dgm:pt>
    <dgm:pt modelId="{67EC3C3B-9606-4983-97D0-7DAD3D472824}" type="pres">
      <dgm:prSet presAssocID="{0B7FD7AA-1F74-4452-8565-B8528E937B1C}" presName="ConnectLine" presStyleLbl="sibTrans1D1" presStyleIdx="5" presStyleCnt="7"/>
      <dgm:spPr>
        <a:noFill/>
        <a:ln w="12700" cap="flat" cmpd="sng" algn="ctr">
          <a:solidFill>
            <a:schemeClr val="accent2">
              <a:hueOff val="5051498"/>
              <a:satOff val="-19027"/>
              <a:lumOff val="15966"/>
              <a:alphaOff val="0"/>
            </a:schemeClr>
          </a:solidFill>
          <a:prstDash val="dash"/>
          <a:miter lim="800000"/>
        </a:ln>
        <a:effectLst/>
      </dgm:spPr>
    </dgm:pt>
    <dgm:pt modelId="{3BE46006-36D0-4E80-81AE-51C2D11E8FA1}" type="pres">
      <dgm:prSet presAssocID="{0B7FD7AA-1F74-4452-8565-B8528E937B1C}" presName="EmptyPlaceHolder" presStyleCnt="0"/>
      <dgm:spPr/>
    </dgm:pt>
    <dgm:pt modelId="{16BF3E9F-5F6C-44D6-BB39-617C6C70C7B7}" type="pres">
      <dgm:prSet presAssocID="{4E29F9E3-3CD1-4B25-9D09-026897BF2472}" presName="spaceBetweenRectangles" presStyleCnt="0"/>
      <dgm:spPr/>
    </dgm:pt>
    <dgm:pt modelId="{344B3762-1824-47A8-854E-DCA837C51045}" type="pres">
      <dgm:prSet presAssocID="{D992562B-31AA-410C-BC72-60C205A9B930}" presName="composite" presStyleCnt="0"/>
      <dgm:spPr/>
    </dgm:pt>
    <dgm:pt modelId="{9DEF3EC6-7A2D-4B88-91C3-92E16582F311}" type="pres">
      <dgm:prSet presAssocID="{D992562B-31AA-410C-BC72-60C205A9B930}" presName="ConnectorPoint" presStyleLbl="lnNode1" presStyleIdx="6" presStyleCnt="7"/>
      <dgm:spPr>
        <a:solidFill>
          <a:schemeClr val="accent2">
            <a:hueOff val="7072097"/>
            <a:satOff val="-26638"/>
            <a:lumOff val="22353"/>
            <a:alphaOff val="0"/>
          </a:schemeClr>
        </a:solidFill>
        <a:ln w="6350" cap="flat" cmpd="sng" algn="ctr">
          <a:solidFill>
            <a:schemeClr val="lt1">
              <a:hueOff val="0"/>
              <a:satOff val="0"/>
              <a:lumOff val="0"/>
              <a:alphaOff val="0"/>
            </a:schemeClr>
          </a:solidFill>
          <a:prstDash val="solid"/>
          <a:miter lim="800000"/>
        </a:ln>
        <a:effectLst/>
      </dgm:spPr>
    </dgm:pt>
    <dgm:pt modelId="{E8AA9434-2F70-4036-BF49-73B7980A2917}" type="pres">
      <dgm:prSet presAssocID="{D992562B-31AA-410C-BC72-60C205A9B930}" presName="DropPinPlaceHolder" presStyleCnt="0"/>
      <dgm:spPr/>
    </dgm:pt>
    <dgm:pt modelId="{054276DA-9236-4045-A6FD-C682CBBF0000}" type="pres">
      <dgm:prSet presAssocID="{D992562B-31AA-410C-BC72-60C205A9B930}" presName="DropPin" presStyleLbl="alignNode1" presStyleIdx="6" presStyleCnt="7"/>
      <dgm:spPr/>
    </dgm:pt>
    <dgm:pt modelId="{6E4DDE1B-AAE8-40E8-90A4-9452A683CD04}" type="pres">
      <dgm:prSet presAssocID="{D992562B-31AA-410C-BC72-60C205A9B930}"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403BF525-C2BE-4F53-83EB-EB75FAACCFF5}" type="pres">
      <dgm:prSet presAssocID="{D992562B-31AA-410C-BC72-60C205A9B930}" presName="L2TextContainer" presStyleLbl="revTx" presStyleIdx="12" presStyleCnt="14">
        <dgm:presLayoutVars>
          <dgm:bulletEnabled val="1"/>
        </dgm:presLayoutVars>
      </dgm:prSet>
      <dgm:spPr/>
    </dgm:pt>
    <dgm:pt modelId="{93C816E9-B63B-45B0-8342-0319F7B2C536}" type="pres">
      <dgm:prSet presAssocID="{D992562B-31AA-410C-BC72-60C205A9B930}" presName="L1TextContainer" presStyleLbl="revTx" presStyleIdx="13" presStyleCnt="14">
        <dgm:presLayoutVars>
          <dgm:chMax val="1"/>
          <dgm:chPref val="1"/>
          <dgm:bulletEnabled val="1"/>
        </dgm:presLayoutVars>
      </dgm:prSet>
      <dgm:spPr/>
    </dgm:pt>
    <dgm:pt modelId="{09F4CB04-CA6C-465F-BC31-7EF398155C63}" type="pres">
      <dgm:prSet presAssocID="{D992562B-31AA-410C-BC72-60C205A9B930}" presName="ConnectLine" presStyleLbl="sibTrans1D1" presStyleIdx="6" presStyleCnt="7"/>
      <dgm:spPr>
        <a:noFill/>
        <a:ln w="12700" cap="flat" cmpd="sng" algn="ctr">
          <a:solidFill>
            <a:schemeClr val="accent2">
              <a:hueOff val="7072097"/>
              <a:satOff val="-26638"/>
              <a:lumOff val="22353"/>
              <a:alphaOff val="0"/>
            </a:schemeClr>
          </a:solidFill>
          <a:prstDash val="dash"/>
          <a:miter lim="800000"/>
        </a:ln>
        <a:effectLst/>
      </dgm:spPr>
    </dgm:pt>
    <dgm:pt modelId="{FEF7EC8E-7411-42F1-93CA-5FE96F8F1038}" type="pres">
      <dgm:prSet presAssocID="{D992562B-31AA-410C-BC72-60C205A9B930}" presName="EmptyPlaceHolder" presStyleCnt="0"/>
      <dgm:spPr/>
    </dgm:pt>
  </dgm:ptLst>
  <dgm:cxnLst>
    <dgm:cxn modelId="{2280DF01-7CC8-4BF7-8108-B61D30907FE4}" type="presOf" srcId="{217B3D21-EEF9-4AE6-BADE-CE6FC940B0E4}" destId="{1308403E-A181-45BA-906F-19D5EE51830D}" srcOrd="0" destOrd="0" presId="urn:microsoft.com/office/officeart/2017/3/layout/DropPinTimeline"/>
    <dgm:cxn modelId="{69CBA708-AD4C-4B09-AD5C-6A4D5B545842}" srcId="{4147EE4F-7DE8-43A7-8344-56FB58C6165B}" destId="{2A3AFC5B-B80B-415B-A19A-624D257C3253}" srcOrd="3" destOrd="0" parTransId="{F6518715-A31A-4880-A0E7-28ADD040BFB8}" sibTransId="{8B6BAFBD-2858-464B-8B86-F874D0F02B30}"/>
    <dgm:cxn modelId="{15B86B1A-E300-4430-83F7-559E39F9556E}" srcId="{4147EE4F-7DE8-43A7-8344-56FB58C6165B}" destId="{0B7FD7AA-1F74-4452-8565-B8528E937B1C}" srcOrd="5" destOrd="0" parTransId="{3E7C0F16-3EB7-427C-8243-BF33B1ADF767}" sibTransId="{4E29F9E3-3CD1-4B25-9D09-026897BF2472}"/>
    <dgm:cxn modelId="{D2446B25-150B-46B2-9C47-C991FDE0BBB3}" srcId="{4147EE4F-7DE8-43A7-8344-56FB58C6165B}" destId="{EDEF3D27-AD0E-4B31-A812-796880700D24}" srcOrd="2" destOrd="0" parTransId="{79FE46AD-C39A-422F-A1CD-8C78599BE907}" sibTransId="{F8836E25-AFE9-4270-BA95-5A95A165F6B5}"/>
    <dgm:cxn modelId="{D2B50C27-9DAB-408B-B65E-D5C78714A660}" srcId="{4147EE4F-7DE8-43A7-8344-56FB58C6165B}" destId="{9365DC18-0F65-4F97-8645-51C282167F10}" srcOrd="4" destOrd="0" parTransId="{62FA72E0-817E-47CA-9A02-9EDF188349E8}" sibTransId="{04CE11DA-B9E7-499D-B299-B801BF2ABD1F}"/>
    <dgm:cxn modelId="{6B5E472B-558D-498B-8002-E19A340000DC}" type="presOf" srcId="{B2019997-5642-43DA-93F3-4568672CC085}" destId="{E82CDE66-E798-4698-A333-3FE75E861877}" srcOrd="0" destOrd="0" presId="urn:microsoft.com/office/officeart/2017/3/layout/DropPinTimeline"/>
    <dgm:cxn modelId="{6E760037-FA6C-4D16-AEDF-FC0F12A48BDE}" srcId="{4147EE4F-7DE8-43A7-8344-56FB58C6165B}" destId="{07F80A74-15FB-47EF-82C6-AB0048015701}" srcOrd="0" destOrd="0" parTransId="{2C45B1BA-E315-4CE5-929B-52AF5DD14998}" sibTransId="{FCBAC7F0-74FE-4587-835A-8555736F16C7}"/>
    <dgm:cxn modelId="{40230A6E-6188-4014-A61C-B052F2E31859}" srcId="{2A3AFC5B-B80B-415B-A19A-624D257C3253}" destId="{54DF6D6A-F8F2-4A87-B026-E982A22EAA9B}" srcOrd="0" destOrd="0" parTransId="{27B03897-442C-4C73-B496-E52EB5F41391}" sibTransId="{4A92A8C8-B96E-4F50-9E70-E18B3B4B6E36}"/>
    <dgm:cxn modelId="{9F188E74-8B86-4166-908D-7262E00792E8}" srcId="{217B3D21-EEF9-4AE6-BADE-CE6FC940B0E4}" destId="{4E1353F3-98B8-4F0B-8584-F9C9712935E2}" srcOrd="0" destOrd="0" parTransId="{C5459405-1413-46CA-A5F2-52320717B242}" sibTransId="{7EA3EFEB-CA9E-4DDD-9628-F66EE62CD3BD}"/>
    <dgm:cxn modelId="{6FC80855-B211-4ABF-A7D2-AB3D5D359409}" srcId="{07F80A74-15FB-47EF-82C6-AB0048015701}" destId="{ECFB68A4-3D5B-4358-8F60-BE59850C251B}" srcOrd="0" destOrd="0" parTransId="{CB1CB021-9F4F-4C94-A99C-B8EFC1F34119}" sibTransId="{709B63E1-AC5B-4040-9D6C-AB1133B103D6}"/>
    <dgm:cxn modelId="{C1FDA575-7CAD-4573-9028-B8715C501128}" type="presOf" srcId="{D992562B-31AA-410C-BC72-60C205A9B930}" destId="{93C816E9-B63B-45B0-8342-0319F7B2C536}" srcOrd="0" destOrd="0" presId="urn:microsoft.com/office/officeart/2017/3/layout/DropPinTimeline"/>
    <dgm:cxn modelId="{D73F637F-D34E-4221-B763-424B226A6B49}" type="presOf" srcId="{D94CDE85-8D93-4B74-9C1C-D2287FDC97DC}" destId="{48DF3163-1275-4CB7-8FE5-38FC3DC86D89}" srcOrd="0" destOrd="0" presId="urn:microsoft.com/office/officeart/2017/3/layout/DropPinTimeline"/>
    <dgm:cxn modelId="{ED7A1188-1DA6-4556-9424-A81DF428A8DD}" type="presOf" srcId="{EDEF3D27-AD0E-4B31-A812-796880700D24}" destId="{B5A65B42-461E-49E2-A47F-7DA4F3A2F001}" srcOrd="0" destOrd="0" presId="urn:microsoft.com/office/officeart/2017/3/layout/DropPinTimeline"/>
    <dgm:cxn modelId="{CFD4F892-1F31-470B-8D33-FCCD4E2C93E5}" srcId="{0B7FD7AA-1F74-4452-8565-B8528E937B1C}" destId="{A155B666-36A5-4BF8-97B6-DCA65B233E36}" srcOrd="0" destOrd="0" parTransId="{146A943F-6B42-470D-83D7-1FC82E7E7926}" sibTransId="{D7B6B1FB-5983-49C7-9AC5-9B963DFF8905}"/>
    <dgm:cxn modelId="{90A7B894-4945-45C3-9B87-F00CBDBBAB26}" type="presOf" srcId="{BD2990EA-F3B3-48E0-9AD3-28B2EA604B2D}" destId="{403BF525-C2BE-4F53-83EB-EB75FAACCFF5}" srcOrd="0" destOrd="0" presId="urn:microsoft.com/office/officeart/2017/3/layout/DropPinTimeline"/>
    <dgm:cxn modelId="{C0B9D798-596E-4DB0-B402-9878671687D2}" srcId="{4147EE4F-7DE8-43A7-8344-56FB58C6165B}" destId="{217B3D21-EEF9-4AE6-BADE-CE6FC940B0E4}" srcOrd="1" destOrd="0" parTransId="{B25BC1A8-6759-42A3-9AF5-F5C5D340C4E9}" sibTransId="{ECB25E0A-D24A-4958-BB4B-200025F94769}"/>
    <dgm:cxn modelId="{39E0FD9B-9AFB-4413-90F3-61B97DF019B8}" type="presOf" srcId="{0B7FD7AA-1F74-4452-8565-B8528E937B1C}" destId="{31D1EFB8-9327-4730-B6D3-BAFEE576A058}" srcOrd="0" destOrd="0" presId="urn:microsoft.com/office/officeart/2017/3/layout/DropPinTimeline"/>
    <dgm:cxn modelId="{BD044B9C-5228-4645-9C02-0908E0C62790}" type="presOf" srcId="{9365DC18-0F65-4F97-8645-51C282167F10}" destId="{C4BED346-BDFC-4412-B01F-769F3EE2CC95}" srcOrd="0" destOrd="0" presId="urn:microsoft.com/office/officeart/2017/3/layout/DropPinTimeline"/>
    <dgm:cxn modelId="{903D79A4-FE8D-4A63-9D1A-B171CA00C287}" type="presOf" srcId="{4147EE4F-7DE8-43A7-8344-56FB58C6165B}" destId="{DA6C2C0D-8A6E-4A3D-BA26-585FE57D0552}" srcOrd="0" destOrd="0" presId="urn:microsoft.com/office/officeart/2017/3/layout/DropPinTimeline"/>
    <dgm:cxn modelId="{6D38F9C3-9BE8-48F0-B3A0-050F29FE5F5F}" srcId="{9365DC18-0F65-4F97-8645-51C282167F10}" destId="{B2019997-5642-43DA-93F3-4568672CC085}" srcOrd="0" destOrd="0" parTransId="{15BDD6CD-80DF-4503-B682-2D0A8F014A62}" sibTransId="{AF43AA1B-AC43-4317-8401-8443A39C4988}"/>
    <dgm:cxn modelId="{630A7CCB-380F-4241-9D1B-3A3F693EDC28}" type="presOf" srcId="{2A3AFC5B-B80B-415B-A19A-624D257C3253}" destId="{9A7598CA-E4E6-4D85-A8AA-476BB158342D}" srcOrd="0" destOrd="0" presId="urn:microsoft.com/office/officeart/2017/3/layout/DropPinTimeline"/>
    <dgm:cxn modelId="{7A679AD0-AD64-46D4-B311-CE8140045F01}" srcId="{4147EE4F-7DE8-43A7-8344-56FB58C6165B}" destId="{D992562B-31AA-410C-BC72-60C205A9B930}" srcOrd="6" destOrd="0" parTransId="{0BADF854-D09F-4F58-9D76-512779DEF09D}" sibTransId="{E7C50927-A103-4176-AFB4-F3A530A5E383}"/>
    <dgm:cxn modelId="{E14B63D5-CD97-4A23-80D4-518064B7A735}" type="presOf" srcId="{ECFB68A4-3D5B-4358-8F60-BE59850C251B}" destId="{21CAC298-493F-4606-9DA0-485B0B04DB70}" srcOrd="0" destOrd="0" presId="urn:microsoft.com/office/officeart/2017/3/layout/DropPinTimeline"/>
    <dgm:cxn modelId="{225D3CDF-3473-42AF-B7AA-5748AC6EAEAD}" type="presOf" srcId="{A155B666-36A5-4BF8-97B6-DCA65B233E36}" destId="{6D47077C-9F2A-482E-A99A-86293E371B04}" srcOrd="0" destOrd="0" presId="urn:microsoft.com/office/officeart/2017/3/layout/DropPinTimeline"/>
    <dgm:cxn modelId="{00CAC8E6-022D-4F65-9649-6F4457A4393D}" srcId="{D992562B-31AA-410C-BC72-60C205A9B930}" destId="{BD2990EA-F3B3-48E0-9AD3-28B2EA604B2D}" srcOrd="0" destOrd="0" parTransId="{0580EC55-6DAB-4F80-9562-CE25FDCAE1F4}" sibTransId="{53A6E3DE-3197-4D6D-A813-F3FE76B2D705}"/>
    <dgm:cxn modelId="{D382DFEC-EA14-40DE-96D4-975D56D8E238}" type="presOf" srcId="{07F80A74-15FB-47EF-82C6-AB0048015701}" destId="{603FC417-7916-43C9-820C-8EC84CDC7FD1}" srcOrd="0" destOrd="0" presId="urn:microsoft.com/office/officeart/2017/3/layout/DropPinTimeline"/>
    <dgm:cxn modelId="{4C5AC5F0-F9BA-4B14-BD61-AACAFEAB15EF}" srcId="{EDEF3D27-AD0E-4B31-A812-796880700D24}" destId="{D94CDE85-8D93-4B74-9C1C-D2287FDC97DC}" srcOrd="0" destOrd="0" parTransId="{05D398B9-C832-4CD2-B7C0-B1280BA16BDE}" sibTransId="{DCAC19B6-8749-4904-8B32-FAF95F32B2FF}"/>
    <dgm:cxn modelId="{3811C0F9-1E6E-40C5-8E79-F2B0C6EA5F5F}" type="presOf" srcId="{4E1353F3-98B8-4F0B-8584-F9C9712935E2}" destId="{01ECADEE-60F8-43C4-A551-177F4CD2F426}" srcOrd="0" destOrd="0" presId="urn:microsoft.com/office/officeart/2017/3/layout/DropPinTimeline"/>
    <dgm:cxn modelId="{99541DFA-1FB0-4C89-9A5A-47E6D76E21A3}" type="presOf" srcId="{54DF6D6A-F8F2-4A87-B026-E982A22EAA9B}" destId="{AA3801AF-0571-4124-B4C3-AA314CE596E1}" srcOrd="0" destOrd="0" presId="urn:microsoft.com/office/officeart/2017/3/layout/DropPinTimeline"/>
    <dgm:cxn modelId="{B3E58BE3-B43E-4E7B-976D-69CE68AE0310}" type="presParOf" srcId="{DA6C2C0D-8A6E-4A3D-BA26-585FE57D0552}" destId="{AE832C5F-15AD-4FD3-A664-FED80B99E927}" srcOrd="0" destOrd="0" presId="urn:microsoft.com/office/officeart/2017/3/layout/DropPinTimeline"/>
    <dgm:cxn modelId="{4A4217C0-271A-44FA-AD34-37125FB8066C}" type="presParOf" srcId="{DA6C2C0D-8A6E-4A3D-BA26-585FE57D0552}" destId="{A7C4D0C7-CFDE-46A9-850C-80927CB4C72D}" srcOrd="1" destOrd="0" presId="urn:microsoft.com/office/officeart/2017/3/layout/DropPinTimeline"/>
    <dgm:cxn modelId="{812FCD46-9FDA-40D3-B233-6223062EF753}" type="presParOf" srcId="{A7C4D0C7-CFDE-46A9-850C-80927CB4C72D}" destId="{8EAF6AEA-6FDE-43B1-A777-4059D32E048C}" srcOrd="0" destOrd="0" presId="urn:microsoft.com/office/officeart/2017/3/layout/DropPinTimeline"/>
    <dgm:cxn modelId="{1352E000-9422-4BDE-9046-2818D26B514E}" type="presParOf" srcId="{8EAF6AEA-6FDE-43B1-A777-4059D32E048C}" destId="{5DC19B6F-2234-4F34-A782-4DD5B4B68422}" srcOrd="0" destOrd="0" presId="urn:microsoft.com/office/officeart/2017/3/layout/DropPinTimeline"/>
    <dgm:cxn modelId="{FD402FE1-9888-4C66-9921-4F5E36F4B8D6}" type="presParOf" srcId="{8EAF6AEA-6FDE-43B1-A777-4059D32E048C}" destId="{73041A0F-A330-4EB0-B32F-CF08B99D2994}" srcOrd="1" destOrd="0" presId="urn:microsoft.com/office/officeart/2017/3/layout/DropPinTimeline"/>
    <dgm:cxn modelId="{F0CC932F-B197-4BF9-86FC-80CFDC58EF1E}" type="presParOf" srcId="{73041A0F-A330-4EB0-B32F-CF08B99D2994}" destId="{FD73D9FE-AA66-49BB-BA2E-C37A48914856}" srcOrd="0" destOrd="0" presId="urn:microsoft.com/office/officeart/2017/3/layout/DropPinTimeline"/>
    <dgm:cxn modelId="{2B96A4DE-6BC2-4D78-8E36-B9156D8B0A7C}" type="presParOf" srcId="{73041A0F-A330-4EB0-B32F-CF08B99D2994}" destId="{3644853E-9A23-4433-BBD0-0251E23B5A53}" srcOrd="1" destOrd="0" presId="urn:microsoft.com/office/officeart/2017/3/layout/DropPinTimeline"/>
    <dgm:cxn modelId="{E5184F77-ED70-4F69-9B14-E83C1FA2F120}" type="presParOf" srcId="{8EAF6AEA-6FDE-43B1-A777-4059D32E048C}" destId="{21CAC298-493F-4606-9DA0-485B0B04DB70}" srcOrd="2" destOrd="0" presId="urn:microsoft.com/office/officeart/2017/3/layout/DropPinTimeline"/>
    <dgm:cxn modelId="{71CF051C-BEC2-441F-825F-4B00BD5EB932}" type="presParOf" srcId="{8EAF6AEA-6FDE-43B1-A777-4059D32E048C}" destId="{603FC417-7916-43C9-820C-8EC84CDC7FD1}" srcOrd="3" destOrd="0" presId="urn:microsoft.com/office/officeart/2017/3/layout/DropPinTimeline"/>
    <dgm:cxn modelId="{EE318187-46F6-43C1-B177-4B71838D3BC8}" type="presParOf" srcId="{8EAF6AEA-6FDE-43B1-A777-4059D32E048C}" destId="{DE1EB238-76AC-4CE7-B179-8F5ED833C6A9}" srcOrd="4" destOrd="0" presId="urn:microsoft.com/office/officeart/2017/3/layout/DropPinTimeline"/>
    <dgm:cxn modelId="{48C406E5-563F-4D4A-AAAE-A165626AF56C}" type="presParOf" srcId="{8EAF6AEA-6FDE-43B1-A777-4059D32E048C}" destId="{C1D8BB03-378D-4756-BA4E-B14FA2BF784D}" srcOrd="5" destOrd="0" presId="urn:microsoft.com/office/officeart/2017/3/layout/DropPinTimeline"/>
    <dgm:cxn modelId="{DDA44414-4F63-4488-8238-D63823C0A390}" type="presParOf" srcId="{A7C4D0C7-CFDE-46A9-850C-80927CB4C72D}" destId="{E338FEB4-6AE2-4863-9472-12732BC0D30E}" srcOrd="1" destOrd="0" presId="urn:microsoft.com/office/officeart/2017/3/layout/DropPinTimeline"/>
    <dgm:cxn modelId="{1CB09203-5ABE-496F-A438-764975362BE7}" type="presParOf" srcId="{A7C4D0C7-CFDE-46A9-850C-80927CB4C72D}" destId="{5AD5E5FC-6CB8-4254-A64E-F54B377A130A}" srcOrd="2" destOrd="0" presId="urn:microsoft.com/office/officeart/2017/3/layout/DropPinTimeline"/>
    <dgm:cxn modelId="{7CE642FD-00F4-4F2B-B59F-DB29C2DBA347}" type="presParOf" srcId="{5AD5E5FC-6CB8-4254-A64E-F54B377A130A}" destId="{5118E0C2-67D0-4269-B95E-8A75D253C359}" srcOrd="0" destOrd="0" presId="urn:microsoft.com/office/officeart/2017/3/layout/DropPinTimeline"/>
    <dgm:cxn modelId="{CFA65AC9-93A1-4E2A-8FBD-D3107226A328}" type="presParOf" srcId="{5AD5E5FC-6CB8-4254-A64E-F54B377A130A}" destId="{59DCD2D0-6459-4316-BCDF-10E78C27E863}" srcOrd="1" destOrd="0" presId="urn:microsoft.com/office/officeart/2017/3/layout/DropPinTimeline"/>
    <dgm:cxn modelId="{3441E5E6-A8C6-4C1F-9FA0-3460D39A8B51}" type="presParOf" srcId="{59DCD2D0-6459-4316-BCDF-10E78C27E863}" destId="{30A03C25-F088-4F8D-9D75-946345B08F20}" srcOrd="0" destOrd="0" presId="urn:microsoft.com/office/officeart/2017/3/layout/DropPinTimeline"/>
    <dgm:cxn modelId="{31ECF73B-D77E-4DD0-A5D7-D085691CFD83}" type="presParOf" srcId="{59DCD2D0-6459-4316-BCDF-10E78C27E863}" destId="{DD4BAC0C-60C4-42F7-AC6C-BB083D6047DA}" srcOrd="1" destOrd="0" presId="urn:microsoft.com/office/officeart/2017/3/layout/DropPinTimeline"/>
    <dgm:cxn modelId="{7D7385BE-FE09-4EC1-A848-6EF9581753E0}" type="presParOf" srcId="{5AD5E5FC-6CB8-4254-A64E-F54B377A130A}" destId="{01ECADEE-60F8-43C4-A551-177F4CD2F426}" srcOrd="2" destOrd="0" presId="urn:microsoft.com/office/officeart/2017/3/layout/DropPinTimeline"/>
    <dgm:cxn modelId="{E37F275D-6098-4CE1-ABF1-90625428E2A4}" type="presParOf" srcId="{5AD5E5FC-6CB8-4254-A64E-F54B377A130A}" destId="{1308403E-A181-45BA-906F-19D5EE51830D}" srcOrd="3" destOrd="0" presId="urn:microsoft.com/office/officeart/2017/3/layout/DropPinTimeline"/>
    <dgm:cxn modelId="{4CB507A2-4BBA-4DB5-A500-1453E51C1F30}" type="presParOf" srcId="{5AD5E5FC-6CB8-4254-A64E-F54B377A130A}" destId="{B221DEB1-2861-417A-9927-D03ECD46ED66}" srcOrd="4" destOrd="0" presId="urn:microsoft.com/office/officeart/2017/3/layout/DropPinTimeline"/>
    <dgm:cxn modelId="{BCFC2E1C-E01D-46B2-A55E-3C689FAB7C64}" type="presParOf" srcId="{5AD5E5FC-6CB8-4254-A64E-F54B377A130A}" destId="{29BCAE6A-E7FD-44B7-882C-AF0AB4E993CD}" srcOrd="5" destOrd="0" presId="urn:microsoft.com/office/officeart/2017/3/layout/DropPinTimeline"/>
    <dgm:cxn modelId="{63F826E1-BF64-4578-A86B-7C4EBAE36431}" type="presParOf" srcId="{A7C4D0C7-CFDE-46A9-850C-80927CB4C72D}" destId="{9564FF3E-77CC-4D95-97BE-025593B35310}" srcOrd="3" destOrd="0" presId="urn:microsoft.com/office/officeart/2017/3/layout/DropPinTimeline"/>
    <dgm:cxn modelId="{3499AF5C-C98F-4239-AD3B-5A018E0BF249}" type="presParOf" srcId="{A7C4D0C7-CFDE-46A9-850C-80927CB4C72D}" destId="{CBD68E1F-9BDD-4438-A4CC-BC3AFC05FFBD}" srcOrd="4" destOrd="0" presId="urn:microsoft.com/office/officeart/2017/3/layout/DropPinTimeline"/>
    <dgm:cxn modelId="{28F0D2C1-AE4E-4A51-8495-6673D4C986F2}" type="presParOf" srcId="{CBD68E1F-9BDD-4438-A4CC-BC3AFC05FFBD}" destId="{84125485-1E98-45F1-BEA4-1D4B1DF88132}" srcOrd="0" destOrd="0" presId="urn:microsoft.com/office/officeart/2017/3/layout/DropPinTimeline"/>
    <dgm:cxn modelId="{EF3DA5AD-E93D-4927-B735-D92393D72D65}" type="presParOf" srcId="{CBD68E1F-9BDD-4438-A4CC-BC3AFC05FFBD}" destId="{560F4B1E-1DA9-45C1-9E20-D4BEDE004E6A}" srcOrd="1" destOrd="0" presId="urn:microsoft.com/office/officeart/2017/3/layout/DropPinTimeline"/>
    <dgm:cxn modelId="{7786DC6E-D675-4E10-870D-03F39D247827}" type="presParOf" srcId="{560F4B1E-1DA9-45C1-9E20-D4BEDE004E6A}" destId="{6D4FD4CA-CD20-43E1-945E-22D8CE6B5544}" srcOrd="0" destOrd="0" presId="urn:microsoft.com/office/officeart/2017/3/layout/DropPinTimeline"/>
    <dgm:cxn modelId="{558425BC-0B8D-40C3-92B9-8300E3C39633}" type="presParOf" srcId="{560F4B1E-1DA9-45C1-9E20-D4BEDE004E6A}" destId="{7FB536D3-70CC-4C95-B505-FB9F96FD7D1D}" srcOrd="1" destOrd="0" presId="urn:microsoft.com/office/officeart/2017/3/layout/DropPinTimeline"/>
    <dgm:cxn modelId="{23BFDB9F-55F7-42BD-89E9-770CC1056726}" type="presParOf" srcId="{CBD68E1F-9BDD-4438-A4CC-BC3AFC05FFBD}" destId="{48DF3163-1275-4CB7-8FE5-38FC3DC86D89}" srcOrd="2" destOrd="0" presId="urn:microsoft.com/office/officeart/2017/3/layout/DropPinTimeline"/>
    <dgm:cxn modelId="{8E8BC0D8-03EC-4A2C-BF2C-6CF9A85354A9}" type="presParOf" srcId="{CBD68E1F-9BDD-4438-A4CC-BC3AFC05FFBD}" destId="{B5A65B42-461E-49E2-A47F-7DA4F3A2F001}" srcOrd="3" destOrd="0" presId="urn:microsoft.com/office/officeart/2017/3/layout/DropPinTimeline"/>
    <dgm:cxn modelId="{93E6FC1B-9535-4193-BB0C-065DF2A2E123}" type="presParOf" srcId="{CBD68E1F-9BDD-4438-A4CC-BC3AFC05FFBD}" destId="{7DFC48DE-5A97-4DDE-9BB7-B457F0550629}" srcOrd="4" destOrd="0" presId="urn:microsoft.com/office/officeart/2017/3/layout/DropPinTimeline"/>
    <dgm:cxn modelId="{03E78BDD-096E-4669-8561-57CDD2FCE857}" type="presParOf" srcId="{CBD68E1F-9BDD-4438-A4CC-BC3AFC05FFBD}" destId="{B7A3C7F7-3329-409C-8024-3CB3FA72DCEB}" srcOrd="5" destOrd="0" presId="urn:microsoft.com/office/officeart/2017/3/layout/DropPinTimeline"/>
    <dgm:cxn modelId="{94DF5B1C-66C6-49F8-BA96-3EF679702395}" type="presParOf" srcId="{A7C4D0C7-CFDE-46A9-850C-80927CB4C72D}" destId="{284A05E5-34B7-4A44-9F2E-901622BE20D4}" srcOrd="5" destOrd="0" presId="urn:microsoft.com/office/officeart/2017/3/layout/DropPinTimeline"/>
    <dgm:cxn modelId="{4C8F8273-9F5B-43C3-BBC3-E9F12B070B33}" type="presParOf" srcId="{A7C4D0C7-CFDE-46A9-850C-80927CB4C72D}" destId="{309F1908-03D2-49CD-8ACC-39DAFB7A86A8}" srcOrd="6" destOrd="0" presId="urn:microsoft.com/office/officeart/2017/3/layout/DropPinTimeline"/>
    <dgm:cxn modelId="{C47761B1-5B37-4BBC-9E03-BFF6A16551F5}" type="presParOf" srcId="{309F1908-03D2-49CD-8ACC-39DAFB7A86A8}" destId="{603B3451-4153-4F11-8653-9D9D850933D6}" srcOrd="0" destOrd="0" presId="urn:microsoft.com/office/officeart/2017/3/layout/DropPinTimeline"/>
    <dgm:cxn modelId="{8A73554C-5441-4BD9-B341-91225C24F48E}" type="presParOf" srcId="{309F1908-03D2-49CD-8ACC-39DAFB7A86A8}" destId="{2A70FF30-1C83-41BA-B04D-BBB6720DEF7E}" srcOrd="1" destOrd="0" presId="urn:microsoft.com/office/officeart/2017/3/layout/DropPinTimeline"/>
    <dgm:cxn modelId="{3ED97B69-8B89-4EA8-86A9-BA52603906CA}" type="presParOf" srcId="{2A70FF30-1C83-41BA-B04D-BBB6720DEF7E}" destId="{9B097424-BF23-4F18-8D28-F96D04C87D9A}" srcOrd="0" destOrd="0" presId="urn:microsoft.com/office/officeart/2017/3/layout/DropPinTimeline"/>
    <dgm:cxn modelId="{5ADDB330-B8A0-4F30-ACFD-807239951B76}" type="presParOf" srcId="{2A70FF30-1C83-41BA-B04D-BBB6720DEF7E}" destId="{C3449ABC-59CA-4F6C-A0C0-30DE5367392E}" srcOrd="1" destOrd="0" presId="urn:microsoft.com/office/officeart/2017/3/layout/DropPinTimeline"/>
    <dgm:cxn modelId="{00826059-06D9-4AC8-B6A4-EBD26DEE0D6B}" type="presParOf" srcId="{309F1908-03D2-49CD-8ACC-39DAFB7A86A8}" destId="{AA3801AF-0571-4124-B4C3-AA314CE596E1}" srcOrd="2" destOrd="0" presId="urn:microsoft.com/office/officeart/2017/3/layout/DropPinTimeline"/>
    <dgm:cxn modelId="{14D53A93-6A11-4026-B639-6314DF3ECA8D}" type="presParOf" srcId="{309F1908-03D2-49CD-8ACC-39DAFB7A86A8}" destId="{9A7598CA-E4E6-4D85-A8AA-476BB158342D}" srcOrd="3" destOrd="0" presId="urn:microsoft.com/office/officeart/2017/3/layout/DropPinTimeline"/>
    <dgm:cxn modelId="{40EEA4E8-D168-4A7A-9960-E92668233D28}" type="presParOf" srcId="{309F1908-03D2-49CD-8ACC-39DAFB7A86A8}" destId="{4951ADBF-CFBA-45C5-BB0E-69938F36B808}" srcOrd="4" destOrd="0" presId="urn:microsoft.com/office/officeart/2017/3/layout/DropPinTimeline"/>
    <dgm:cxn modelId="{3793BB67-226D-4DF0-80F7-EB60F9D7000B}" type="presParOf" srcId="{309F1908-03D2-49CD-8ACC-39DAFB7A86A8}" destId="{98B46AFC-2748-4094-BA75-34A9057147AC}" srcOrd="5" destOrd="0" presId="urn:microsoft.com/office/officeart/2017/3/layout/DropPinTimeline"/>
    <dgm:cxn modelId="{E1FFAAC6-DEF2-493F-AC9A-3BE9801C0DF3}" type="presParOf" srcId="{A7C4D0C7-CFDE-46A9-850C-80927CB4C72D}" destId="{3349A8C8-DDC6-4D8F-B96D-B387B461CC0E}" srcOrd="7" destOrd="0" presId="urn:microsoft.com/office/officeart/2017/3/layout/DropPinTimeline"/>
    <dgm:cxn modelId="{08D9E477-8212-4347-9FAD-0AA422874D07}" type="presParOf" srcId="{A7C4D0C7-CFDE-46A9-850C-80927CB4C72D}" destId="{D819F7A7-22E4-4573-967F-7B6E86541BAA}" srcOrd="8" destOrd="0" presId="urn:microsoft.com/office/officeart/2017/3/layout/DropPinTimeline"/>
    <dgm:cxn modelId="{4D07AB74-26CD-462F-9136-D47410FFD68C}" type="presParOf" srcId="{D819F7A7-22E4-4573-967F-7B6E86541BAA}" destId="{EBB85BEE-56E1-4C59-8DF0-3D47FA45BC9F}" srcOrd="0" destOrd="0" presId="urn:microsoft.com/office/officeart/2017/3/layout/DropPinTimeline"/>
    <dgm:cxn modelId="{B2C61ADF-DAF3-42D9-B96E-643056389CCD}" type="presParOf" srcId="{D819F7A7-22E4-4573-967F-7B6E86541BAA}" destId="{808FFE74-C2D0-4AC8-B647-6952A391AE93}" srcOrd="1" destOrd="0" presId="urn:microsoft.com/office/officeart/2017/3/layout/DropPinTimeline"/>
    <dgm:cxn modelId="{55C8A6F3-B904-477E-85A9-A1059D4B3067}" type="presParOf" srcId="{808FFE74-C2D0-4AC8-B647-6952A391AE93}" destId="{A9910D72-ACDC-469F-8397-2ADB833CF774}" srcOrd="0" destOrd="0" presId="urn:microsoft.com/office/officeart/2017/3/layout/DropPinTimeline"/>
    <dgm:cxn modelId="{06CF2321-5E0D-49B1-9443-90649E2D3883}" type="presParOf" srcId="{808FFE74-C2D0-4AC8-B647-6952A391AE93}" destId="{52FC41F9-8C0A-464D-8462-B3EC3ECC3922}" srcOrd="1" destOrd="0" presId="urn:microsoft.com/office/officeart/2017/3/layout/DropPinTimeline"/>
    <dgm:cxn modelId="{152AEE0A-5226-48D5-A747-9A33A101D16C}" type="presParOf" srcId="{D819F7A7-22E4-4573-967F-7B6E86541BAA}" destId="{E82CDE66-E798-4698-A333-3FE75E861877}" srcOrd="2" destOrd="0" presId="urn:microsoft.com/office/officeart/2017/3/layout/DropPinTimeline"/>
    <dgm:cxn modelId="{750A8E66-9C2C-4CB5-B868-EA0074923016}" type="presParOf" srcId="{D819F7A7-22E4-4573-967F-7B6E86541BAA}" destId="{C4BED346-BDFC-4412-B01F-769F3EE2CC95}" srcOrd="3" destOrd="0" presId="urn:microsoft.com/office/officeart/2017/3/layout/DropPinTimeline"/>
    <dgm:cxn modelId="{7146F682-B918-42BC-9E68-47ED5726EA7B}" type="presParOf" srcId="{D819F7A7-22E4-4573-967F-7B6E86541BAA}" destId="{D9F7D5EF-953D-418B-AE48-C9A15C088FC0}" srcOrd="4" destOrd="0" presId="urn:microsoft.com/office/officeart/2017/3/layout/DropPinTimeline"/>
    <dgm:cxn modelId="{F2532682-15BB-4426-93E4-2AE1BC00F920}" type="presParOf" srcId="{D819F7A7-22E4-4573-967F-7B6E86541BAA}" destId="{B2291EDA-7D65-461C-B288-76B64EB057A6}" srcOrd="5" destOrd="0" presId="urn:microsoft.com/office/officeart/2017/3/layout/DropPinTimeline"/>
    <dgm:cxn modelId="{D530417C-F57E-456B-819C-6897E216F5E5}" type="presParOf" srcId="{A7C4D0C7-CFDE-46A9-850C-80927CB4C72D}" destId="{D0A7BE9B-61A0-40ED-B26A-332F640C5851}" srcOrd="9" destOrd="0" presId="urn:microsoft.com/office/officeart/2017/3/layout/DropPinTimeline"/>
    <dgm:cxn modelId="{3198C505-0EEB-4914-9C43-BF71D9FD57EB}" type="presParOf" srcId="{A7C4D0C7-CFDE-46A9-850C-80927CB4C72D}" destId="{013E4291-4931-4AE9-BFD6-DCC512C204A4}" srcOrd="10" destOrd="0" presId="urn:microsoft.com/office/officeart/2017/3/layout/DropPinTimeline"/>
    <dgm:cxn modelId="{5E258FC8-1881-44BD-AE21-82967470AA5C}" type="presParOf" srcId="{013E4291-4931-4AE9-BFD6-DCC512C204A4}" destId="{1C888C8E-D636-4758-ABA7-A2F37380B618}" srcOrd="0" destOrd="0" presId="urn:microsoft.com/office/officeart/2017/3/layout/DropPinTimeline"/>
    <dgm:cxn modelId="{21186CB0-DD58-4E1A-8423-B796EFEFA270}" type="presParOf" srcId="{013E4291-4931-4AE9-BFD6-DCC512C204A4}" destId="{F90D6E76-828D-4E59-95BB-A5EB71AD46D1}" srcOrd="1" destOrd="0" presId="urn:microsoft.com/office/officeart/2017/3/layout/DropPinTimeline"/>
    <dgm:cxn modelId="{68CE3A4E-2F41-452B-A670-1471CE20176D}" type="presParOf" srcId="{F90D6E76-828D-4E59-95BB-A5EB71AD46D1}" destId="{0E88C97C-EF2D-4EB1-9E0E-681EC9B878AD}" srcOrd="0" destOrd="0" presId="urn:microsoft.com/office/officeart/2017/3/layout/DropPinTimeline"/>
    <dgm:cxn modelId="{7FCBB74A-A8D3-490D-AA00-3E6C085AE2E2}" type="presParOf" srcId="{F90D6E76-828D-4E59-95BB-A5EB71AD46D1}" destId="{707B3E69-67A0-44E2-AEA4-81E77642BF5F}" srcOrd="1" destOrd="0" presId="urn:microsoft.com/office/officeart/2017/3/layout/DropPinTimeline"/>
    <dgm:cxn modelId="{DF35B25E-95D8-495B-81E0-4B0552263420}" type="presParOf" srcId="{013E4291-4931-4AE9-BFD6-DCC512C204A4}" destId="{6D47077C-9F2A-482E-A99A-86293E371B04}" srcOrd="2" destOrd="0" presId="urn:microsoft.com/office/officeart/2017/3/layout/DropPinTimeline"/>
    <dgm:cxn modelId="{0F48D52F-12D3-4691-87A4-E3B0DBDE2018}" type="presParOf" srcId="{013E4291-4931-4AE9-BFD6-DCC512C204A4}" destId="{31D1EFB8-9327-4730-B6D3-BAFEE576A058}" srcOrd="3" destOrd="0" presId="urn:microsoft.com/office/officeart/2017/3/layout/DropPinTimeline"/>
    <dgm:cxn modelId="{4180C241-6312-48F1-8658-4227210B1A90}" type="presParOf" srcId="{013E4291-4931-4AE9-BFD6-DCC512C204A4}" destId="{67EC3C3B-9606-4983-97D0-7DAD3D472824}" srcOrd="4" destOrd="0" presId="urn:microsoft.com/office/officeart/2017/3/layout/DropPinTimeline"/>
    <dgm:cxn modelId="{6A09D964-4FC0-4211-BF52-2F0D4E3278D2}" type="presParOf" srcId="{013E4291-4931-4AE9-BFD6-DCC512C204A4}" destId="{3BE46006-36D0-4E80-81AE-51C2D11E8FA1}" srcOrd="5" destOrd="0" presId="urn:microsoft.com/office/officeart/2017/3/layout/DropPinTimeline"/>
    <dgm:cxn modelId="{CC955EE5-2C49-410E-87D6-77164155608E}" type="presParOf" srcId="{A7C4D0C7-CFDE-46A9-850C-80927CB4C72D}" destId="{16BF3E9F-5F6C-44D6-BB39-617C6C70C7B7}" srcOrd="11" destOrd="0" presId="urn:microsoft.com/office/officeart/2017/3/layout/DropPinTimeline"/>
    <dgm:cxn modelId="{E2B239D7-5AD9-4CE3-AE73-BE917E921B6B}" type="presParOf" srcId="{A7C4D0C7-CFDE-46A9-850C-80927CB4C72D}" destId="{344B3762-1824-47A8-854E-DCA837C51045}" srcOrd="12" destOrd="0" presId="urn:microsoft.com/office/officeart/2017/3/layout/DropPinTimeline"/>
    <dgm:cxn modelId="{E44BD2A8-E646-496A-873F-631E26DBFC8B}" type="presParOf" srcId="{344B3762-1824-47A8-854E-DCA837C51045}" destId="{9DEF3EC6-7A2D-4B88-91C3-92E16582F311}" srcOrd="0" destOrd="0" presId="urn:microsoft.com/office/officeart/2017/3/layout/DropPinTimeline"/>
    <dgm:cxn modelId="{F5FFFD08-623C-46E7-914F-2E883317A37F}" type="presParOf" srcId="{344B3762-1824-47A8-854E-DCA837C51045}" destId="{E8AA9434-2F70-4036-BF49-73B7980A2917}" srcOrd="1" destOrd="0" presId="urn:microsoft.com/office/officeart/2017/3/layout/DropPinTimeline"/>
    <dgm:cxn modelId="{19833A25-270D-4A86-AA8A-E2160BCCC18F}" type="presParOf" srcId="{E8AA9434-2F70-4036-BF49-73B7980A2917}" destId="{054276DA-9236-4045-A6FD-C682CBBF0000}" srcOrd="0" destOrd="0" presId="urn:microsoft.com/office/officeart/2017/3/layout/DropPinTimeline"/>
    <dgm:cxn modelId="{0AD7E5D6-259B-400C-9F74-D702DCC3D8B4}" type="presParOf" srcId="{E8AA9434-2F70-4036-BF49-73B7980A2917}" destId="{6E4DDE1B-AAE8-40E8-90A4-9452A683CD04}" srcOrd="1" destOrd="0" presId="urn:microsoft.com/office/officeart/2017/3/layout/DropPinTimeline"/>
    <dgm:cxn modelId="{A9438D3B-3C99-4408-B2AD-30E91C7AC63D}" type="presParOf" srcId="{344B3762-1824-47A8-854E-DCA837C51045}" destId="{403BF525-C2BE-4F53-83EB-EB75FAACCFF5}" srcOrd="2" destOrd="0" presId="urn:microsoft.com/office/officeart/2017/3/layout/DropPinTimeline"/>
    <dgm:cxn modelId="{07658686-2A3D-419E-BF89-BCF73EE4332E}" type="presParOf" srcId="{344B3762-1824-47A8-854E-DCA837C51045}" destId="{93C816E9-B63B-45B0-8342-0319F7B2C536}" srcOrd="3" destOrd="0" presId="urn:microsoft.com/office/officeart/2017/3/layout/DropPinTimeline"/>
    <dgm:cxn modelId="{84B10D6C-FCAC-4991-A40D-BFE1EFD724FC}" type="presParOf" srcId="{344B3762-1824-47A8-854E-DCA837C51045}" destId="{09F4CB04-CA6C-465F-BC31-7EF398155C63}" srcOrd="4" destOrd="0" presId="urn:microsoft.com/office/officeart/2017/3/layout/DropPinTimeline"/>
    <dgm:cxn modelId="{76811EA3-2657-4881-9914-5C7690F08A41}" type="presParOf" srcId="{344B3762-1824-47A8-854E-DCA837C51045}" destId="{FEF7EC8E-7411-42F1-93CA-5FE96F8F1038}"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F41C6-EA47-4930-9A3F-782700A4D3B9}">
      <dsp:nvSpPr>
        <dsp:cNvPr id="0" name=""/>
        <dsp:cNvSpPr/>
      </dsp:nvSpPr>
      <dsp:spPr>
        <a:xfrm>
          <a:off x="0" y="601"/>
          <a:ext cx="6479357" cy="1407175"/>
        </a:xfrm>
        <a:prstGeom prst="roundRect">
          <a:avLst>
            <a:gd name="adj" fmla="val 10000"/>
          </a:avLst>
        </a:prstGeom>
        <a:blipFill rotWithShape="0">
          <a:blip xmlns:r="http://schemas.openxmlformats.org/officeDocument/2006/relationships" r:embed="rId1"/>
          <a:srcRect/>
          <a:stretch>
            <a:fillRect/>
          </a:stretch>
        </a:blipFill>
        <a:ln>
          <a:noFill/>
        </a:ln>
        <a:effectLst/>
      </dsp:spPr>
      <dsp:style>
        <a:lnRef idx="0">
          <a:scrgbClr r="0" g="0" b="0"/>
        </a:lnRef>
        <a:fillRef idx="1">
          <a:scrgbClr r="0" g="0" b="0"/>
        </a:fillRef>
        <a:effectRef idx="0">
          <a:scrgbClr r="0" g="0" b="0"/>
        </a:effectRef>
        <a:fontRef idx="minor"/>
      </dsp:style>
    </dsp:sp>
    <dsp:sp modelId="{30ED8FAA-54E7-42D1-BC0A-E5F0CD30CFC8}">
      <dsp:nvSpPr>
        <dsp:cNvPr id="0" name=""/>
        <dsp:cNvSpPr/>
      </dsp:nvSpPr>
      <dsp:spPr>
        <a:xfrm>
          <a:off x="425670" y="317215"/>
          <a:ext cx="773946" cy="773946"/>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2D7AAC-3D06-483C-AD59-ECACE6380844}">
      <dsp:nvSpPr>
        <dsp:cNvPr id="0" name=""/>
        <dsp:cNvSpPr/>
      </dsp:nvSpPr>
      <dsp:spPr>
        <a:xfrm>
          <a:off x="1625288" y="601"/>
          <a:ext cx="4854068" cy="140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26" tIns="148926" rIns="148926" bIns="148926" numCol="1" spcCol="1270" anchor="ctr" anchorCtr="0">
          <a:noAutofit/>
        </a:bodyPr>
        <a:lstStyle/>
        <a:p>
          <a:pPr marL="0" lvl="0" indent="0" algn="l" defTabSz="933450">
            <a:lnSpc>
              <a:spcPct val="90000"/>
            </a:lnSpc>
            <a:spcBef>
              <a:spcPct val="0"/>
            </a:spcBef>
            <a:spcAft>
              <a:spcPct val="35000"/>
            </a:spcAft>
            <a:buNone/>
          </a:pPr>
          <a:r>
            <a:rPr lang="en-US" sz="2100" kern="1200" dirty="0"/>
            <a:t>Benefit changes impacting </a:t>
          </a:r>
          <a:r>
            <a:rPr lang="en-US" sz="2100" b="1" kern="1200" dirty="0"/>
            <a:t>lead teachers </a:t>
          </a:r>
          <a:r>
            <a:rPr lang="en-US" sz="2100" kern="1200" dirty="0"/>
            <a:t>employed by public schools.</a:t>
          </a:r>
        </a:p>
      </dsp:txBody>
      <dsp:txXfrm>
        <a:off x="1625288" y="601"/>
        <a:ext cx="4854068" cy="1407175"/>
      </dsp:txXfrm>
    </dsp:sp>
    <dsp:sp modelId="{02B56252-DEC4-47FD-9877-61BAAE8BB343}">
      <dsp:nvSpPr>
        <dsp:cNvPr id="0" name=""/>
        <dsp:cNvSpPr/>
      </dsp:nvSpPr>
      <dsp:spPr>
        <a:xfrm>
          <a:off x="0" y="1759571"/>
          <a:ext cx="6479357" cy="14071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BC787E-E05B-4CB6-AA28-78C8C511BE7B}">
      <dsp:nvSpPr>
        <dsp:cNvPr id="0" name=""/>
        <dsp:cNvSpPr/>
      </dsp:nvSpPr>
      <dsp:spPr>
        <a:xfrm>
          <a:off x="425670" y="2076185"/>
          <a:ext cx="773946" cy="77394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0B453F-6681-4627-99D1-A9B826C6B957}">
      <dsp:nvSpPr>
        <dsp:cNvPr id="0" name=""/>
        <dsp:cNvSpPr/>
      </dsp:nvSpPr>
      <dsp:spPr>
        <a:xfrm>
          <a:off x="1625288" y="1759571"/>
          <a:ext cx="4854068" cy="140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26" tIns="148926" rIns="148926" bIns="148926" numCol="1" spcCol="1270" anchor="ctr" anchorCtr="0">
          <a:noAutofit/>
        </a:bodyPr>
        <a:lstStyle/>
        <a:p>
          <a:pPr marL="0" lvl="0" indent="0" algn="l" defTabSz="933450">
            <a:lnSpc>
              <a:spcPct val="90000"/>
            </a:lnSpc>
            <a:spcBef>
              <a:spcPct val="0"/>
            </a:spcBef>
            <a:spcAft>
              <a:spcPct val="35000"/>
            </a:spcAft>
            <a:buNone/>
          </a:pPr>
          <a:r>
            <a:rPr lang="en-US" sz="2100" kern="1200">
              <a:latin typeface="Arial"/>
              <a:cs typeface="Arial"/>
            </a:rPr>
            <a:t>Increase in Teacher Retirement System from 20.78% to 21.91%</a:t>
          </a:r>
          <a:endParaRPr lang="en-US" sz="2100" kern="1200"/>
        </a:p>
      </dsp:txBody>
      <dsp:txXfrm>
        <a:off x="1625288" y="1759571"/>
        <a:ext cx="4854068" cy="1407175"/>
      </dsp:txXfrm>
    </dsp:sp>
    <dsp:sp modelId="{B17BB4C8-A66F-4362-87BD-D9B3EEC8C3F0}">
      <dsp:nvSpPr>
        <dsp:cNvPr id="0" name=""/>
        <dsp:cNvSpPr/>
      </dsp:nvSpPr>
      <dsp:spPr>
        <a:xfrm>
          <a:off x="0" y="3518540"/>
          <a:ext cx="6479357" cy="14071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5DD5BE-6FBF-4F21-99F3-F1B945AC9A93}">
      <dsp:nvSpPr>
        <dsp:cNvPr id="0" name=""/>
        <dsp:cNvSpPr/>
      </dsp:nvSpPr>
      <dsp:spPr>
        <a:xfrm>
          <a:off x="425670" y="3835155"/>
          <a:ext cx="773946" cy="77394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FA27B8-4DA7-4A93-A1B1-71C0BB0BE01A}">
      <dsp:nvSpPr>
        <dsp:cNvPr id="0" name=""/>
        <dsp:cNvSpPr/>
      </dsp:nvSpPr>
      <dsp:spPr>
        <a:xfrm>
          <a:off x="1625288" y="3518540"/>
          <a:ext cx="4854068" cy="140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26" tIns="148926" rIns="148926" bIns="148926" numCol="1" spcCol="1270" anchor="ctr" anchorCtr="0">
          <a:noAutofit/>
        </a:bodyPr>
        <a:lstStyle/>
        <a:p>
          <a:pPr marL="0" lvl="0" indent="0" algn="l" defTabSz="933450">
            <a:lnSpc>
              <a:spcPct val="90000"/>
            </a:lnSpc>
            <a:spcBef>
              <a:spcPct val="0"/>
            </a:spcBef>
            <a:spcAft>
              <a:spcPct val="35000"/>
            </a:spcAft>
            <a:buNone/>
          </a:pPr>
          <a:r>
            <a:rPr lang="en-US" sz="2100" kern="1200">
              <a:latin typeface="Arial"/>
              <a:cs typeface="Arial"/>
            </a:rPr>
            <a:t>Increase to $1,885 per-member, per-month </a:t>
          </a:r>
          <a:r>
            <a:rPr kumimoji="0" lang="en-US" sz="2100" b="0" i="0" u="none" strike="noStrike" kern="1200" cap="none" spc="0" normalizeH="0" baseline="0" noProof="0">
              <a:effectLst/>
              <a:uLnTx/>
              <a:uFillTx/>
              <a:latin typeface="Arial"/>
              <a:ea typeface="Verdana"/>
              <a:cs typeface="Arial"/>
            </a:rPr>
            <a:t>(PMPM) rate for </a:t>
          </a:r>
          <a:r>
            <a:rPr kumimoji="0" lang="en-US" sz="2100" b="1" i="0" u="none" strike="noStrike" kern="1200" cap="none" spc="0" normalizeH="0" baseline="0" noProof="0">
              <a:effectLst/>
              <a:uLnTx/>
              <a:uFillTx/>
              <a:latin typeface="Arial"/>
              <a:ea typeface="Verdana"/>
              <a:cs typeface="Arial"/>
            </a:rPr>
            <a:t>certified</a:t>
          </a:r>
          <a:r>
            <a:rPr lang="en-US" sz="2100" b="1" kern="1200">
              <a:latin typeface="Arial"/>
              <a:ea typeface="Verdana"/>
              <a:cs typeface="Arial"/>
            </a:rPr>
            <a:t> lead</a:t>
          </a:r>
          <a:r>
            <a:rPr lang="en-US" sz="2100" kern="1200">
              <a:latin typeface="Arial"/>
              <a:ea typeface="Verdana"/>
              <a:cs typeface="Arial"/>
            </a:rPr>
            <a:t> </a:t>
          </a:r>
          <a:r>
            <a:rPr lang="en-US" sz="2100" b="1" kern="1200">
              <a:latin typeface="Arial"/>
              <a:ea typeface="Verdana"/>
              <a:cs typeface="Arial"/>
            </a:rPr>
            <a:t>teachers</a:t>
          </a:r>
          <a:r>
            <a:rPr lang="en-US" sz="2100" kern="1200">
              <a:latin typeface="Arial"/>
              <a:ea typeface="Verdana"/>
              <a:cs typeface="Arial"/>
            </a:rPr>
            <a:t> who </a:t>
          </a:r>
          <a:r>
            <a:rPr kumimoji="0" lang="en-US" sz="2100" b="0" i="0" u="none" strike="noStrike" kern="1200" cap="none" spc="0" normalizeH="0" baseline="0" noProof="0">
              <a:effectLst/>
              <a:uLnTx/>
              <a:uFillTx/>
              <a:latin typeface="Arial"/>
              <a:ea typeface="Verdana"/>
              <a:cs typeface="Arial"/>
            </a:rPr>
            <a:t>participate in the State Health Benefit Program</a:t>
          </a:r>
          <a:r>
            <a:rPr lang="en-US" sz="2100" kern="1200">
              <a:latin typeface="Arial"/>
              <a:ea typeface="Verdana"/>
              <a:cs typeface="Arial"/>
            </a:rPr>
            <a:t>.</a:t>
          </a:r>
          <a:endParaRPr lang="en-US" sz="2100" kern="1200"/>
        </a:p>
      </dsp:txBody>
      <dsp:txXfrm>
        <a:off x="1625288" y="3518540"/>
        <a:ext cx="4854068" cy="1407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32C5F-15AD-4FD3-A664-FED80B99E927}">
      <dsp:nvSpPr>
        <dsp:cNvPr id="0" name=""/>
        <dsp:cNvSpPr/>
      </dsp:nvSpPr>
      <dsp:spPr>
        <a:xfrm>
          <a:off x="0" y="1845178"/>
          <a:ext cx="103632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D73D9FE-AA66-49BB-BA2E-C37A48914856}">
      <dsp:nvSpPr>
        <dsp:cNvPr id="0" name=""/>
        <dsp:cNvSpPr/>
      </dsp:nvSpPr>
      <dsp:spPr>
        <a:xfrm rot="8100000">
          <a:off x="66206" y="425241"/>
          <a:ext cx="271385" cy="271385"/>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44853E-9A23-4433-BBD0-0251E23B5A53}">
      <dsp:nvSpPr>
        <dsp:cNvPr id="0" name=""/>
        <dsp:cNvSpPr/>
      </dsp:nvSpPr>
      <dsp:spPr>
        <a:xfrm>
          <a:off x="96355" y="455390"/>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CAC298-493F-4606-9DA0-485B0B04DB70}">
      <dsp:nvSpPr>
        <dsp:cNvPr id="0" name=""/>
        <dsp:cNvSpPr/>
      </dsp:nvSpPr>
      <dsp:spPr>
        <a:xfrm>
          <a:off x="393797" y="752832"/>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ea typeface="+mn-ea"/>
              <a:cs typeface="+mn-cs"/>
            </a:rPr>
            <a:t>Grant Agreements Due</a:t>
          </a:r>
        </a:p>
      </dsp:txBody>
      <dsp:txXfrm>
        <a:off x="393797" y="752832"/>
        <a:ext cx="2151592" cy="1092345"/>
      </dsp:txXfrm>
    </dsp:sp>
    <dsp:sp modelId="{603FC417-7916-43C9-820C-8EC84CDC7FD1}">
      <dsp:nvSpPr>
        <dsp:cNvPr id="0" name=""/>
        <dsp:cNvSpPr/>
      </dsp:nvSpPr>
      <dsp:spPr>
        <a:xfrm>
          <a:off x="393797" y="369035"/>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ea typeface="+mn-ea"/>
              <a:cs typeface="+mn-cs"/>
            </a:rPr>
            <a:t>21 July</a:t>
          </a:r>
        </a:p>
      </dsp:txBody>
      <dsp:txXfrm>
        <a:off x="393797" y="369035"/>
        <a:ext cx="2151592" cy="383797"/>
      </dsp:txXfrm>
    </dsp:sp>
    <dsp:sp modelId="{DE1EB238-76AC-4CE7-B179-8F5ED833C6A9}">
      <dsp:nvSpPr>
        <dsp:cNvPr id="0" name=""/>
        <dsp:cNvSpPr/>
      </dsp:nvSpPr>
      <dsp:spPr>
        <a:xfrm>
          <a:off x="201899" y="752832"/>
          <a:ext cx="0" cy="109234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DC19B6F-2234-4F34-A782-4DD5B4B68422}">
      <dsp:nvSpPr>
        <dsp:cNvPr id="0" name=""/>
        <dsp:cNvSpPr/>
      </dsp:nvSpPr>
      <dsp:spPr>
        <a:xfrm>
          <a:off x="166719" y="1810636"/>
          <a:ext cx="69083" cy="6908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A03C25-F088-4F8D-9D75-946345B08F20}">
      <dsp:nvSpPr>
        <dsp:cNvPr id="0" name=""/>
        <dsp:cNvSpPr/>
      </dsp:nvSpPr>
      <dsp:spPr>
        <a:xfrm rot="18900000">
          <a:off x="1358026" y="2993729"/>
          <a:ext cx="271385" cy="271385"/>
        </a:xfrm>
        <a:prstGeom prst="teardrop">
          <a:avLst>
            <a:gd name="adj" fmla="val 115000"/>
          </a:avLst>
        </a:prstGeom>
        <a:solidFill>
          <a:schemeClr val="accent2">
            <a:hueOff val="1178683"/>
            <a:satOff val="-4440"/>
            <a:lumOff val="3726"/>
            <a:alphaOff val="0"/>
          </a:schemeClr>
        </a:solidFill>
        <a:ln w="12700" cap="flat" cmpd="sng" algn="ctr">
          <a:solidFill>
            <a:schemeClr val="accent2">
              <a:hueOff val="1178683"/>
              <a:satOff val="-4440"/>
              <a:lumOff val="3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BAC0C-60C4-42F7-AC6C-BB083D6047DA}">
      <dsp:nvSpPr>
        <dsp:cNvPr id="0" name=""/>
        <dsp:cNvSpPr/>
      </dsp:nvSpPr>
      <dsp:spPr>
        <a:xfrm>
          <a:off x="1388174" y="3023878"/>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1ECADEE-60F8-43C4-A551-177F4CD2F426}">
      <dsp:nvSpPr>
        <dsp:cNvPr id="0" name=""/>
        <dsp:cNvSpPr/>
      </dsp:nvSpPr>
      <dsp:spPr>
        <a:xfrm>
          <a:off x="1685617" y="1845178"/>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latin typeface="Grandview Display"/>
              <a:ea typeface="+mn-ea"/>
              <a:cs typeface="+mn-cs"/>
            </a:rPr>
            <a:t>Calendar</a:t>
          </a:r>
          <a:r>
            <a:rPr lang="en-US" sz="1500" kern="1200">
              <a:ea typeface="+mn-ea"/>
              <a:cs typeface="+mn-cs"/>
            </a:rPr>
            <a:t> Due</a:t>
          </a:r>
        </a:p>
      </dsp:txBody>
      <dsp:txXfrm>
        <a:off x="1685617" y="1845178"/>
        <a:ext cx="2151592" cy="1092345"/>
      </dsp:txXfrm>
    </dsp:sp>
    <dsp:sp modelId="{1308403E-A181-45BA-906F-19D5EE51830D}">
      <dsp:nvSpPr>
        <dsp:cNvPr id="0" name=""/>
        <dsp:cNvSpPr/>
      </dsp:nvSpPr>
      <dsp:spPr>
        <a:xfrm>
          <a:off x="1685617" y="2937524"/>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ea typeface="+mn-ea"/>
              <a:cs typeface="+mn-cs"/>
            </a:rPr>
            <a:t>25 July</a:t>
          </a:r>
        </a:p>
      </dsp:txBody>
      <dsp:txXfrm>
        <a:off x="1685617" y="2937524"/>
        <a:ext cx="2151592" cy="383797"/>
      </dsp:txXfrm>
    </dsp:sp>
    <dsp:sp modelId="{B221DEB1-2861-417A-9927-D03ECD46ED66}">
      <dsp:nvSpPr>
        <dsp:cNvPr id="0" name=""/>
        <dsp:cNvSpPr/>
      </dsp:nvSpPr>
      <dsp:spPr>
        <a:xfrm>
          <a:off x="1493719" y="1845178"/>
          <a:ext cx="0" cy="1092345"/>
        </a:xfrm>
        <a:prstGeom prst="line">
          <a:avLst/>
        </a:prstGeom>
        <a:noFill/>
        <a:ln w="12700" cap="flat" cmpd="sng" algn="ctr">
          <a:solidFill>
            <a:schemeClr val="accent2">
              <a:hueOff val="1414419"/>
              <a:satOff val="-5328"/>
              <a:lumOff val="4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5118E0C2-67D0-4269-B95E-8A75D253C359}">
      <dsp:nvSpPr>
        <dsp:cNvPr id="0" name=""/>
        <dsp:cNvSpPr/>
      </dsp:nvSpPr>
      <dsp:spPr>
        <a:xfrm>
          <a:off x="1458539" y="1810636"/>
          <a:ext cx="69083" cy="69083"/>
        </a:xfrm>
        <a:prstGeom prst="ellipse">
          <a:avLst/>
        </a:prstGeom>
        <a:solidFill>
          <a:schemeClr val="accent2">
            <a:hueOff val="1414419"/>
            <a:satOff val="-5328"/>
            <a:lumOff val="447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FD4CA-CD20-43E1-945E-22D8CE6B5544}">
      <dsp:nvSpPr>
        <dsp:cNvPr id="0" name=""/>
        <dsp:cNvSpPr/>
      </dsp:nvSpPr>
      <dsp:spPr>
        <a:xfrm rot="8100000">
          <a:off x="2649846" y="425241"/>
          <a:ext cx="271385" cy="271385"/>
        </a:xfrm>
        <a:prstGeom prst="teardrop">
          <a:avLst>
            <a:gd name="adj" fmla="val 115000"/>
          </a:avLst>
        </a:prstGeom>
        <a:solidFill>
          <a:schemeClr val="accent2">
            <a:hueOff val="2357366"/>
            <a:satOff val="-8879"/>
            <a:lumOff val="7451"/>
            <a:alphaOff val="0"/>
          </a:schemeClr>
        </a:solidFill>
        <a:ln w="12700" cap="flat" cmpd="sng" algn="ctr">
          <a:solidFill>
            <a:schemeClr val="accent2">
              <a:hueOff val="2357366"/>
              <a:satOff val="-8879"/>
              <a:lumOff val="7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536D3-70CC-4C95-B505-FB9F96FD7D1D}">
      <dsp:nvSpPr>
        <dsp:cNvPr id="0" name=""/>
        <dsp:cNvSpPr/>
      </dsp:nvSpPr>
      <dsp:spPr>
        <a:xfrm>
          <a:off x="2679994" y="455390"/>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F3163-1275-4CB7-8FE5-38FC3DC86D89}">
      <dsp:nvSpPr>
        <dsp:cNvPr id="0" name=""/>
        <dsp:cNvSpPr/>
      </dsp:nvSpPr>
      <dsp:spPr>
        <a:xfrm>
          <a:off x="2977437" y="752832"/>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ea typeface="+mn-ea"/>
              <a:cs typeface="+mn-cs"/>
            </a:rPr>
            <a:t>Lead and assistant teachers must be </a:t>
          </a:r>
          <a:r>
            <a:rPr lang="en-US" sz="1500" kern="1200">
              <a:latin typeface="Grandview Display"/>
              <a:ea typeface="+mn-ea"/>
              <a:cs typeface="+mn-cs"/>
            </a:rPr>
            <a:t>entered</a:t>
          </a:r>
          <a:r>
            <a:rPr lang="en-US" sz="1500" kern="1200">
              <a:ea typeface="+mn-ea"/>
              <a:cs typeface="+mn-cs"/>
            </a:rPr>
            <a:t> into the Class Reporting Manager</a:t>
          </a:r>
        </a:p>
      </dsp:txBody>
      <dsp:txXfrm>
        <a:off x="2977437" y="752832"/>
        <a:ext cx="2151592" cy="1092345"/>
      </dsp:txXfrm>
    </dsp:sp>
    <dsp:sp modelId="{B5A65B42-461E-49E2-A47F-7DA4F3A2F001}">
      <dsp:nvSpPr>
        <dsp:cNvPr id="0" name=""/>
        <dsp:cNvSpPr/>
      </dsp:nvSpPr>
      <dsp:spPr>
        <a:xfrm>
          <a:off x="2977437" y="369035"/>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ea typeface="+mn-ea"/>
              <a:cs typeface="+mn-cs"/>
            </a:rPr>
            <a:t>25 July</a:t>
          </a:r>
        </a:p>
      </dsp:txBody>
      <dsp:txXfrm>
        <a:off x="2977437" y="369035"/>
        <a:ext cx="2151592" cy="383797"/>
      </dsp:txXfrm>
    </dsp:sp>
    <dsp:sp modelId="{7DFC48DE-5A97-4DDE-9BB7-B457F0550629}">
      <dsp:nvSpPr>
        <dsp:cNvPr id="0" name=""/>
        <dsp:cNvSpPr/>
      </dsp:nvSpPr>
      <dsp:spPr>
        <a:xfrm>
          <a:off x="2785538" y="752832"/>
          <a:ext cx="0" cy="1092345"/>
        </a:xfrm>
        <a:prstGeom prst="line">
          <a:avLst/>
        </a:prstGeom>
        <a:noFill/>
        <a:ln w="12700" cap="flat" cmpd="sng" algn="ctr">
          <a:solidFill>
            <a:schemeClr val="accent2">
              <a:hueOff val="2828839"/>
              <a:satOff val="-10655"/>
              <a:lumOff val="8941"/>
              <a:alphaOff val="0"/>
            </a:schemeClr>
          </a:solidFill>
          <a:prstDash val="dash"/>
          <a:miter lim="800000"/>
        </a:ln>
        <a:effectLst/>
      </dsp:spPr>
      <dsp:style>
        <a:lnRef idx="1">
          <a:scrgbClr r="0" g="0" b="0"/>
        </a:lnRef>
        <a:fillRef idx="0">
          <a:scrgbClr r="0" g="0" b="0"/>
        </a:fillRef>
        <a:effectRef idx="0">
          <a:scrgbClr r="0" g="0" b="0"/>
        </a:effectRef>
        <a:fontRef idx="minor"/>
      </dsp:style>
    </dsp:sp>
    <dsp:sp modelId="{84125485-1E98-45F1-BEA4-1D4B1DF88132}">
      <dsp:nvSpPr>
        <dsp:cNvPr id="0" name=""/>
        <dsp:cNvSpPr/>
      </dsp:nvSpPr>
      <dsp:spPr>
        <a:xfrm>
          <a:off x="2750359" y="1810636"/>
          <a:ext cx="69083" cy="69083"/>
        </a:xfrm>
        <a:prstGeom prst="ellipse">
          <a:avLst/>
        </a:prstGeom>
        <a:solidFill>
          <a:schemeClr val="accent2">
            <a:hueOff val="2828839"/>
            <a:satOff val="-10655"/>
            <a:lumOff val="894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97424-BF23-4F18-8D28-F96D04C87D9A}">
      <dsp:nvSpPr>
        <dsp:cNvPr id="0" name=""/>
        <dsp:cNvSpPr/>
      </dsp:nvSpPr>
      <dsp:spPr>
        <a:xfrm rot="18900000">
          <a:off x="3941665" y="2993729"/>
          <a:ext cx="271385" cy="271385"/>
        </a:xfrm>
        <a:prstGeom prst="teardrop">
          <a:avLst>
            <a:gd name="adj" fmla="val 115000"/>
          </a:avLst>
        </a:prstGeom>
        <a:solidFill>
          <a:schemeClr val="accent2">
            <a:hueOff val="3536049"/>
            <a:satOff val="-13319"/>
            <a:lumOff val="11176"/>
            <a:alphaOff val="0"/>
          </a:schemeClr>
        </a:solidFill>
        <a:ln w="12700" cap="flat" cmpd="sng" algn="ctr">
          <a:solidFill>
            <a:schemeClr val="accent2">
              <a:hueOff val="3536049"/>
              <a:satOff val="-13319"/>
              <a:lumOff val="1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449ABC-59CA-4F6C-A0C0-30DE5367392E}">
      <dsp:nvSpPr>
        <dsp:cNvPr id="0" name=""/>
        <dsp:cNvSpPr/>
      </dsp:nvSpPr>
      <dsp:spPr>
        <a:xfrm>
          <a:off x="3971814" y="3023878"/>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3801AF-0571-4124-B4C3-AA314CE596E1}">
      <dsp:nvSpPr>
        <dsp:cNvPr id="0" name=""/>
        <dsp:cNvSpPr/>
      </dsp:nvSpPr>
      <dsp:spPr>
        <a:xfrm>
          <a:off x="4269257" y="1845178"/>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ea typeface="+mn-ea"/>
              <a:cs typeface="+mn-cs"/>
            </a:rPr>
            <a:t>Pre-K teacher training opens</a:t>
          </a:r>
        </a:p>
      </dsp:txBody>
      <dsp:txXfrm>
        <a:off x="4269257" y="1845178"/>
        <a:ext cx="2151592" cy="1092345"/>
      </dsp:txXfrm>
    </dsp:sp>
    <dsp:sp modelId="{9A7598CA-E4E6-4D85-A8AA-476BB158342D}">
      <dsp:nvSpPr>
        <dsp:cNvPr id="0" name=""/>
        <dsp:cNvSpPr/>
      </dsp:nvSpPr>
      <dsp:spPr>
        <a:xfrm>
          <a:off x="4269257" y="2937524"/>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ea typeface="+mn-ea"/>
              <a:cs typeface="+mn-cs"/>
            </a:rPr>
            <a:t>1 Aug</a:t>
          </a:r>
        </a:p>
      </dsp:txBody>
      <dsp:txXfrm>
        <a:off x="4269257" y="2937524"/>
        <a:ext cx="2151592" cy="383797"/>
      </dsp:txXfrm>
    </dsp:sp>
    <dsp:sp modelId="{4951ADBF-CFBA-45C5-BB0E-69938F36B808}">
      <dsp:nvSpPr>
        <dsp:cNvPr id="0" name=""/>
        <dsp:cNvSpPr/>
      </dsp:nvSpPr>
      <dsp:spPr>
        <a:xfrm>
          <a:off x="4077358" y="1845178"/>
          <a:ext cx="0" cy="1092345"/>
        </a:xfrm>
        <a:prstGeom prst="line">
          <a:avLst/>
        </a:prstGeom>
        <a:noFill/>
        <a:ln w="12700" cap="flat" cmpd="sng" algn="ctr">
          <a:solidFill>
            <a:schemeClr val="accent2">
              <a:hueOff val="4243259"/>
              <a:satOff val="-15983"/>
              <a:lumOff val="13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603B3451-4153-4F11-8653-9D9D850933D6}">
      <dsp:nvSpPr>
        <dsp:cNvPr id="0" name=""/>
        <dsp:cNvSpPr/>
      </dsp:nvSpPr>
      <dsp:spPr>
        <a:xfrm>
          <a:off x="4042179" y="1810636"/>
          <a:ext cx="69083" cy="69083"/>
        </a:xfrm>
        <a:prstGeom prst="ellipse">
          <a:avLst/>
        </a:prstGeom>
        <a:solidFill>
          <a:schemeClr val="accent2">
            <a:hueOff val="4243259"/>
            <a:satOff val="-15983"/>
            <a:lumOff val="1341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10D72-ACDC-469F-8397-2ADB833CF774}">
      <dsp:nvSpPr>
        <dsp:cNvPr id="0" name=""/>
        <dsp:cNvSpPr/>
      </dsp:nvSpPr>
      <dsp:spPr>
        <a:xfrm rot="8100000">
          <a:off x="5233485" y="425241"/>
          <a:ext cx="271385" cy="271385"/>
        </a:xfrm>
        <a:prstGeom prst="teardrop">
          <a:avLst>
            <a:gd name="adj" fmla="val 115000"/>
          </a:avLst>
        </a:prstGeom>
        <a:solidFill>
          <a:schemeClr val="accent2">
            <a:hueOff val="4714731"/>
            <a:satOff val="-17759"/>
            <a:lumOff val="14902"/>
            <a:alphaOff val="0"/>
          </a:schemeClr>
        </a:solidFill>
        <a:ln w="12700" cap="flat" cmpd="sng" algn="ctr">
          <a:solidFill>
            <a:schemeClr val="accent2">
              <a:hueOff val="4714731"/>
              <a:satOff val="-17759"/>
              <a:lumOff val="1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C41F9-8C0A-464D-8462-B3EC3ECC3922}">
      <dsp:nvSpPr>
        <dsp:cNvPr id="0" name=""/>
        <dsp:cNvSpPr/>
      </dsp:nvSpPr>
      <dsp:spPr>
        <a:xfrm>
          <a:off x="5263634" y="455390"/>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2CDE66-E798-4698-A333-3FE75E861877}">
      <dsp:nvSpPr>
        <dsp:cNvPr id="0" name=""/>
        <dsp:cNvSpPr/>
      </dsp:nvSpPr>
      <dsp:spPr>
        <a:xfrm>
          <a:off x="5561076" y="752832"/>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ea typeface="+mn-ea"/>
              <a:cs typeface="+mn-cs"/>
            </a:rPr>
            <a:t>WSO administrator logins will be reinstated</a:t>
          </a:r>
        </a:p>
      </dsp:txBody>
      <dsp:txXfrm>
        <a:off x="5561076" y="752832"/>
        <a:ext cx="2151592" cy="1092345"/>
      </dsp:txXfrm>
    </dsp:sp>
    <dsp:sp modelId="{C4BED346-BDFC-4412-B01F-769F3EE2CC95}">
      <dsp:nvSpPr>
        <dsp:cNvPr id="0" name=""/>
        <dsp:cNvSpPr/>
      </dsp:nvSpPr>
      <dsp:spPr>
        <a:xfrm>
          <a:off x="5561076" y="369035"/>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ea typeface="+mn-ea"/>
              <a:cs typeface="+mn-cs"/>
            </a:rPr>
            <a:t>4 Aug</a:t>
          </a:r>
        </a:p>
      </dsp:txBody>
      <dsp:txXfrm>
        <a:off x="5561076" y="369035"/>
        <a:ext cx="2151592" cy="383797"/>
      </dsp:txXfrm>
    </dsp:sp>
    <dsp:sp modelId="{D9F7D5EF-953D-418B-AE48-C9A15C088FC0}">
      <dsp:nvSpPr>
        <dsp:cNvPr id="0" name=""/>
        <dsp:cNvSpPr/>
      </dsp:nvSpPr>
      <dsp:spPr>
        <a:xfrm>
          <a:off x="5369178" y="752832"/>
          <a:ext cx="0" cy="1092345"/>
        </a:xfrm>
        <a:prstGeom prst="line">
          <a:avLst/>
        </a:prstGeom>
        <a:noFill/>
        <a:ln w="12700" cap="flat" cmpd="sng" algn="ctr">
          <a:solidFill>
            <a:schemeClr val="accent2">
              <a:hueOff val="5657678"/>
              <a:satOff val="-21310"/>
              <a:lumOff val="17882"/>
              <a:alphaOff val="0"/>
            </a:schemeClr>
          </a:solidFill>
          <a:prstDash val="dash"/>
          <a:miter lim="800000"/>
        </a:ln>
        <a:effectLst/>
      </dsp:spPr>
      <dsp:style>
        <a:lnRef idx="1">
          <a:scrgbClr r="0" g="0" b="0"/>
        </a:lnRef>
        <a:fillRef idx="0">
          <a:scrgbClr r="0" g="0" b="0"/>
        </a:fillRef>
        <a:effectRef idx="0">
          <a:scrgbClr r="0" g="0" b="0"/>
        </a:effectRef>
        <a:fontRef idx="minor"/>
      </dsp:style>
    </dsp:sp>
    <dsp:sp modelId="{EBB85BEE-56E1-4C59-8DF0-3D47FA45BC9F}">
      <dsp:nvSpPr>
        <dsp:cNvPr id="0" name=""/>
        <dsp:cNvSpPr/>
      </dsp:nvSpPr>
      <dsp:spPr>
        <a:xfrm>
          <a:off x="5333999" y="1810636"/>
          <a:ext cx="69083" cy="69083"/>
        </a:xfrm>
        <a:prstGeom prst="ellipse">
          <a:avLst/>
        </a:prstGeom>
        <a:solidFill>
          <a:schemeClr val="accent2">
            <a:hueOff val="5657678"/>
            <a:satOff val="-21310"/>
            <a:lumOff val="1788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8C97C-EF2D-4EB1-9E0E-681EC9B878AD}">
      <dsp:nvSpPr>
        <dsp:cNvPr id="0" name=""/>
        <dsp:cNvSpPr/>
      </dsp:nvSpPr>
      <dsp:spPr>
        <a:xfrm rot="18900000">
          <a:off x="6525305" y="2993729"/>
          <a:ext cx="271385" cy="271385"/>
        </a:xfrm>
        <a:prstGeom prst="teardrop">
          <a:avLst>
            <a:gd name="adj" fmla="val 115000"/>
          </a:avLst>
        </a:prstGeom>
        <a:solidFill>
          <a:schemeClr val="accent2">
            <a:hueOff val="5893414"/>
            <a:satOff val="-22198"/>
            <a:lumOff val="18627"/>
            <a:alphaOff val="0"/>
          </a:schemeClr>
        </a:solidFill>
        <a:ln w="12700" cap="flat" cmpd="sng" algn="ctr">
          <a:solidFill>
            <a:schemeClr val="accent2">
              <a:hueOff val="5893414"/>
              <a:satOff val="-22198"/>
              <a:lumOff val="18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B3E69-67A0-44E2-AEA4-81E77642BF5F}">
      <dsp:nvSpPr>
        <dsp:cNvPr id="0" name=""/>
        <dsp:cNvSpPr/>
      </dsp:nvSpPr>
      <dsp:spPr>
        <a:xfrm>
          <a:off x="6555453" y="3023878"/>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47077C-9F2A-482E-A99A-86293E371B04}">
      <dsp:nvSpPr>
        <dsp:cNvPr id="0" name=""/>
        <dsp:cNvSpPr/>
      </dsp:nvSpPr>
      <dsp:spPr>
        <a:xfrm>
          <a:off x="6852896" y="1845178"/>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a:latin typeface="Grandview Display"/>
              <a:ea typeface="+mn-ea"/>
              <a:cs typeface="+mn-cs"/>
            </a:rPr>
            <a:t> August payment run</a:t>
          </a:r>
          <a:endParaRPr lang="en-US" sz="1500" kern="1200">
            <a:ea typeface="+mn-ea"/>
            <a:cs typeface="+mn-cs"/>
          </a:endParaRPr>
        </a:p>
      </dsp:txBody>
      <dsp:txXfrm>
        <a:off x="6852896" y="1845178"/>
        <a:ext cx="2151592" cy="1092345"/>
      </dsp:txXfrm>
    </dsp:sp>
    <dsp:sp modelId="{31D1EFB8-9327-4730-B6D3-BAFEE576A058}">
      <dsp:nvSpPr>
        <dsp:cNvPr id="0" name=""/>
        <dsp:cNvSpPr/>
      </dsp:nvSpPr>
      <dsp:spPr>
        <a:xfrm>
          <a:off x="6852896" y="2937524"/>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a:latin typeface="Grandview Display"/>
              <a:ea typeface="+mn-ea"/>
              <a:cs typeface="+mn-cs"/>
            </a:rPr>
            <a:t>12 Aug </a:t>
          </a:r>
        </a:p>
      </dsp:txBody>
      <dsp:txXfrm>
        <a:off x="6852896" y="2937524"/>
        <a:ext cx="2151592" cy="383797"/>
      </dsp:txXfrm>
    </dsp:sp>
    <dsp:sp modelId="{67EC3C3B-9606-4983-97D0-7DAD3D472824}">
      <dsp:nvSpPr>
        <dsp:cNvPr id="0" name=""/>
        <dsp:cNvSpPr/>
      </dsp:nvSpPr>
      <dsp:spPr>
        <a:xfrm>
          <a:off x="6660998" y="1845178"/>
          <a:ext cx="0" cy="1092345"/>
        </a:xfrm>
        <a:prstGeom prst="line">
          <a:avLst/>
        </a:prstGeom>
        <a:noFill/>
        <a:ln w="12700" cap="flat" cmpd="sng" algn="ctr">
          <a:solidFill>
            <a:schemeClr val="accent2">
              <a:hueOff val="5051498"/>
              <a:satOff val="-19027"/>
              <a:lumOff val="15966"/>
              <a:alphaOff val="0"/>
            </a:schemeClr>
          </a:solidFill>
          <a:prstDash val="dash"/>
          <a:miter lim="800000"/>
        </a:ln>
        <a:effectLst/>
      </dsp:spPr>
      <dsp:style>
        <a:lnRef idx="1">
          <a:scrgbClr r="0" g="0" b="0"/>
        </a:lnRef>
        <a:fillRef idx="0">
          <a:scrgbClr r="0" g="0" b="0"/>
        </a:fillRef>
        <a:effectRef idx="0">
          <a:scrgbClr r="0" g="0" b="0"/>
        </a:effectRef>
        <a:fontRef idx="minor"/>
      </dsp:style>
    </dsp:sp>
    <dsp:sp modelId="{1C888C8E-D636-4758-ABA7-A2F37380B618}">
      <dsp:nvSpPr>
        <dsp:cNvPr id="0" name=""/>
        <dsp:cNvSpPr/>
      </dsp:nvSpPr>
      <dsp:spPr>
        <a:xfrm>
          <a:off x="6625818" y="1810636"/>
          <a:ext cx="69083" cy="69083"/>
        </a:xfrm>
        <a:prstGeom prst="ellipse">
          <a:avLst/>
        </a:prstGeom>
        <a:solidFill>
          <a:schemeClr val="accent2">
            <a:hueOff val="5051498"/>
            <a:satOff val="-19027"/>
            <a:lumOff val="1596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276DA-9236-4045-A6FD-C682CBBF0000}">
      <dsp:nvSpPr>
        <dsp:cNvPr id="0" name=""/>
        <dsp:cNvSpPr/>
      </dsp:nvSpPr>
      <dsp:spPr>
        <a:xfrm rot="8100000">
          <a:off x="7817125" y="425241"/>
          <a:ext cx="271385" cy="271385"/>
        </a:xfrm>
        <a:prstGeom prst="teardrop">
          <a:avLst>
            <a:gd name="adj" fmla="val 115000"/>
          </a:avLst>
        </a:prstGeom>
        <a:solidFill>
          <a:schemeClr val="accent2">
            <a:hueOff val="7072097"/>
            <a:satOff val="-26638"/>
            <a:lumOff val="22353"/>
            <a:alphaOff val="0"/>
          </a:schemeClr>
        </a:solidFill>
        <a:ln w="12700" cap="flat" cmpd="sng" algn="ctr">
          <a:solidFill>
            <a:schemeClr val="accent2">
              <a:hueOff val="7072097"/>
              <a:satOff val="-26638"/>
              <a:lumOff val="2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DDE1B-AAE8-40E8-90A4-9452A683CD04}">
      <dsp:nvSpPr>
        <dsp:cNvPr id="0" name=""/>
        <dsp:cNvSpPr/>
      </dsp:nvSpPr>
      <dsp:spPr>
        <a:xfrm>
          <a:off x="7847273" y="455390"/>
          <a:ext cx="211088" cy="2110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3BF525-C2BE-4F53-83EB-EB75FAACCFF5}">
      <dsp:nvSpPr>
        <dsp:cNvPr id="0" name=""/>
        <dsp:cNvSpPr/>
      </dsp:nvSpPr>
      <dsp:spPr>
        <a:xfrm>
          <a:off x="8144716" y="752832"/>
          <a:ext cx="2151592" cy="109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ea typeface="+mn-ea"/>
              <a:cs typeface="+mn-cs"/>
            </a:rPr>
            <a:t>WSO </a:t>
          </a:r>
          <a:r>
            <a:rPr lang="en-US" sz="1500" b="0" kern="1200">
              <a:latin typeface="Grandview Display"/>
              <a:ea typeface="+mn-ea"/>
              <a:cs typeface="+mn-cs"/>
            </a:rPr>
            <a:t>teach</a:t>
          </a:r>
          <a:r>
            <a:rPr lang="en-US" sz="1500" b="1" kern="1200">
              <a:latin typeface="Grandview Display"/>
              <a:ea typeface="+mn-ea"/>
              <a:cs typeface="+mn-cs"/>
            </a:rPr>
            <a:t>er</a:t>
          </a:r>
          <a:r>
            <a:rPr lang="en-US" sz="1500" b="1" kern="1200">
              <a:ea typeface="+mn-ea"/>
              <a:cs typeface="+mn-cs"/>
            </a:rPr>
            <a:t> logins will be reinstated</a:t>
          </a:r>
          <a:endParaRPr lang="en-US" sz="1500" b="1" kern="1200">
            <a:latin typeface="Grandview Display"/>
            <a:ea typeface="+mn-ea"/>
            <a:cs typeface="+mn-cs"/>
          </a:endParaRPr>
        </a:p>
      </dsp:txBody>
      <dsp:txXfrm>
        <a:off x="8144716" y="752832"/>
        <a:ext cx="2151592" cy="1092345"/>
      </dsp:txXfrm>
    </dsp:sp>
    <dsp:sp modelId="{93C816E9-B63B-45B0-8342-0319F7B2C536}">
      <dsp:nvSpPr>
        <dsp:cNvPr id="0" name=""/>
        <dsp:cNvSpPr/>
      </dsp:nvSpPr>
      <dsp:spPr>
        <a:xfrm>
          <a:off x="8144716" y="369035"/>
          <a:ext cx="2151592" cy="383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ea typeface="+mn-ea"/>
              <a:cs typeface="+mn-cs"/>
            </a:rPr>
            <a:t>18 Aug</a:t>
          </a:r>
        </a:p>
      </dsp:txBody>
      <dsp:txXfrm>
        <a:off x="8144716" y="369035"/>
        <a:ext cx="2151592" cy="383797"/>
      </dsp:txXfrm>
    </dsp:sp>
    <dsp:sp modelId="{09F4CB04-CA6C-465F-BC31-7EF398155C63}">
      <dsp:nvSpPr>
        <dsp:cNvPr id="0" name=""/>
        <dsp:cNvSpPr/>
      </dsp:nvSpPr>
      <dsp:spPr>
        <a:xfrm>
          <a:off x="7952817" y="752832"/>
          <a:ext cx="0" cy="1092345"/>
        </a:xfrm>
        <a:prstGeom prst="line">
          <a:avLst/>
        </a:prstGeom>
        <a:noFill/>
        <a:ln w="12700" cap="flat" cmpd="sng" algn="ctr">
          <a:solidFill>
            <a:schemeClr val="accent2">
              <a:hueOff val="7072097"/>
              <a:satOff val="-26638"/>
              <a:lumOff val="2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9DEF3EC6-7A2D-4B88-91C3-92E16582F311}">
      <dsp:nvSpPr>
        <dsp:cNvPr id="0" name=""/>
        <dsp:cNvSpPr/>
      </dsp:nvSpPr>
      <dsp:spPr>
        <a:xfrm>
          <a:off x="7917638" y="1810636"/>
          <a:ext cx="69083" cy="69083"/>
        </a:xfrm>
        <a:prstGeom prst="ellipse">
          <a:avLst/>
        </a:prstGeom>
        <a:solidFill>
          <a:schemeClr val="accent2">
            <a:hueOff val="7072097"/>
            <a:satOff val="-26638"/>
            <a:lumOff val="2235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2F112-F895-41DB-B56F-5969C11DA6D5}"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22BC1-E212-44C4-8574-1B2AFAA8EB7E}" type="slidenum">
              <a:rPr lang="en-US" smtClean="0"/>
              <a:t>‹#›</a:t>
            </a:fld>
            <a:endParaRPr lang="en-US"/>
          </a:p>
        </p:txBody>
      </p:sp>
    </p:spTree>
    <p:extLst>
      <p:ext uri="{BB962C8B-B14F-4D97-AF65-F5344CB8AC3E}">
        <p14:creationId xmlns:p14="http://schemas.microsoft.com/office/powerpoint/2010/main" val="249672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provides essential updates and requirements for Pre-K directors to prepare effectively for the 2025-2026 school year. Topics include preparations, system guidance, grant processes, calendar submissions, teacher information, and updated guidelines.
</a:t>
            </a:r>
          </a:p>
        </p:txBody>
      </p:sp>
      <p:sp>
        <p:nvSpPr>
          <p:cNvPr id="4" name="Slide Number Placeholder 3"/>
          <p:cNvSpPr>
            <a:spLocks noGrp="1"/>
          </p:cNvSpPr>
          <p:nvPr>
            <p:ph type="sldNum" sz="quarter" idx="5"/>
          </p:nvPr>
        </p:nvSpPr>
        <p:spPr/>
        <p:txBody>
          <a:bodyPr/>
          <a:lstStyle/>
          <a:p>
            <a:fld id="{736E2174-715B-41CC-ACE6-81A8C4549B3C}" type="slidenum">
              <a:rPr lang="en-US" smtClean="0"/>
              <a:t>1</a:t>
            </a:fld>
            <a:endParaRPr lang="en-US"/>
          </a:p>
        </p:txBody>
      </p:sp>
    </p:spTree>
    <p:extLst>
      <p:ext uri="{BB962C8B-B14F-4D97-AF65-F5344CB8AC3E}">
        <p14:creationId xmlns:p14="http://schemas.microsoft.com/office/powerpoint/2010/main" val="307848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As the school year approaches, you should be checking the GAPREK system daily for notifications and messages about tasks to complete in the system.
·         The GAPREK Provider Readiness Checklist outlines a timeline to help you prepare for the school year.
·         GAPREK: User Updates: Please review your GAPREK users and update any changes in roles and contact information.  The Primary Authorized User (PAU) can add/update project directors, site directors, financial users, and data entry staff in the system.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12</a:t>
            </a:fld>
            <a:endParaRPr lang="en-US"/>
          </a:p>
        </p:txBody>
      </p:sp>
    </p:spTree>
    <p:extLst>
      <p:ext uri="{BB962C8B-B14F-4D97-AF65-F5344CB8AC3E}">
        <p14:creationId xmlns:p14="http://schemas.microsoft.com/office/powerpoint/2010/main" val="326594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For assistance, refer to the GAPREK User Guides: https://www.decal.ga.gov/PreK/ProviderPortalUserGuides.aspx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14</a:t>
            </a:fld>
            <a:endParaRPr lang="en-US"/>
          </a:p>
        </p:txBody>
      </p:sp>
    </p:spTree>
    <p:extLst>
      <p:ext uri="{BB962C8B-B14F-4D97-AF65-F5344CB8AC3E}">
        <p14:creationId xmlns:p14="http://schemas.microsoft.com/office/powerpoint/2010/main" val="2252707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Executed grant agreements deadline and steps to receive agreements, Grant agreement procedures by program type (Table), Contact information for grant agreement issues
</a:t>
            </a:r>
          </a:p>
        </p:txBody>
      </p:sp>
      <p:sp>
        <p:nvSpPr>
          <p:cNvPr id="4" name="Slide Number Placeholder 3"/>
          <p:cNvSpPr>
            <a:spLocks noGrp="1"/>
          </p:cNvSpPr>
          <p:nvPr>
            <p:ph type="sldNum" sz="quarter" idx="5"/>
          </p:nvPr>
        </p:nvSpPr>
        <p:spPr/>
        <p:txBody>
          <a:bodyPr/>
          <a:lstStyle/>
          <a:p>
            <a:fld id="{736E2174-715B-41CC-ACE6-81A8C4549B3C}" type="slidenum">
              <a:rPr lang="en-US" smtClean="0"/>
              <a:t>15</a:t>
            </a:fld>
            <a:endParaRPr lang="en-US"/>
          </a:p>
        </p:txBody>
      </p:sp>
    </p:spTree>
    <p:extLst>
      <p:ext uri="{BB962C8B-B14F-4D97-AF65-F5344CB8AC3E}">
        <p14:creationId xmlns:p14="http://schemas.microsoft.com/office/powerpoint/2010/main" val="330686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2025-2026 Pre-K Grants: Executed Grant Agreements are due by Monday, July 21st
·         See the chart below to determine the steps needed to receive your grant agreement.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16</a:t>
            </a:fld>
            <a:endParaRPr lang="en-US"/>
          </a:p>
        </p:txBody>
      </p:sp>
    </p:spTree>
    <p:extLst>
      <p:ext uri="{BB962C8B-B14F-4D97-AF65-F5344CB8AC3E}">
        <p14:creationId xmlns:p14="http://schemas.microsoft.com/office/powerpoint/2010/main" val="231691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Calendar due date and entry instructions, Video resource for calendar creation, Support and approval process for Pre-K calendars
</a:t>
            </a:r>
          </a:p>
        </p:txBody>
      </p:sp>
      <p:sp>
        <p:nvSpPr>
          <p:cNvPr id="4" name="Slide Number Placeholder 3"/>
          <p:cNvSpPr>
            <a:spLocks noGrp="1"/>
          </p:cNvSpPr>
          <p:nvPr>
            <p:ph type="sldNum" sz="quarter" idx="5"/>
          </p:nvPr>
        </p:nvSpPr>
        <p:spPr/>
        <p:txBody>
          <a:bodyPr/>
          <a:lstStyle/>
          <a:p>
            <a:fld id="{736E2174-715B-41CC-ACE6-81A8C4549B3C}" type="slidenum">
              <a:rPr lang="en-US" smtClean="0"/>
              <a:t>17</a:t>
            </a:fld>
            <a:endParaRPr lang="en-US"/>
          </a:p>
        </p:txBody>
      </p:sp>
    </p:spTree>
    <p:extLst>
      <p:ext uri="{BB962C8B-B14F-4D97-AF65-F5344CB8AC3E}">
        <p14:creationId xmlns:p14="http://schemas.microsoft.com/office/powerpoint/2010/main" val="643386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Calendars: The calendar due date is Friday, July 25th.
·         You are now able to enter your Pre-K calendar into GAPREK.
·         For instructions on creating calendars, view this video https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18</a:t>
            </a:fld>
            <a:endParaRPr lang="en-US"/>
          </a:p>
        </p:txBody>
      </p:sp>
    </p:spTree>
    <p:extLst>
      <p:ext uri="{BB962C8B-B14F-4D97-AF65-F5344CB8AC3E}">
        <p14:creationId xmlns:p14="http://schemas.microsoft.com/office/powerpoint/2010/main" val="4108262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If you need assistance with creating your calendar, please contact your Pre-K Specialist.
·         Once submitted, your Pre-K Specialist will receive a notification to review your calendar. Once they have reviewed it, you will receive a notification in GAPREK with approval or a request for revision.
·         Only classes with a calendar in an approved status will be paid.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19</a:t>
            </a:fld>
            <a:endParaRPr lang="en-US"/>
          </a:p>
        </p:txBody>
      </p:sp>
    </p:spTree>
    <p:extLst>
      <p:ext uri="{BB962C8B-B14F-4D97-AF65-F5344CB8AC3E}">
        <p14:creationId xmlns:p14="http://schemas.microsoft.com/office/powerpoint/2010/main" val="2352901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Teacher entry deadline and GAPREK data entry process, GaPDS number requirement and payment eligibility, Teacher credential waiver types and application process, Entering waivered teachers and payment procedures
</a:t>
            </a:r>
          </a:p>
        </p:txBody>
      </p:sp>
      <p:sp>
        <p:nvSpPr>
          <p:cNvPr id="4" name="Slide Number Placeholder 3"/>
          <p:cNvSpPr>
            <a:spLocks noGrp="1"/>
          </p:cNvSpPr>
          <p:nvPr>
            <p:ph type="sldNum" sz="quarter" idx="5"/>
          </p:nvPr>
        </p:nvSpPr>
        <p:spPr/>
        <p:txBody>
          <a:bodyPr/>
          <a:lstStyle/>
          <a:p>
            <a:fld id="{736E2174-715B-41CC-ACE6-81A8C4549B3C}" type="slidenum">
              <a:rPr lang="en-US" smtClean="0"/>
              <a:t>20</a:t>
            </a:fld>
            <a:endParaRPr lang="en-US"/>
          </a:p>
        </p:txBody>
      </p:sp>
    </p:spTree>
    <p:extLst>
      <p:ext uri="{BB962C8B-B14F-4D97-AF65-F5344CB8AC3E}">
        <p14:creationId xmlns:p14="http://schemas.microsoft.com/office/powerpoint/2010/main" val="295007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Entering Teacher Information: The deadline for entering teachers is Friday, July 25th
·         The GAPREK Teacher Information Screen is open for teacher data entry.
·         Entering Teachers in GAPREK is a resource to support you in entering and updating teachers.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21</a:t>
            </a:fld>
            <a:endParaRPr lang="en-US"/>
          </a:p>
        </p:txBody>
      </p:sp>
    </p:spTree>
    <p:extLst>
      <p:ext uri="{BB962C8B-B14F-4D97-AF65-F5344CB8AC3E}">
        <p14:creationId xmlns:p14="http://schemas.microsoft.com/office/powerpoint/2010/main" val="614086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New this school year: A GaPDS number is required to enter new teachers in the system. The PDS number is provided once the teacher creates the account.
·         Only classes with a lead and assistant teacher entered will be paid.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22</a:t>
            </a:fld>
            <a:endParaRPr lang="en-US"/>
          </a:p>
        </p:txBody>
      </p:sp>
    </p:spTree>
    <p:extLst>
      <p:ext uri="{BB962C8B-B14F-4D97-AF65-F5344CB8AC3E}">
        <p14:creationId xmlns:p14="http://schemas.microsoft.com/office/powerpoint/2010/main" val="173355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We will cover key topics including essential preparations, GAPREK system guidance, grant agreement processes, calendar submission procedures, teacher information entry, experience management, Work Sampling Online updates, and guidelines for the 2025-2026 school year.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a:t>
            </a:fld>
            <a:endParaRPr lang="en-US"/>
          </a:p>
        </p:txBody>
      </p:sp>
    </p:spTree>
    <p:extLst>
      <p:ext uri="{BB962C8B-B14F-4D97-AF65-F5344CB8AC3E}">
        <p14:creationId xmlns:p14="http://schemas.microsoft.com/office/powerpoint/2010/main" val="892626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Requests for Teacher Credential Waivers
·         The Teacher Credential Extension Waiver and Teacher Credential Waiver are available in GAPREK in the Waivers section. Please refer to the Primary Authorized and Project Director User Guide to help you submit a waiver application.
·         Teacher Credential Extension Waiver: Submit for a currently waivered teacher returning to your program who will not hold a qualifying credential in fall 2025.  The teacher must be enrolled in a credentialing program prior to submission of the extension request.
·         Teacher Credential Waiver: Submit for a teacher who is new to your program. The teacher must be enrolled in a credentialing program prior to submission of the waiver request.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23</a:t>
            </a:fld>
            <a:endParaRPr lang="en-US"/>
          </a:p>
        </p:txBody>
      </p:sp>
    </p:spTree>
    <p:extLst>
      <p:ext uri="{BB962C8B-B14F-4D97-AF65-F5344CB8AC3E}">
        <p14:creationId xmlns:p14="http://schemas.microsoft.com/office/powerpoint/2010/main" val="3550580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Once you have applied for a waiver, enter the teacher into the CRM. Teachers must be entered to receive an August payment. Once approved, their salary will be retroed if appropriate.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24</a:t>
            </a:fld>
            <a:endParaRPr lang="en-US"/>
          </a:p>
        </p:txBody>
      </p:sp>
    </p:spTree>
    <p:extLst>
      <p:ext uri="{BB962C8B-B14F-4D97-AF65-F5344CB8AC3E}">
        <p14:creationId xmlns:p14="http://schemas.microsoft.com/office/powerpoint/2010/main" val="77847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Automatic CYE increase for returning teachers, CYE verification and change request process
</a:t>
            </a:r>
          </a:p>
        </p:txBody>
      </p:sp>
      <p:sp>
        <p:nvSpPr>
          <p:cNvPr id="4" name="Slide Number Placeholder 3"/>
          <p:cNvSpPr>
            <a:spLocks noGrp="1"/>
          </p:cNvSpPr>
          <p:nvPr>
            <p:ph type="sldNum" sz="quarter" idx="5"/>
          </p:nvPr>
        </p:nvSpPr>
        <p:spPr/>
        <p:txBody>
          <a:bodyPr/>
          <a:lstStyle/>
          <a:p>
            <a:fld id="{736E2174-715B-41CC-ACE6-81A8C4549B3C}" type="slidenum">
              <a:rPr lang="en-US" smtClean="0"/>
              <a:t>25</a:t>
            </a:fld>
            <a:endParaRPr lang="en-US"/>
          </a:p>
        </p:txBody>
      </p:sp>
    </p:spTree>
    <p:extLst>
      <p:ext uri="{BB962C8B-B14F-4D97-AF65-F5344CB8AC3E}">
        <p14:creationId xmlns:p14="http://schemas.microsoft.com/office/powerpoint/2010/main" val="149330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At the end of July, returning Pre-K teachers who taught at least 60% of the 2024-2025 year will automatically be increased by one year in GAPREK. Providers do not need to add a year in the system.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26</a:t>
            </a:fld>
            <a:endParaRPr lang="en-US"/>
          </a:p>
        </p:txBody>
      </p:sp>
    </p:spTree>
    <p:extLst>
      <p:ext uri="{BB962C8B-B14F-4D97-AF65-F5344CB8AC3E}">
        <p14:creationId xmlns:p14="http://schemas.microsoft.com/office/powerpoint/2010/main" val="2433151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If you need to request CYE verification for a new teacher or a change in CYE for a returning teacher, please submit the Creditable Years of Experience (CYE) Change Request Form located in the Requests section of GAPREK.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27</a:t>
            </a:fld>
            <a:endParaRPr lang="en-US"/>
          </a:p>
        </p:txBody>
      </p:sp>
    </p:spTree>
    <p:extLst>
      <p:ext uri="{BB962C8B-B14F-4D97-AF65-F5344CB8AC3E}">
        <p14:creationId xmlns:p14="http://schemas.microsoft.com/office/powerpoint/2010/main" val="326219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Availability of Pre-K operating guidelines, Rate charts and budget information for providers, Teacher salary scale information
</a:t>
            </a:r>
          </a:p>
        </p:txBody>
      </p:sp>
      <p:sp>
        <p:nvSpPr>
          <p:cNvPr id="4" name="Slide Number Placeholder 3"/>
          <p:cNvSpPr>
            <a:spLocks noGrp="1"/>
          </p:cNvSpPr>
          <p:nvPr>
            <p:ph type="sldNum" sz="quarter" idx="5"/>
          </p:nvPr>
        </p:nvSpPr>
        <p:spPr/>
        <p:txBody>
          <a:bodyPr/>
          <a:lstStyle/>
          <a:p>
            <a:fld id="{736E2174-715B-41CC-ACE6-81A8C4549B3C}" type="slidenum">
              <a:rPr lang="en-US" smtClean="0"/>
              <a:t>28</a:t>
            </a:fld>
            <a:endParaRPr lang="en-US"/>
          </a:p>
        </p:txBody>
      </p:sp>
    </p:spTree>
    <p:extLst>
      <p:ext uri="{BB962C8B-B14F-4D97-AF65-F5344CB8AC3E}">
        <p14:creationId xmlns:p14="http://schemas.microsoft.com/office/powerpoint/2010/main" val="1588076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Pre-K Operating Guidelines
o   2025-2026 School Year Pre-K Operating Guidelines can be found Pre-K Providers' Operating Guidelines (ga.gov).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29</a:t>
            </a:fld>
            <a:endParaRPr lang="en-US"/>
          </a:p>
        </p:txBody>
      </p:sp>
    </p:spTree>
    <p:extLst>
      <p:ext uri="{BB962C8B-B14F-4D97-AF65-F5344CB8AC3E}">
        <p14:creationId xmlns:p14="http://schemas.microsoft.com/office/powerpoint/2010/main" val="1178518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Rate Charts and Budget Information
o   Private Programs and Other Public Providers https://www.decal.ga.gov/documents/attachments/PrivatePublicBudgetandRateChart.pdf
o   Local School Systems https://www.decal.ga.gov/documents/attachments/PublicBudgetandRateChart.pdf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30</a:t>
            </a:fld>
            <a:endParaRPr lang="en-US"/>
          </a:p>
        </p:txBody>
      </p:sp>
    </p:spTree>
    <p:extLst>
      <p:ext uri="{BB962C8B-B14F-4D97-AF65-F5344CB8AC3E}">
        <p14:creationId xmlns:p14="http://schemas.microsoft.com/office/powerpoint/2010/main" val="992068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         Teacher Salary Information
o   2025-2026 Teacher Salary Scale can be found https://www.decal.ga.gov/documents/attachments/2026StateTeacherSchedule.pdf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31</a:t>
            </a:fld>
            <a:endParaRPr lang="en-US"/>
          </a:p>
        </p:txBody>
      </p:sp>
    </p:spTree>
    <p:extLst>
      <p:ext uri="{BB962C8B-B14F-4D97-AF65-F5344CB8AC3E}">
        <p14:creationId xmlns:p14="http://schemas.microsoft.com/office/powerpoint/2010/main" val="107545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Important tasks and eligibility requirements for August payment, Pre-K Director webinar details and registration process
</a:t>
            </a:r>
          </a:p>
        </p:txBody>
      </p:sp>
      <p:sp>
        <p:nvSpPr>
          <p:cNvPr id="4" name="Slide Number Placeholder 3"/>
          <p:cNvSpPr>
            <a:spLocks noGrp="1"/>
          </p:cNvSpPr>
          <p:nvPr>
            <p:ph type="sldNum" sz="quarter" idx="5"/>
          </p:nvPr>
        </p:nvSpPr>
        <p:spPr/>
        <p:txBody>
          <a:bodyPr/>
          <a:lstStyle/>
          <a:p>
            <a:fld id="{736E2174-715B-41CC-ACE6-81A8C4549B3C}" type="slidenum">
              <a:rPr lang="en-US" smtClean="0"/>
              <a:t>3</a:t>
            </a:fld>
            <a:endParaRPr lang="en-US"/>
          </a:p>
        </p:txBody>
      </p:sp>
    </p:spTree>
    <p:extLst>
      <p:ext uri="{BB962C8B-B14F-4D97-AF65-F5344CB8AC3E}">
        <p14:creationId xmlns:p14="http://schemas.microsoft.com/office/powerpoint/2010/main" val="183854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PMPM for 12 months is $22,250, $1885 per month</a:t>
            </a:r>
            <a:endParaRPr lang="en-US" dirty="0"/>
          </a:p>
          <a:p>
            <a:endParaRPr lang="en-US" dirty="0"/>
          </a:p>
        </p:txBody>
      </p:sp>
      <p:sp>
        <p:nvSpPr>
          <p:cNvPr id="4" name="Slide Number Placeholder 3"/>
          <p:cNvSpPr>
            <a:spLocks noGrp="1"/>
          </p:cNvSpPr>
          <p:nvPr>
            <p:ph type="sldNum" sz="quarter" idx="5"/>
          </p:nvPr>
        </p:nvSpPr>
        <p:spPr/>
        <p:txBody>
          <a:bodyPr/>
          <a:lstStyle/>
          <a:p>
            <a:fld id="{013DED56-EE95-422F-A719-15C5AF01EBE8}" type="slidenum">
              <a:rPr lang="en-US" smtClean="0"/>
              <a:t>4</a:t>
            </a:fld>
            <a:endParaRPr lang="en-US"/>
          </a:p>
        </p:txBody>
      </p:sp>
    </p:spTree>
    <p:extLst>
      <p:ext uri="{BB962C8B-B14F-4D97-AF65-F5344CB8AC3E}">
        <p14:creationId xmlns:p14="http://schemas.microsoft.com/office/powerpoint/2010/main" val="415270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We hope you are enjoying your summer. The Pre-K Team is diligently preparing for the upcoming school year.
As we approach the start of the new school year, please review the following program information and updates. There are several important tasks to complete to ensure your program remains current and meets all deadlines for the new school year. To ensure you are eligible to receive your August payment, you must have an executed grant agreement, an approved calendar for each class, and teachers (lead and assistant) entered into the Class Reporting Manager (CRM) for each class.
Image source: Microsoft 365 content library
</a:t>
            </a:r>
          </a:p>
        </p:txBody>
      </p:sp>
      <p:sp>
        <p:nvSpPr>
          <p:cNvPr id="4" name="Slide Number Placeholder 3"/>
          <p:cNvSpPr>
            <a:spLocks noGrp="1"/>
          </p:cNvSpPr>
          <p:nvPr>
            <p:ph type="sldNum" sz="quarter" idx="5"/>
          </p:nvPr>
        </p:nvSpPr>
        <p:spPr/>
        <p:txBody>
          <a:bodyPr/>
          <a:lstStyle/>
          <a:p>
            <a:fld id="{736E2174-715B-41CC-ACE6-81A8C4549B3C}" type="slidenum">
              <a:rPr lang="en-US" smtClean="0"/>
              <a:t>5</a:t>
            </a:fld>
            <a:endParaRPr lang="en-US"/>
          </a:p>
        </p:txBody>
      </p:sp>
    </p:spTree>
    <p:extLst>
      <p:ext uri="{BB962C8B-B14F-4D97-AF65-F5344CB8AC3E}">
        <p14:creationId xmlns:p14="http://schemas.microsoft.com/office/powerpoint/2010/main" val="331379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https://gadecal-my.sharepoint.com/personal/susan_adams_decal_ga_gov/_layouts/15/Doc.aspx?sourcedoc=%7B515CF2F7-3F0F-44E7-AF0D-CDB65261A10D%7D&amp;file=Director%20Email%20July%202025.docx&amp;action=default&amp;mobileredirect=true&amp;DefaultItemOpen=1
Daily notifications, readiness checklist, and user updates in GAPREK, Accessing GAPREK user guides for assistance
</a:t>
            </a:r>
          </a:p>
        </p:txBody>
      </p:sp>
      <p:sp>
        <p:nvSpPr>
          <p:cNvPr id="4" name="Slide Number Placeholder 3"/>
          <p:cNvSpPr>
            <a:spLocks noGrp="1"/>
          </p:cNvSpPr>
          <p:nvPr>
            <p:ph type="sldNum" sz="quarter" idx="5"/>
          </p:nvPr>
        </p:nvSpPr>
        <p:spPr/>
        <p:txBody>
          <a:bodyPr/>
          <a:lstStyle/>
          <a:p>
            <a:fld id="{736E2174-715B-41CC-ACE6-81A8C4549B3C}" type="slidenum">
              <a:rPr lang="en-US" smtClean="0"/>
              <a:t>6</a:t>
            </a:fld>
            <a:endParaRPr lang="en-US"/>
          </a:p>
        </p:txBody>
      </p:sp>
    </p:spTree>
    <p:extLst>
      <p:ext uri="{BB962C8B-B14F-4D97-AF65-F5344CB8AC3E}">
        <p14:creationId xmlns:p14="http://schemas.microsoft.com/office/powerpoint/2010/main" val="16304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722BC1-E212-44C4-8574-1B2AFAA8EB7E}" type="slidenum">
              <a:rPr lang="en-US" smtClean="0"/>
              <a:t>7</a:t>
            </a:fld>
            <a:endParaRPr lang="en-US"/>
          </a:p>
        </p:txBody>
      </p:sp>
    </p:spTree>
    <p:extLst>
      <p:ext uri="{BB962C8B-B14F-4D97-AF65-F5344CB8AC3E}">
        <p14:creationId xmlns:p14="http://schemas.microsoft.com/office/powerpoint/2010/main" val="107820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a:solidFill>
                  <a:srgbClr val="24356F"/>
                </a:solidFill>
              </a:rPr>
              <a:t>Improved Bulk Upload Process – Your providers will now have a faster and more efficient way to enter student data. </a:t>
            </a:r>
            <a:endParaRPr lang="en-US">
              <a:solidFill>
                <a:srgbClr val="24356F"/>
              </a:solidFill>
              <a:ea typeface="Calibri"/>
              <a:cs typeface="Calibri"/>
            </a:endParaRPr>
          </a:p>
          <a:p>
            <a:pPr marL="285750" indent="-285750">
              <a:lnSpc>
                <a:spcPct val="90000"/>
              </a:lnSpc>
              <a:spcBef>
                <a:spcPts val="1000"/>
              </a:spcBef>
              <a:buFont typeface="Arial,Sans-Serif"/>
              <a:buChar char="•"/>
            </a:pPr>
            <a:r>
              <a:rPr lang="en-US">
                <a:solidFill>
                  <a:srgbClr val="24356F"/>
                </a:solidFill>
              </a:rPr>
              <a:t>Access to Visit Reports – Providers will be able to acknowledge, access, and download visit reports.</a:t>
            </a:r>
            <a:endParaRPr lang="en-US">
              <a:solidFill>
                <a:srgbClr val="24356F"/>
              </a:solidFill>
              <a:ea typeface="Calibri"/>
              <a:cs typeface="Calibri"/>
            </a:endParaRPr>
          </a:p>
          <a:p>
            <a:pPr marL="285750" indent="-285750">
              <a:lnSpc>
                <a:spcPct val="90000"/>
              </a:lnSpc>
              <a:spcBef>
                <a:spcPts val="1000"/>
              </a:spcBef>
              <a:buFont typeface="Arial,Sans-Serif"/>
              <a:buChar char="•"/>
            </a:pPr>
            <a:r>
              <a:rPr lang="en-US">
                <a:solidFill>
                  <a:srgbClr val="24356F"/>
                </a:solidFill>
              </a:rPr>
              <a:t>School Calendars - Providers can now select multiple dates at once for each calendar category by using the “Add Date” button to select all relevant dates (e.g., holidays), save, and move to the next category.</a:t>
            </a:r>
            <a:endParaRPr lang="en-US">
              <a:solidFill>
                <a:srgbClr val="24356F"/>
              </a:solidFill>
              <a:ea typeface="Calibri"/>
              <a:cs typeface="Calibri"/>
            </a:endParaRPr>
          </a:p>
          <a:p>
            <a:pPr marL="285750" indent="-285750">
              <a:lnSpc>
                <a:spcPct val="90000"/>
              </a:lnSpc>
              <a:spcBef>
                <a:spcPts val="1000"/>
              </a:spcBef>
              <a:buFont typeface="Arial,Sans-Serif"/>
              <a:buChar char="•"/>
            </a:pPr>
            <a:r>
              <a:rPr lang="en-US">
                <a:solidFill>
                  <a:srgbClr val="24356F"/>
                </a:solidFill>
              </a:rPr>
              <a:t>"Did Not Return" button – Allows providers to remove teachers who did not return for the upcoming school year.</a:t>
            </a:r>
            <a:endParaRPr lang="en-US">
              <a:solidFill>
                <a:srgbClr val="24356F"/>
              </a:solidFill>
              <a:ea typeface="Calibri"/>
              <a:cs typeface="Calibri"/>
            </a:endParaRPr>
          </a:p>
          <a:p>
            <a:pPr marL="285750" indent="-285750">
              <a:lnSpc>
                <a:spcPct val="90000"/>
              </a:lnSpc>
              <a:spcBef>
                <a:spcPts val="1000"/>
              </a:spcBef>
              <a:buFont typeface="Arial,Sans-Serif"/>
              <a:buChar char="•"/>
            </a:pPr>
            <a:r>
              <a:rPr lang="en-US" err="1">
                <a:solidFill>
                  <a:srgbClr val="24356F"/>
                </a:solidFill>
              </a:rPr>
              <a:t>GaPDS</a:t>
            </a:r>
            <a:r>
              <a:rPr lang="en-US">
                <a:solidFill>
                  <a:srgbClr val="24356F"/>
                </a:solidFill>
              </a:rPr>
              <a:t> Number will now be required for Teacher Entry. This will reduce the number of duplicates in the system.</a:t>
            </a:r>
          </a:p>
        </p:txBody>
      </p:sp>
      <p:sp>
        <p:nvSpPr>
          <p:cNvPr id="4" name="Slide Number Placeholder 3"/>
          <p:cNvSpPr>
            <a:spLocks noGrp="1"/>
          </p:cNvSpPr>
          <p:nvPr>
            <p:ph type="sldNum" sz="quarter" idx="5"/>
          </p:nvPr>
        </p:nvSpPr>
        <p:spPr/>
        <p:txBody>
          <a:bodyPr/>
          <a:lstStyle/>
          <a:p>
            <a:fld id="{013DED56-EE95-422F-A719-15C5AF01EBE8}" type="slidenum">
              <a:rPr lang="en-US" smtClean="0"/>
              <a:t>8</a:t>
            </a:fld>
            <a:endParaRPr lang="en-US"/>
          </a:p>
        </p:txBody>
      </p:sp>
    </p:spTree>
    <p:extLst>
      <p:ext uri="{BB962C8B-B14F-4D97-AF65-F5344CB8AC3E}">
        <p14:creationId xmlns:p14="http://schemas.microsoft.com/office/powerpoint/2010/main" val="244698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0B7-00AD-1A24-3C9D-2B8C7C4F7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FA2C9-3A6D-42E5-EFE6-FF2BAB324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B989E-F0EA-FAE7-ED42-A9E0D4F46AD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E207FB69-7FC5-88AD-0C34-2BE273C7456D}"/>
              </a:ext>
            </a:extLst>
          </p:cNvPr>
          <p:cNvSpPr>
            <a:spLocks noGrp="1"/>
          </p:cNvSpPr>
          <p:nvPr>
            <p:ph type="sldNum" sz="quarter" idx="5"/>
          </p:nvPr>
        </p:nvSpPr>
        <p:spPr/>
        <p:txBody>
          <a:bodyPr/>
          <a:lstStyle/>
          <a:p>
            <a:fld id="{013DED56-EE95-422F-A719-15C5AF01EBE8}" type="slidenum">
              <a:rPr lang="en-US" smtClean="0"/>
              <a:t>11</a:t>
            </a:fld>
            <a:endParaRPr lang="en-US"/>
          </a:p>
        </p:txBody>
      </p:sp>
    </p:spTree>
    <p:extLst>
      <p:ext uri="{BB962C8B-B14F-4D97-AF65-F5344CB8AC3E}">
        <p14:creationId xmlns:p14="http://schemas.microsoft.com/office/powerpoint/2010/main" val="137021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7/22/2025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1279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7/22/2025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3621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7/22/2025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3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4205E-C35A-4692-BEF8-615CE1003024}"/>
              </a:ext>
            </a:extLst>
          </p:cNvPr>
          <p:cNvSpPr/>
          <p:nvPr userDrawn="1"/>
        </p:nvSpPr>
        <p:spPr>
          <a:xfrm>
            <a:off x="-1" y="968188"/>
            <a:ext cx="12191999" cy="4012603"/>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2" name="Title 1">
            <a:extLst>
              <a:ext uri="{FF2B5EF4-FFF2-40B4-BE49-F238E27FC236}">
                <a16:creationId xmlns:a16="http://schemas.microsoft.com/office/drawing/2014/main" id="{D25E780B-2320-44CF-9341-9C6C4337760F}"/>
              </a:ext>
            </a:extLst>
          </p:cNvPr>
          <p:cNvSpPr>
            <a:spLocks noGrp="1"/>
          </p:cNvSpPr>
          <p:nvPr>
            <p:ph type="ctrTitle"/>
          </p:nvPr>
        </p:nvSpPr>
        <p:spPr>
          <a:xfrm>
            <a:off x="1030588" y="1788429"/>
            <a:ext cx="10088967" cy="1513909"/>
          </a:xfrm>
        </p:spPr>
        <p:txBody>
          <a:bodyPr anchor="b">
            <a:normAutofit/>
          </a:bodyPr>
          <a:lstStyle>
            <a:lvl1pPr algn="l">
              <a:defRPr sz="480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BA65D1B4-FB4D-44B3-BA66-A573DCF56702}"/>
              </a:ext>
            </a:extLst>
          </p:cNvPr>
          <p:cNvSpPr>
            <a:spLocks noGrp="1"/>
          </p:cNvSpPr>
          <p:nvPr>
            <p:ph type="subTitle" idx="1" hasCustomPrompt="1"/>
          </p:nvPr>
        </p:nvSpPr>
        <p:spPr>
          <a:xfrm>
            <a:off x="1030588" y="3502167"/>
            <a:ext cx="10088967" cy="607254"/>
          </a:xfrm>
        </p:spPr>
        <p:txBody>
          <a:bodyPr/>
          <a:lstStyle>
            <a:lvl1pPr marL="0" indent="0" algn="l">
              <a:buNone/>
              <a:defRPr sz="2400">
                <a:solidFill>
                  <a:schemeClr val="bg1"/>
                </a:solidFill>
                <a:latin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4E460-B834-4E7B-8EEE-CE7C29C28132}"/>
              </a:ext>
            </a:extLst>
          </p:cNvPr>
          <p:cNvSpPr>
            <a:spLocks noGrp="1"/>
          </p:cNvSpPr>
          <p:nvPr>
            <p:ph type="dt" sz="half" idx="10"/>
          </p:nvPr>
        </p:nvSpPr>
        <p:spPr/>
        <p:txBody>
          <a:bodyPr/>
          <a:lstStyle/>
          <a:p>
            <a:fld id="{259590AC-51CC-4752-8F19-C55A8E4626A1}" type="datetimeFigureOut">
              <a:rPr lang="en-US" smtClean="0"/>
              <a:t>7/22/2025</a:t>
            </a:fld>
            <a:endParaRPr lang="en-US"/>
          </a:p>
        </p:txBody>
      </p:sp>
      <p:sp>
        <p:nvSpPr>
          <p:cNvPr id="5" name="Footer Placeholder 4">
            <a:extLst>
              <a:ext uri="{FF2B5EF4-FFF2-40B4-BE49-F238E27FC236}">
                <a16:creationId xmlns:a16="http://schemas.microsoft.com/office/drawing/2014/main" id="{C5B34771-CA20-4ECE-B626-3BAF3307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24D0-D200-49F1-8D1A-6E7383CC504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5" name="Rectangle 14">
            <a:extLst>
              <a:ext uri="{FF2B5EF4-FFF2-40B4-BE49-F238E27FC236}">
                <a16:creationId xmlns:a16="http://schemas.microsoft.com/office/drawing/2014/main" id="{C4B58915-40C6-42C7-B0FB-3CE87BDB3387}"/>
              </a:ext>
            </a:extLst>
          </p:cNvPr>
          <p:cNvSpPr/>
          <p:nvPr userDrawn="1"/>
        </p:nvSpPr>
        <p:spPr>
          <a:xfrm>
            <a:off x="0" y="6592534"/>
            <a:ext cx="12192000" cy="265466"/>
          </a:xfrm>
          <a:prstGeom prst="rect">
            <a:avLst/>
          </a:prstGeom>
          <a:solidFill>
            <a:srgbClr val="60B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2E8836-7006-4438-B762-BEDB8974FEFE}"/>
              </a:ext>
            </a:extLst>
          </p:cNvPr>
          <p:cNvPicPr>
            <a:picLocks noChangeAspect="1"/>
          </p:cNvPicPr>
          <p:nvPr userDrawn="1"/>
        </p:nvPicPr>
        <p:blipFill>
          <a:blip r:embed="rId2"/>
          <a:stretch>
            <a:fillRect/>
          </a:stretch>
        </p:blipFill>
        <p:spPr>
          <a:xfrm>
            <a:off x="9691185" y="5423581"/>
            <a:ext cx="2292295" cy="932769"/>
          </a:xfrm>
          <a:prstGeom prst="rect">
            <a:avLst/>
          </a:prstGeom>
        </p:spPr>
      </p:pic>
      <p:pic>
        <p:nvPicPr>
          <p:cNvPr id="9" name="Picture 8">
            <a:extLst>
              <a:ext uri="{FF2B5EF4-FFF2-40B4-BE49-F238E27FC236}">
                <a16:creationId xmlns:a16="http://schemas.microsoft.com/office/drawing/2014/main" id="{0E3180DB-E775-53AD-99E6-B7DE74C4D901}"/>
              </a:ext>
            </a:extLst>
          </p:cNvPr>
          <p:cNvPicPr>
            <a:picLocks noChangeAspect="1"/>
          </p:cNvPicPr>
          <p:nvPr userDrawn="1"/>
        </p:nvPicPr>
        <p:blipFill>
          <a:blip r:embed="rId3"/>
          <a:stretch>
            <a:fillRect/>
          </a:stretch>
        </p:blipFill>
        <p:spPr>
          <a:xfrm>
            <a:off x="190990" y="5008314"/>
            <a:ext cx="1585435" cy="1585435"/>
          </a:xfrm>
          <a:prstGeom prst="rect">
            <a:avLst/>
          </a:prstGeom>
        </p:spPr>
      </p:pic>
    </p:spTree>
    <p:extLst>
      <p:ext uri="{BB962C8B-B14F-4D97-AF65-F5344CB8AC3E}">
        <p14:creationId xmlns:p14="http://schemas.microsoft.com/office/powerpoint/2010/main" val="4003634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A4BA2-E9C2-4813-AB24-C26309FC4996}"/>
              </a:ext>
            </a:extLst>
          </p:cNvPr>
          <p:cNvSpPr>
            <a:spLocks noGrp="1"/>
          </p:cNvSpPr>
          <p:nvPr>
            <p:ph type="body" idx="1"/>
          </p:nvPr>
        </p:nvSpPr>
        <p:spPr>
          <a:xfrm>
            <a:off x="839788" y="1476349"/>
            <a:ext cx="5157787" cy="823912"/>
          </a:xfrm>
        </p:spPr>
        <p:txBody>
          <a:bodyPr anchor="b">
            <a:normAutofit/>
          </a:bodyPr>
          <a:lstStyle>
            <a:lvl1pPr marL="0" indent="0">
              <a:buNone/>
              <a:defRPr sz="28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214AA1-BD52-44CA-87B9-EB57ACE39A3C}"/>
              </a:ext>
            </a:extLst>
          </p:cNvPr>
          <p:cNvSpPr>
            <a:spLocks noGrp="1"/>
          </p:cNvSpPr>
          <p:nvPr>
            <p:ph sz="half" idx="2"/>
          </p:nvPr>
        </p:nvSpPr>
        <p:spPr>
          <a:xfrm>
            <a:off x="839788" y="2300261"/>
            <a:ext cx="5157787"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B02D3-A2B5-440B-BB42-96DBF7508295}"/>
              </a:ext>
            </a:extLst>
          </p:cNvPr>
          <p:cNvSpPr>
            <a:spLocks noGrp="1"/>
          </p:cNvSpPr>
          <p:nvPr>
            <p:ph type="body" sz="quarter" idx="3"/>
          </p:nvPr>
        </p:nvSpPr>
        <p:spPr>
          <a:xfrm>
            <a:off x="6169024" y="1476349"/>
            <a:ext cx="5183188" cy="823912"/>
          </a:xfrm>
        </p:spPr>
        <p:txBody>
          <a:bodyPr anchor="b">
            <a:normAutofit/>
          </a:bodyPr>
          <a:lstStyle>
            <a:lvl1pPr marL="0" indent="0">
              <a:buNone/>
              <a:defRPr sz="28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A77A62-AB21-4D9A-8E71-69D2EC84202F}"/>
              </a:ext>
            </a:extLst>
          </p:cNvPr>
          <p:cNvSpPr>
            <a:spLocks noGrp="1"/>
          </p:cNvSpPr>
          <p:nvPr>
            <p:ph sz="quarter" idx="4"/>
          </p:nvPr>
        </p:nvSpPr>
        <p:spPr>
          <a:xfrm>
            <a:off x="6172200" y="2300261"/>
            <a:ext cx="5183188"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F0B8F6-230D-4325-A89C-D9735EF96091}"/>
              </a:ext>
            </a:extLst>
          </p:cNvPr>
          <p:cNvSpPr>
            <a:spLocks noGrp="1"/>
          </p:cNvSpPr>
          <p:nvPr>
            <p:ph type="dt" sz="half" idx="10"/>
          </p:nvPr>
        </p:nvSpPr>
        <p:spPr/>
        <p:txBody>
          <a:bodyPr/>
          <a:lstStyle/>
          <a:p>
            <a:fld id="{259590AC-51CC-4752-8F19-C55A8E4626A1}" type="datetimeFigureOut">
              <a:rPr lang="en-US" smtClean="0"/>
              <a:t>7/22/2025</a:t>
            </a:fld>
            <a:endParaRPr lang="en-US"/>
          </a:p>
        </p:txBody>
      </p:sp>
      <p:sp>
        <p:nvSpPr>
          <p:cNvPr id="8" name="Footer Placeholder 7">
            <a:extLst>
              <a:ext uri="{FF2B5EF4-FFF2-40B4-BE49-F238E27FC236}">
                <a16:creationId xmlns:a16="http://schemas.microsoft.com/office/drawing/2014/main" id="{7AAC8606-1E5B-495C-A9C1-BFC6A7093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F8AE42-2D31-48E7-BE46-A2781A263F99}"/>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3" name="Rectangle 12">
            <a:extLst>
              <a:ext uri="{FF2B5EF4-FFF2-40B4-BE49-F238E27FC236}">
                <a16:creationId xmlns:a16="http://schemas.microsoft.com/office/drawing/2014/main" id="{E749472D-C5B9-4ED2-9D52-39C368A8D318}"/>
              </a:ext>
            </a:extLst>
          </p:cNvPr>
          <p:cNvSpPr/>
          <p:nvPr userDrawn="1"/>
        </p:nvSpPr>
        <p:spPr>
          <a:xfrm>
            <a:off x="0" y="6592534"/>
            <a:ext cx="12192000" cy="265466"/>
          </a:xfrm>
          <a:prstGeom prst="rect">
            <a:avLst/>
          </a:prstGeom>
          <a:solidFill>
            <a:srgbClr val="60B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BE2B67E-E1CB-4003-891E-BD98DC455E26}"/>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E8D27A-FD9A-4F6F-9994-9941B620F433}"/>
              </a:ext>
            </a:extLst>
          </p:cNvPr>
          <p:cNvSpPr>
            <a:spLocks noGrp="1"/>
          </p:cNvSpPr>
          <p:nvPr>
            <p:ph type="title"/>
          </p:nvPr>
        </p:nvSpPr>
        <p:spPr>
          <a:xfrm>
            <a:off x="174112" y="193045"/>
            <a:ext cx="11843773" cy="847200"/>
          </a:xfrm>
        </p:spPr>
        <p:txBody>
          <a:bodyPr/>
          <a:lstStyle>
            <a:lvl1pPr>
              <a:defRPr>
                <a:latin typeface="Georgia" panose="02040502050405020303" pitchFamily="18" charset="0"/>
              </a:defRPr>
            </a:lvl1pPr>
          </a:lstStyle>
          <a:p>
            <a:r>
              <a:rPr lang="en-US"/>
              <a:t>Click to edit Master title style</a:t>
            </a:r>
          </a:p>
        </p:txBody>
      </p:sp>
      <p:pic>
        <p:nvPicPr>
          <p:cNvPr id="10" name="Picture 9">
            <a:extLst>
              <a:ext uri="{FF2B5EF4-FFF2-40B4-BE49-F238E27FC236}">
                <a16:creationId xmlns:a16="http://schemas.microsoft.com/office/drawing/2014/main" id="{E7E0FA41-0BE7-24FA-F115-7689E9206E18}"/>
              </a:ext>
            </a:extLst>
          </p:cNvPr>
          <p:cNvPicPr>
            <a:picLocks noChangeAspect="1"/>
          </p:cNvPicPr>
          <p:nvPr userDrawn="1"/>
        </p:nvPicPr>
        <p:blipFill>
          <a:blip r:embed="rId2"/>
          <a:stretch>
            <a:fillRect/>
          </a:stretch>
        </p:blipFill>
        <p:spPr>
          <a:xfrm>
            <a:off x="9752894" y="5576421"/>
            <a:ext cx="2292295" cy="932769"/>
          </a:xfrm>
          <a:prstGeom prst="rect">
            <a:avLst/>
          </a:prstGeom>
        </p:spPr>
      </p:pic>
    </p:spTree>
    <p:extLst>
      <p:ext uri="{BB962C8B-B14F-4D97-AF65-F5344CB8AC3E}">
        <p14:creationId xmlns:p14="http://schemas.microsoft.com/office/powerpoint/2010/main" val="233821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23523-3755-42F0-A4F3-32B12E902DEE}"/>
              </a:ext>
            </a:extLst>
          </p:cNvPr>
          <p:cNvSpPr>
            <a:spLocks noGrp="1"/>
          </p:cNvSpPr>
          <p:nvPr>
            <p:ph idx="1"/>
          </p:nvPr>
        </p:nvSpPr>
        <p:spPr>
          <a:xfrm>
            <a:off x="458491" y="1490352"/>
            <a:ext cx="11275017" cy="4735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AF265-12C6-44EF-8B13-05D4E9219A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B01965-F92E-4F62-8A28-A44685D2B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34DF3-A525-4A07-AC17-5374CFB799CB}"/>
              </a:ext>
            </a:extLst>
          </p:cNvPr>
          <p:cNvSpPr>
            <a:spLocks noGrp="1"/>
          </p:cNvSpPr>
          <p:nvPr>
            <p:ph type="sldNum" sz="quarter" idx="12"/>
          </p:nvPr>
        </p:nvSpPr>
        <p:spPr/>
        <p:txBody>
          <a:bodyPr/>
          <a:lstStyle/>
          <a:p>
            <a:fld id="{65CD3E2B-724B-4778-8EC8-40C5E295074C}" type="slidenum">
              <a:rPr lang="en-US" smtClean="0"/>
              <a:t>‹#›</a:t>
            </a:fld>
            <a:endParaRPr lang="en-US"/>
          </a:p>
        </p:txBody>
      </p:sp>
      <p:pic>
        <p:nvPicPr>
          <p:cNvPr id="9" name="Picture 8" descr="A picture containing drawing, food&#10;&#10;Description automatically generated">
            <a:extLst>
              <a:ext uri="{FF2B5EF4-FFF2-40B4-BE49-F238E27FC236}">
                <a16:creationId xmlns:a16="http://schemas.microsoft.com/office/drawing/2014/main" id="{4107226F-1C72-4698-89A7-179751011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0442" y="5962260"/>
            <a:ext cx="560960" cy="512181"/>
          </a:xfrm>
          <a:prstGeom prst="rect">
            <a:avLst/>
          </a:prstGeom>
        </p:spPr>
      </p:pic>
      <p:cxnSp>
        <p:nvCxnSpPr>
          <p:cNvPr id="11" name="Straight Connector 10">
            <a:extLst>
              <a:ext uri="{FF2B5EF4-FFF2-40B4-BE49-F238E27FC236}">
                <a16:creationId xmlns:a16="http://schemas.microsoft.com/office/drawing/2014/main" id="{68063C8E-A0B1-4D95-B8BD-D0C0E9F103B3}"/>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ED67524-AA1B-49DC-ADE1-4C246F1D618B}"/>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D29EC9DD-5E24-402A-82AA-756292F6A98D}"/>
              </a:ext>
            </a:extLst>
          </p:cNvPr>
          <p:cNvSpPr>
            <a:spLocks noGrp="1"/>
          </p:cNvSpPr>
          <p:nvPr>
            <p:ph type="title"/>
          </p:nvPr>
        </p:nvSpPr>
        <p:spPr>
          <a:xfrm>
            <a:off x="174112" y="275949"/>
            <a:ext cx="11843774" cy="778114"/>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9660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7/22/2025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8060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7/22/2025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02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7/22/2025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1167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7/22/2025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3442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7/22/2025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8560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7/22/2025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3178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7/22/2025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8505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7/22/2025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891948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7/22/2025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766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A27_2672001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mailto:gaprek.support@decal.ga.gov"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A0A_A5FB53F4.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hyperlink" Target="mailto:prekbusiness.support@decal.ga.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decal.ga.gov/PreK/PreKPortal.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A12_33AFE1C9.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A16_5328984B.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A1C_A897F7D0.xm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decal.ga.gov/documents/attachments/AppendixV_Critical_Reporting_PaymentandDataEntryDates.pdf"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www.decal.ga.gov/documents/attachments/PublicBudgetandRateChart.pdf" TargetMode="External"/><Relationship Id="rId4" Type="http://schemas.openxmlformats.org/officeDocument/2006/relationships/hyperlink" Target="https://www.decal.ga.gov/documents/attachments/PrivatePublicBudgetandRateChart.pdf" TargetMode="External"/></Relationships>
</file>

<file path=ppt/slides/_rels/slide31.xml.rels><?xml version="1.0" encoding="UTF-8" standalone="yes"?>
<Relationships xmlns="http://schemas.openxmlformats.org/package/2006/relationships"><Relationship Id="rId3" Type="http://schemas.microsoft.com/office/2018/10/relationships/comments" Target="../comments/modernComment_A1E_F5C65692.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hyperlink" Target="mailto:Prek@decal.ga.gov" TargetMode="External"/><Relationship Id="rId4" Type="http://schemas.openxmlformats.org/officeDocument/2006/relationships/hyperlink" Target="mailto:Susan.Adams@decal.ga.gov"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A23_D1AFA266.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07EE92-A115-B4A7-16C5-F3B47697D939}"/>
              </a:ext>
            </a:extLst>
          </p:cNvPr>
          <p:cNvSpPr>
            <a:spLocks noGrp="1"/>
          </p:cNvSpPr>
          <p:nvPr>
            <p:ph type="ctrTitle"/>
          </p:nvPr>
        </p:nvSpPr>
        <p:spPr>
          <a:xfrm>
            <a:off x="640080" y="914400"/>
            <a:ext cx="5684807" cy="2996649"/>
          </a:xfrm>
        </p:spPr>
        <p:txBody>
          <a:bodyPr anchor="t">
            <a:normAutofit/>
          </a:bodyPr>
          <a:lstStyle/>
          <a:p>
            <a:r>
              <a:rPr lang="en-US" sz="6000" dirty="0">
                <a:latin typeface="Arial"/>
                <a:cs typeface="Arial"/>
              </a:rPr>
              <a:t>Pre-K Director Updates</a:t>
            </a:r>
          </a:p>
        </p:txBody>
      </p:sp>
      <p:sp>
        <p:nvSpPr>
          <p:cNvPr id="5" name="Subtitle 4">
            <a:extLst>
              <a:ext uri="{FF2B5EF4-FFF2-40B4-BE49-F238E27FC236}">
                <a16:creationId xmlns:a16="http://schemas.microsoft.com/office/drawing/2014/main" id="{D327FF2C-309D-0523-45CA-26E0F30890E0}"/>
              </a:ext>
            </a:extLst>
          </p:cNvPr>
          <p:cNvSpPr>
            <a:spLocks noGrp="1"/>
          </p:cNvSpPr>
          <p:nvPr>
            <p:ph type="subTitle" idx="1"/>
          </p:nvPr>
        </p:nvSpPr>
        <p:spPr>
          <a:xfrm>
            <a:off x="640080" y="5127734"/>
            <a:ext cx="5581290" cy="950275"/>
          </a:xfrm>
        </p:spPr>
        <p:txBody>
          <a:bodyPr anchor="t">
            <a:normAutofit/>
          </a:bodyPr>
          <a:lstStyle/>
          <a:p>
            <a:r>
              <a:rPr lang="en-US">
                <a:latin typeface="Arial"/>
                <a:ea typeface="Calibri"/>
                <a:cs typeface="Calibri"/>
              </a:rPr>
              <a:t>2025-2026 School year</a:t>
            </a:r>
          </a:p>
          <a:p>
            <a:r>
              <a:rPr lang="en-US">
                <a:latin typeface="Arial"/>
                <a:ea typeface="Calibri"/>
                <a:cs typeface="Calibri"/>
              </a:rPr>
              <a:t>July 21, 2025</a:t>
            </a:r>
          </a:p>
        </p:txBody>
      </p:sp>
      <p:pic>
        <p:nvPicPr>
          <p:cNvPr id="9" name="Picture 8" descr="A close-up of a logo&#10;&#10;AI-generated content may be incorrect.">
            <a:extLst>
              <a:ext uri="{FF2B5EF4-FFF2-40B4-BE49-F238E27FC236}">
                <a16:creationId xmlns:a16="http://schemas.microsoft.com/office/drawing/2014/main" id="{A79FE218-C840-07E6-3D87-4CA99003A659}"/>
              </a:ext>
            </a:extLst>
          </p:cNvPr>
          <p:cNvPicPr>
            <a:picLocks noChangeAspect="1"/>
          </p:cNvPicPr>
          <p:nvPr/>
        </p:nvPicPr>
        <p:blipFill>
          <a:blip r:embed="rId3"/>
          <a:stretch>
            <a:fillRect/>
          </a:stretch>
        </p:blipFill>
        <p:spPr>
          <a:xfrm>
            <a:off x="7508159" y="1631985"/>
            <a:ext cx="4040373" cy="165655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81" name="Straight Connector 80">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74043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Bright from the Start Pre-K Program - Hall County Schools">
            <a:extLst>
              <a:ext uri="{FF2B5EF4-FFF2-40B4-BE49-F238E27FC236}">
                <a16:creationId xmlns:a16="http://schemas.microsoft.com/office/drawing/2014/main" id="{A2DA6506-CAE3-250D-A49E-6BD33A823812}"/>
              </a:ext>
            </a:extLst>
          </p:cNvPr>
          <p:cNvPicPr>
            <a:picLocks noChangeAspect="1"/>
          </p:cNvPicPr>
          <p:nvPr/>
        </p:nvPicPr>
        <p:blipFill>
          <a:blip r:embed="rId4"/>
          <a:stretch>
            <a:fillRect/>
          </a:stretch>
        </p:blipFill>
        <p:spPr>
          <a:xfrm>
            <a:off x="7508159" y="3610272"/>
            <a:ext cx="4040373" cy="13939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8785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0C4211-8CBA-30BF-7FAA-767879B1414A}"/>
              </a:ext>
            </a:extLst>
          </p:cNvPr>
          <p:cNvSpPr>
            <a:spLocks noGrp="1"/>
          </p:cNvSpPr>
          <p:nvPr>
            <p:ph type="title"/>
          </p:nvPr>
        </p:nvSpPr>
        <p:spPr>
          <a:xfrm>
            <a:off x="660993" y="4895273"/>
            <a:ext cx="3550790" cy="1476533"/>
          </a:xfrm>
        </p:spPr>
        <p:txBody>
          <a:bodyPr anchor="ctr">
            <a:noAutofit/>
          </a:bodyPr>
          <a:lstStyle/>
          <a:p>
            <a:pPr>
              <a:lnSpc>
                <a:spcPct val="90000"/>
              </a:lnSpc>
            </a:pPr>
            <a:r>
              <a:rPr lang="en-US" sz="3600">
                <a:latin typeface="Arial"/>
                <a:cs typeface="Times New Roman"/>
              </a:rPr>
              <a:t>Enhancement: Training Registration</a:t>
            </a:r>
            <a:endParaRPr lang="en-US" sz="3600">
              <a:latin typeface="Arial"/>
              <a:cs typeface="Arial"/>
            </a:endParaRPr>
          </a:p>
        </p:txBody>
      </p:sp>
      <p:cxnSp>
        <p:nvCxnSpPr>
          <p:cNvPr id="38" name="Straight Connector 37">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BD23F7AE-9CD1-631B-8710-4E2E46DD73A1}"/>
              </a:ext>
            </a:extLst>
          </p:cNvPr>
          <p:cNvSpPr>
            <a:spLocks noGrp="1"/>
          </p:cNvSpPr>
          <p:nvPr>
            <p:ph idx="1"/>
          </p:nvPr>
        </p:nvSpPr>
        <p:spPr>
          <a:xfrm>
            <a:off x="4872777" y="4895270"/>
            <a:ext cx="6658234" cy="1476541"/>
          </a:xfrm>
        </p:spPr>
        <p:txBody>
          <a:bodyPr vert="horz" lIns="91440" tIns="45720" rIns="91440" bIns="45720" rtlCol="0" anchor="ctr">
            <a:noAutofit/>
          </a:bodyPr>
          <a:lstStyle/>
          <a:p>
            <a:pPr marL="0" indent="0">
              <a:buNone/>
            </a:pPr>
            <a:endParaRPr lang="en-US"/>
          </a:p>
          <a:p>
            <a:pPr marL="0" indent="0">
              <a:buNone/>
            </a:pPr>
            <a:r>
              <a:rPr lang="en-US" sz="2600">
                <a:latin typeface="Arial"/>
                <a:cs typeface="Arial"/>
              </a:rPr>
              <a:t>You are able to register through </a:t>
            </a:r>
            <a:r>
              <a:rPr lang="en-US" sz="2600" err="1">
                <a:latin typeface="Arial"/>
                <a:cs typeface="Arial"/>
              </a:rPr>
              <a:t>GaPDS</a:t>
            </a:r>
            <a:r>
              <a:rPr lang="en-US" sz="2600">
                <a:latin typeface="Arial"/>
                <a:cs typeface="Arial"/>
              </a:rPr>
              <a:t> via the GAPREK Dashboard!</a:t>
            </a:r>
          </a:p>
          <a:p>
            <a:endParaRPr lang="en-US"/>
          </a:p>
        </p:txBody>
      </p:sp>
      <p:pic>
        <p:nvPicPr>
          <p:cNvPr id="2050" name="Picture 2" descr="A screenshot of a computer&#10;&#10;AI-generated content may be incorrect.">
            <a:extLst>
              <a:ext uri="{FF2B5EF4-FFF2-40B4-BE49-F238E27FC236}">
                <a16:creationId xmlns:a16="http://schemas.microsoft.com/office/drawing/2014/main" id="{5A7D9887-9796-4404-2D29-9768AF137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92" y="486189"/>
            <a:ext cx="10869326" cy="397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3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E75B2-784A-155C-EFF5-221220BB42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EFD685-A558-C0EF-3697-84FB5793868E}"/>
              </a:ext>
            </a:extLst>
          </p:cNvPr>
          <p:cNvSpPr>
            <a:spLocks noGrp="1"/>
          </p:cNvSpPr>
          <p:nvPr>
            <p:ph type="title"/>
          </p:nvPr>
        </p:nvSpPr>
        <p:spPr/>
        <p:txBody>
          <a:bodyPr/>
          <a:lstStyle/>
          <a:p>
            <a:r>
              <a:rPr lang="en-US" sz="3400">
                <a:solidFill>
                  <a:srgbClr val="FFFFFF"/>
                </a:solidFill>
                <a:latin typeface="Georgia Pro"/>
                <a:cs typeface="Arial"/>
              </a:rPr>
              <a:t>Changes to Help Desk Ticket Categories</a:t>
            </a:r>
            <a:endParaRPr lang="en-US">
              <a:solidFill>
                <a:srgbClr val="24356F"/>
              </a:solidFill>
              <a:cs typeface="Arial"/>
            </a:endParaRPr>
          </a:p>
        </p:txBody>
      </p:sp>
      <p:sp>
        <p:nvSpPr>
          <p:cNvPr id="2" name="Content Placeholder 1">
            <a:extLst>
              <a:ext uri="{FF2B5EF4-FFF2-40B4-BE49-F238E27FC236}">
                <a16:creationId xmlns:a16="http://schemas.microsoft.com/office/drawing/2014/main" id="{E9A9052C-5187-CFBB-BCC0-C0332A35607C}"/>
              </a:ext>
            </a:extLst>
          </p:cNvPr>
          <p:cNvSpPr>
            <a:spLocks noGrp="1"/>
          </p:cNvSpPr>
          <p:nvPr>
            <p:ph idx="1"/>
          </p:nvPr>
        </p:nvSpPr>
        <p:spPr/>
        <p:txBody>
          <a:bodyPr vert="horz" lIns="91440" tIns="45720" rIns="91440" bIns="45720" rtlCol="0" anchor="t">
            <a:normAutofit/>
          </a:bodyPr>
          <a:lstStyle/>
          <a:p>
            <a:pPr>
              <a:buNone/>
            </a:pPr>
            <a:endParaRPr lang="en-US" b="1"/>
          </a:p>
          <a:p>
            <a:pPr marL="0" indent="0">
              <a:buNone/>
            </a:pPr>
            <a:endParaRPr lang="en-US"/>
          </a:p>
        </p:txBody>
      </p:sp>
      <p:sp>
        <p:nvSpPr>
          <p:cNvPr id="6" name="Rectangle 2">
            <a:extLst>
              <a:ext uri="{FF2B5EF4-FFF2-40B4-BE49-F238E27FC236}">
                <a16:creationId xmlns:a16="http://schemas.microsoft.com/office/drawing/2014/main" id="{5C5646E6-3945-BCCE-04D0-97DBE8E580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4CB1846C-AACB-98CC-9936-5A4C900EF21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C5289C2D-3ABF-6CB7-8AE8-378000980326}"/>
              </a:ext>
            </a:extLst>
          </p:cNvPr>
          <p:cNvSpPr txBox="1"/>
          <p:nvPr/>
        </p:nvSpPr>
        <p:spPr>
          <a:xfrm>
            <a:off x="838445" y="1182224"/>
            <a:ext cx="5265127"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latin typeface="Arial"/>
                <a:cs typeface="Arial"/>
              </a:rPr>
              <a:t>You</a:t>
            </a:r>
            <a:r>
              <a:rPr lang="en-US" sz="2800" b="1" dirty="0">
                <a:latin typeface="Arial"/>
                <a:cs typeface="Arial"/>
              </a:rPr>
              <a:t> </a:t>
            </a:r>
            <a:r>
              <a:rPr lang="en-US" sz="2600" dirty="0">
                <a:latin typeface="Arial"/>
                <a:cs typeface="Arial"/>
              </a:rPr>
              <a:t>can</a:t>
            </a:r>
            <a:r>
              <a:rPr lang="en-US" sz="2800" dirty="0">
                <a:latin typeface="Arial"/>
                <a:cs typeface="Arial"/>
              </a:rPr>
              <a:t> now create help desk tickets for the following categories:</a:t>
            </a:r>
          </a:p>
          <a:p>
            <a:endParaRPr lang="en-US" sz="2800" dirty="0">
              <a:latin typeface="Arial"/>
              <a:cs typeface="Arial"/>
            </a:endParaRPr>
          </a:p>
          <a:p>
            <a:pPr marL="285750" indent="-285750">
              <a:buFont typeface="Arial"/>
              <a:buChar char="•"/>
            </a:pPr>
            <a:r>
              <a:rPr lang="en-US" sz="2000" dirty="0">
                <a:latin typeface="Arial"/>
                <a:cs typeface="Arial"/>
              </a:rPr>
              <a:t>Applications</a:t>
            </a:r>
          </a:p>
          <a:p>
            <a:pPr marL="285750" indent="-285750">
              <a:buFont typeface="Arial"/>
              <a:buChar char="•"/>
            </a:pPr>
            <a:r>
              <a:rPr lang="en-US" sz="2000" dirty="0">
                <a:latin typeface="Arial"/>
                <a:cs typeface="Arial"/>
              </a:rPr>
              <a:t>Calendars</a:t>
            </a:r>
          </a:p>
          <a:p>
            <a:pPr marL="285750" indent="-285750">
              <a:buFont typeface="Arial"/>
              <a:buChar char="•"/>
            </a:pPr>
            <a:r>
              <a:rPr lang="en-US" sz="2000" dirty="0">
                <a:latin typeface="Arial"/>
                <a:cs typeface="Arial"/>
              </a:rPr>
              <a:t>Change of Ownership</a:t>
            </a:r>
          </a:p>
          <a:p>
            <a:pPr marL="285750" indent="-285750">
              <a:buFont typeface="Arial"/>
              <a:buChar char="•"/>
            </a:pPr>
            <a:r>
              <a:rPr lang="en-US" sz="2000" dirty="0">
                <a:latin typeface="Arial"/>
                <a:cs typeface="Arial"/>
              </a:rPr>
              <a:t>GAPREK Login, Data, User Issues</a:t>
            </a:r>
          </a:p>
          <a:p>
            <a:pPr marL="285750" indent="-285750">
              <a:buFont typeface="Arial"/>
              <a:buChar char="•"/>
            </a:pPr>
            <a:r>
              <a:rPr lang="en-US" sz="2000" dirty="0">
                <a:latin typeface="Arial"/>
                <a:cs typeface="Arial"/>
              </a:rPr>
              <a:t>Grant Agreement</a:t>
            </a:r>
          </a:p>
          <a:p>
            <a:pPr marL="285750" indent="-285750">
              <a:buFont typeface="Arial"/>
              <a:buChar char="•"/>
            </a:pPr>
            <a:r>
              <a:rPr lang="en-US" sz="2000" dirty="0">
                <a:latin typeface="Arial"/>
                <a:cs typeface="Arial"/>
              </a:rPr>
              <a:t>Payment</a:t>
            </a:r>
          </a:p>
          <a:p>
            <a:pPr marL="285750" indent="-285750">
              <a:buFont typeface="Arial"/>
              <a:buChar char="•"/>
            </a:pPr>
            <a:r>
              <a:rPr lang="en-US" sz="2000" dirty="0">
                <a:latin typeface="Arial"/>
                <a:cs typeface="Arial"/>
              </a:rPr>
              <a:t>Reconciliation</a:t>
            </a:r>
          </a:p>
          <a:p>
            <a:pPr marL="285750" indent="-285750">
              <a:buFont typeface="Arial"/>
              <a:buChar char="•"/>
            </a:pPr>
            <a:r>
              <a:rPr lang="en-US" sz="2000" dirty="0">
                <a:latin typeface="Arial"/>
                <a:cs typeface="Arial"/>
              </a:rPr>
              <a:t>Summer Transition Program</a:t>
            </a:r>
          </a:p>
          <a:p>
            <a:pPr marL="285750" indent="-285750">
              <a:buFont typeface="Arial"/>
              <a:buChar char="•"/>
            </a:pPr>
            <a:r>
              <a:rPr lang="en-US" sz="2000" dirty="0">
                <a:latin typeface="Arial"/>
                <a:cs typeface="Arial"/>
              </a:rPr>
              <a:t>Training</a:t>
            </a:r>
          </a:p>
          <a:p>
            <a:pPr marL="285750" indent="-285750">
              <a:buFont typeface="Arial"/>
              <a:buChar char="•"/>
            </a:pPr>
            <a:r>
              <a:rPr lang="en-US" sz="2000" dirty="0">
                <a:latin typeface="Arial"/>
                <a:cs typeface="Arial"/>
              </a:rPr>
              <a:t>WSO</a:t>
            </a:r>
          </a:p>
          <a:p>
            <a:pPr marL="285750" indent="-285750">
              <a:buFont typeface="Arial"/>
              <a:buChar char="•"/>
            </a:pPr>
            <a:r>
              <a:rPr lang="en-US" sz="2000" dirty="0">
                <a:latin typeface="Arial"/>
                <a:cs typeface="Arial"/>
              </a:rPr>
              <a:t>General Questions</a:t>
            </a:r>
          </a:p>
          <a:p>
            <a:pPr marL="457200" indent="-457200">
              <a:buFont typeface="Arial"/>
              <a:buChar char="•"/>
            </a:pPr>
            <a:endParaRPr lang="en-US" sz="1400" dirty="0">
              <a:latin typeface="Times New Roman"/>
              <a:cs typeface="Arial"/>
            </a:endParaRPr>
          </a:p>
        </p:txBody>
      </p:sp>
      <p:sp>
        <p:nvSpPr>
          <p:cNvPr id="9" name="Title 1">
            <a:extLst>
              <a:ext uri="{FF2B5EF4-FFF2-40B4-BE49-F238E27FC236}">
                <a16:creationId xmlns:a16="http://schemas.microsoft.com/office/drawing/2014/main" id="{2366B8F4-063B-26F6-D57C-43C5BA1800CF}"/>
              </a:ext>
            </a:extLst>
          </p:cNvPr>
          <p:cNvSpPr txBox="1">
            <a:spLocks/>
          </p:cNvSpPr>
          <p:nvPr/>
        </p:nvSpPr>
        <p:spPr>
          <a:xfrm>
            <a:off x="837274" y="155575"/>
            <a:ext cx="10051927" cy="8109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Times New Roman" panose="02020603050405020304" pitchFamily="18" charset="0"/>
              </a:defRPr>
            </a:lvl1pPr>
          </a:lstStyle>
          <a:p>
            <a:pPr algn="ctr"/>
            <a:r>
              <a:rPr lang="en-US" sz="3700" dirty="0">
                <a:latin typeface="Georgia"/>
                <a:cs typeface="Times New Roman"/>
              </a:rPr>
              <a:t> </a:t>
            </a:r>
            <a:r>
              <a:rPr lang="en-US" sz="3600" dirty="0">
                <a:latin typeface="Arial"/>
                <a:cs typeface="Times New Roman"/>
              </a:rPr>
              <a:t>        </a:t>
            </a:r>
            <a:r>
              <a:rPr lang="en-US" sz="3600" b="1" dirty="0">
                <a:latin typeface="Arial"/>
                <a:cs typeface="Times New Roman"/>
              </a:rPr>
              <a:t>Help Desk Categories: Now Updated</a:t>
            </a:r>
            <a:endParaRPr lang="en-US" sz="3600" b="1" dirty="0">
              <a:latin typeface="Arial"/>
              <a:cs typeface="Arial"/>
            </a:endParaRPr>
          </a:p>
        </p:txBody>
      </p:sp>
      <p:pic>
        <p:nvPicPr>
          <p:cNvPr id="8" name="Picture 7" descr="Premium Photo | Help Funny Cubes">
            <a:extLst>
              <a:ext uri="{FF2B5EF4-FFF2-40B4-BE49-F238E27FC236}">
                <a16:creationId xmlns:a16="http://schemas.microsoft.com/office/drawing/2014/main" id="{D5D6314C-45CA-8D26-7A52-74E750CC32D3}"/>
              </a:ext>
            </a:extLst>
          </p:cNvPr>
          <p:cNvPicPr>
            <a:picLocks noChangeAspect="1"/>
          </p:cNvPicPr>
          <p:nvPr/>
        </p:nvPicPr>
        <p:blipFill>
          <a:blip r:embed="rId3"/>
          <a:srcRect r="3457" b="10345"/>
          <a:stretch>
            <a:fillRect/>
          </a:stretch>
        </p:blipFill>
        <p:spPr>
          <a:xfrm>
            <a:off x="5863237" y="2560444"/>
            <a:ext cx="5756492" cy="1921422"/>
          </a:xfrm>
          <a:prstGeom prst="rect">
            <a:avLst/>
          </a:prstGeom>
          <a:ln w="28575">
            <a:solidFill>
              <a:srgbClr val="0070C0"/>
            </a:solidFill>
          </a:ln>
          <a:effectLst>
            <a:softEdge rad="112500"/>
          </a:effectLst>
        </p:spPr>
      </p:pic>
    </p:spTree>
    <p:extLst>
      <p:ext uri="{BB962C8B-B14F-4D97-AF65-F5344CB8AC3E}">
        <p14:creationId xmlns:p14="http://schemas.microsoft.com/office/powerpoint/2010/main" val="135427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67543B7-89E4-A05F-8EAE-1A9D4EB8430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91429" y="811959"/>
            <a:ext cx="6716732" cy="5547695"/>
          </a:xfrm>
        </p:spPr>
        <p:txBody>
          <a:bodyPr vert="horz" lIns="91440" tIns="45720" rIns="91440" bIns="45720" rtlCol="0" anchor="t">
            <a:normAutofit/>
          </a:bodyPr>
          <a:lstStyle/>
          <a:p>
            <a:pPr marL="0" indent="0">
              <a:spcBef>
                <a:spcPts val="2500"/>
              </a:spcBef>
              <a:buNone/>
            </a:pPr>
            <a:r>
              <a:rPr lang="en-US" sz="3600" b="1" dirty="0">
                <a:latin typeface="Arial"/>
                <a:cs typeface="Arial"/>
              </a:rPr>
              <a:t>System Notifications</a:t>
            </a:r>
          </a:p>
          <a:p>
            <a:pPr marL="0" lvl="1" indent="0">
              <a:buNone/>
            </a:pPr>
            <a:r>
              <a:rPr lang="en-US" sz="2600" dirty="0">
                <a:latin typeface="Arial"/>
                <a:cs typeface="Arial"/>
              </a:rPr>
              <a:t>Regularly check GAPREK for notifications and messages to stay updated on important tasks to complete.</a:t>
            </a:r>
          </a:p>
          <a:p>
            <a:pPr marL="0" indent="0">
              <a:spcBef>
                <a:spcPts val="2500"/>
              </a:spcBef>
              <a:buNone/>
            </a:pPr>
            <a:r>
              <a:rPr lang="en-US" sz="3600" b="1" dirty="0">
                <a:latin typeface="Arial"/>
                <a:cs typeface="Arial"/>
              </a:rPr>
              <a:t>Provider Readiness Checklist</a:t>
            </a:r>
          </a:p>
          <a:p>
            <a:pPr marL="0" lvl="1" indent="0">
              <a:buNone/>
            </a:pPr>
            <a:r>
              <a:rPr lang="en-US" sz="2600" dirty="0">
                <a:latin typeface="Arial"/>
                <a:cs typeface="Arial"/>
              </a:rPr>
              <a:t>Follow the GAPREK Provider Readiness Checklist which outlines a timeline to prepare effectively for the school year.</a:t>
            </a:r>
          </a:p>
        </p:txBody>
      </p:sp>
      <p:pic>
        <p:nvPicPr>
          <p:cNvPr id="6" name="Content Placeholder 5" descr="Checklist with solid fill">
            <a:extLst>
              <a:ext uri="{FF2B5EF4-FFF2-40B4-BE49-F238E27FC236}">
                <a16:creationId xmlns:a16="http://schemas.microsoft.com/office/drawing/2014/main" id="{2250734E-31EF-294D-33A0-C7752E1853EB}"/>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383838" y="1175656"/>
            <a:ext cx="4365149" cy="4365149"/>
          </a:xfrm>
        </p:spPr>
      </p:pic>
    </p:spTree>
    <p:extLst>
      <p:ext uri="{BB962C8B-B14F-4D97-AF65-F5344CB8AC3E}">
        <p14:creationId xmlns:p14="http://schemas.microsoft.com/office/powerpoint/2010/main" val="13614614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21D8-7EA3-18D4-F3E6-617C9735129A}"/>
              </a:ext>
            </a:extLst>
          </p:cNvPr>
          <p:cNvSpPr>
            <a:spLocks noGrp="1"/>
          </p:cNvSpPr>
          <p:nvPr>
            <p:ph type="title"/>
          </p:nvPr>
        </p:nvSpPr>
        <p:spPr/>
        <p:txBody>
          <a:bodyPr>
            <a:normAutofit/>
          </a:bodyPr>
          <a:lstStyle/>
          <a:p>
            <a:r>
              <a:rPr lang="en-US" sz="3600">
                <a:latin typeface="Arial"/>
                <a:cs typeface="Arial"/>
              </a:rPr>
              <a:t>Updating Users</a:t>
            </a:r>
          </a:p>
        </p:txBody>
      </p:sp>
      <p:sp>
        <p:nvSpPr>
          <p:cNvPr id="3" name="Content Placeholder 2">
            <a:extLst>
              <a:ext uri="{FF2B5EF4-FFF2-40B4-BE49-F238E27FC236}">
                <a16:creationId xmlns:a16="http://schemas.microsoft.com/office/drawing/2014/main" id="{95750208-6EDC-0D8F-4EDD-6641253AC2C1}"/>
              </a:ext>
            </a:extLst>
          </p:cNvPr>
          <p:cNvSpPr>
            <a:spLocks noGrp="1"/>
          </p:cNvSpPr>
          <p:nvPr>
            <p:ph sz="half" idx="1"/>
          </p:nvPr>
        </p:nvSpPr>
        <p:spPr>
          <a:xfrm>
            <a:off x="415388" y="2228850"/>
            <a:ext cx="5583310" cy="3970782"/>
          </a:xfrm>
        </p:spPr>
        <p:txBody>
          <a:bodyPr vert="horz" lIns="91440" tIns="45720" rIns="91440" bIns="45720" rtlCol="0" anchor="t">
            <a:normAutofit fontScale="92500"/>
          </a:bodyPr>
          <a:lstStyle/>
          <a:p>
            <a:pPr>
              <a:spcBef>
                <a:spcPts val="2500"/>
              </a:spcBef>
            </a:pPr>
            <a:r>
              <a:rPr lang="en-US" sz="2600" b="1" dirty="0">
                <a:latin typeface="Arial"/>
                <a:cs typeface="Arial"/>
              </a:rPr>
              <a:t>User Updates and Management:</a:t>
            </a:r>
            <a:endParaRPr lang="en-US" sz="2600" dirty="0">
              <a:latin typeface="Arial"/>
              <a:cs typeface="Arial"/>
            </a:endParaRPr>
          </a:p>
          <a:p>
            <a:pPr marL="493395" lvl="1"/>
            <a:r>
              <a:rPr lang="en-US" sz="2400" dirty="0">
                <a:latin typeface="Arial"/>
                <a:cs typeface="Arial"/>
              </a:rPr>
              <a:t>Primary Authorized Users (PAU) can update roles and contact information for project directors, site directors, financial users, and data entry staff.</a:t>
            </a:r>
          </a:p>
          <a:p>
            <a:pPr marL="493395" lvl="1"/>
            <a:r>
              <a:rPr lang="en-US" sz="2400" dirty="0">
                <a:latin typeface="Arial"/>
                <a:cs typeface="Arial"/>
              </a:rPr>
              <a:t>If your PAU needs to be changed, complete a new Online Access Form must be completed and submitted.</a:t>
            </a:r>
          </a:p>
          <a:p>
            <a:endParaRPr lang="en-US" dirty="0"/>
          </a:p>
        </p:txBody>
      </p:sp>
      <p:sp>
        <p:nvSpPr>
          <p:cNvPr id="4" name="Content Placeholder 3">
            <a:extLst>
              <a:ext uri="{FF2B5EF4-FFF2-40B4-BE49-F238E27FC236}">
                <a16:creationId xmlns:a16="http://schemas.microsoft.com/office/drawing/2014/main" id="{79657DD2-C9FC-FA2B-61C5-8FBBEF62400B}"/>
              </a:ext>
            </a:extLst>
          </p:cNvPr>
          <p:cNvSpPr>
            <a:spLocks noGrp="1"/>
          </p:cNvSpPr>
          <p:nvPr>
            <p:ph sz="half" idx="2"/>
          </p:nvPr>
        </p:nvSpPr>
        <p:spPr>
          <a:xfrm>
            <a:off x="6318928" y="1383011"/>
            <a:ext cx="5212080" cy="4816621"/>
          </a:xfrm>
        </p:spPr>
        <p:txBody>
          <a:bodyPr>
            <a:normAutofit fontScale="92500"/>
          </a:bodyPr>
          <a:lstStyle/>
          <a:p>
            <a:endParaRPr lang="en-US"/>
          </a:p>
        </p:txBody>
      </p:sp>
      <p:pic>
        <p:nvPicPr>
          <p:cNvPr id="6" name="Picture 5" descr="A computer with many yellow sticky notes on it&#10;&#10;AI-generated content may be incorrect.">
            <a:extLst>
              <a:ext uri="{FF2B5EF4-FFF2-40B4-BE49-F238E27FC236}">
                <a16:creationId xmlns:a16="http://schemas.microsoft.com/office/drawing/2014/main" id="{49E5946A-3521-6049-E841-70F9C1E203AE}"/>
              </a:ext>
            </a:extLst>
          </p:cNvPr>
          <p:cNvPicPr>
            <a:picLocks noChangeAspect="1"/>
          </p:cNvPicPr>
          <p:nvPr/>
        </p:nvPicPr>
        <p:blipFill>
          <a:blip r:embed="rId3"/>
          <a:srcRect l="21714" r="19054"/>
          <a:stretch>
            <a:fillRect/>
          </a:stretch>
        </p:blipFill>
        <p:spPr>
          <a:xfrm>
            <a:off x="6321420" y="1367701"/>
            <a:ext cx="5207002" cy="4818078"/>
          </a:xfrm>
          <a:prstGeom prst="rect">
            <a:avLst/>
          </a:prstGeom>
          <a:noFill/>
          <a:ln w="28575">
            <a:solidFill>
              <a:srgbClr val="00B050"/>
            </a:solidFill>
          </a:ln>
        </p:spPr>
      </p:pic>
    </p:spTree>
    <p:extLst>
      <p:ext uri="{BB962C8B-B14F-4D97-AF65-F5344CB8AC3E}">
        <p14:creationId xmlns:p14="http://schemas.microsoft.com/office/powerpoint/2010/main" val="645005335"/>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24319-4645-7ED4-C996-790BBD5D3F90}"/>
              </a:ext>
            </a:extLst>
          </p:cNvPr>
          <p:cNvSpPr>
            <a:spLocks noGrp="1"/>
          </p:cNvSpPr>
          <p:nvPr>
            <p:ph type="title"/>
          </p:nvPr>
        </p:nvSpPr>
        <p:spPr>
          <a:xfrm>
            <a:off x="1359004" y="401412"/>
            <a:ext cx="4442836" cy="1151778"/>
          </a:xfrm>
        </p:spPr>
        <p:txBody>
          <a:bodyPr vert="horz" lIns="91440" tIns="45720" rIns="91440" bIns="45720" rtlCol="0" anchor="t">
            <a:normAutofit/>
          </a:bodyPr>
          <a:lstStyle/>
          <a:p>
            <a:r>
              <a:rPr lang="en-US" dirty="0">
                <a:latin typeface="Arial"/>
                <a:cs typeface="Arial"/>
              </a:rPr>
              <a:t>GAPREK Support</a:t>
            </a:r>
          </a:p>
        </p:txBody>
      </p:sp>
      <p:pic>
        <p:nvPicPr>
          <p:cNvPr id="7" name="Content Placeholder 6" descr="A screenshot of a computer&#10;&#10;AI-generated content may be incorrect.">
            <a:extLst>
              <a:ext uri="{FF2B5EF4-FFF2-40B4-BE49-F238E27FC236}">
                <a16:creationId xmlns:a16="http://schemas.microsoft.com/office/drawing/2014/main" id="{44735CBA-1CB2-0ECF-2DD2-CC5F96D896F2}"/>
              </a:ext>
            </a:extLst>
          </p:cNvPr>
          <p:cNvPicPr>
            <a:picLocks noGrp="1" noChangeAspect="1"/>
          </p:cNvPicPr>
          <p:nvPr>
            <p:ph sz="half" idx="1"/>
          </p:nvPr>
        </p:nvPicPr>
        <p:blipFill>
          <a:blip r:embed="rId3"/>
          <a:srcRect l="15370" t="18343" r="53737" b="7692"/>
          <a:stretch>
            <a:fillRect/>
          </a:stretch>
        </p:blipFill>
        <p:spPr>
          <a:xfrm>
            <a:off x="7665334" y="2678752"/>
            <a:ext cx="2913646" cy="2197877"/>
          </a:xfrm>
          <a:prstGeom prst="rect">
            <a:avLst/>
          </a:prstGeom>
        </p:spPr>
      </p:pic>
      <p:sp>
        <p:nvSpPr>
          <p:cNvPr id="4" name="Content Placeholder 3">
            <a:extLst>
              <a:ext uri="{FF2B5EF4-FFF2-40B4-BE49-F238E27FC236}">
                <a16:creationId xmlns:a16="http://schemas.microsoft.com/office/drawing/2014/main" id="{0BACB822-22CD-717B-3D44-A38EC045360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flipH="1">
            <a:off x="7114872" y="939296"/>
            <a:ext cx="4903954" cy="5122653"/>
          </a:xfrm>
        </p:spPr>
        <p:txBody>
          <a:bodyPr vert="horz" lIns="91440" tIns="45720" rIns="91440" bIns="45720" rtlCol="0" anchor="t">
            <a:noAutofit/>
          </a:bodyPr>
          <a:lstStyle/>
          <a:p>
            <a:pPr marL="0" indent="0">
              <a:spcBef>
                <a:spcPts val="2500"/>
              </a:spcBef>
              <a:buNone/>
            </a:pPr>
            <a:r>
              <a:rPr lang="en-US" sz="2600" b="1" dirty="0">
                <a:latin typeface="Arial"/>
                <a:cs typeface="Arial"/>
              </a:rPr>
              <a:t>User Guides:</a:t>
            </a:r>
          </a:p>
          <a:p>
            <a:pPr marL="0" lvl="1" indent="0">
              <a:buNone/>
            </a:pPr>
            <a:r>
              <a:rPr lang="en-US" sz="2000" dirty="0">
                <a:latin typeface="Arial"/>
                <a:cs typeface="Arial"/>
              </a:rPr>
              <a:t>GAPREK User Guides provide detailed instructions for using the provider portal effectively</a:t>
            </a:r>
          </a:p>
          <a:p>
            <a:pPr marL="0" lvl="1" indent="0">
              <a:buNone/>
            </a:pPr>
            <a:endParaRPr lang="en-US" sz="2000" dirty="0">
              <a:latin typeface="Arial"/>
              <a:cs typeface="Arial"/>
            </a:endParaRPr>
          </a:p>
          <a:p>
            <a:pPr marL="0" lvl="1" indent="0">
              <a:buNone/>
            </a:pPr>
            <a:endParaRPr lang="en-US" sz="2000" dirty="0">
              <a:latin typeface="Arial"/>
              <a:cs typeface="Arial"/>
            </a:endParaRPr>
          </a:p>
          <a:p>
            <a:pPr marL="0" lvl="1" indent="0">
              <a:buNone/>
            </a:pPr>
            <a:endParaRPr lang="en-US" sz="1400" dirty="0">
              <a:latin typeface="Arial"/>
              <a:cs typeface="Arial"/>
            </a:endParaRPr>
          </a:p>
          <a:p>
            <a:pPr marL="0" lvl="1" indent="0">
              <a:buNone/>
            </a:pPr>
            <a:endParaRPr lang="en-US" sz="1400" dirty="0">
              <a:latin typeface="Arial"/>
              <a:cs typeface="Arial"/>
            </a:endParaRPr>
          </a:p>
          <a:p>
            <a:pPr marL="0" lvl="1" indent="0">
              <a:buNone/>
            </a:pPr>
            <a:endParaRPr lang="en-US" sz="1400" dirty="0">
              <a:latin typeface="Arial"/>
              <a:cs typeface="Arial"/>
            </a:endParaRPr>
          </a:p>
          <a:p>
            <a:pPr marL="0" lvl="1" indent="0">
              <a:buNone/>
            </a:pPr>
            <a:endParaRPr lang="en-US" sz="1400" dirty="0">
              <a:latin typeface="Arial"/>
              <a:cs typeface="Arial"/>
            </a:endParaRPr>
          </a:p>
          <a:p>
            <a:pPr marL="0" lvl="1" indent="0">
              <a:buNone/>
            </a:pPr>
            <a:r>
              <a:rPr lang="en-US" sz="2000" dirty="0">
                <a:latin typeface="Arial"/>
                <a:cs typeface="Arial"/>
              </a:rPr>
              <a:t>All user guides are located on the GAPREK webpage</a:t>
            </a:r>
            <a:endParaRPr lang="en-US" sz="1400" dirty="0">
              <a:latin typeface="Arial"/>
              <a:cs typeface="Arial"/>
            </a:endParaRPr>
          </a:p>
        </p:txBody>
      </p:sp>
      <p:cxnSp>
        <p:nvCxnSpPr>
          <p:cNvPr id="23" name="Straight Connector 22">
            <a:extLst>
              <a:ext uri="{FF2B5EF4-FFF2-40B4-BE49-F238E27FC236}">
                <a16:creationId xmlns:a16="http://schemas.microsoft.com/office/drawing/2014/main" id="{2EA0F4A6-3CC9-C9E2-BA02-58FA29F7DD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Picture 7" descr="A screenshot of a computer&#10;&#10;AI-generated content may be incorrect.">
            <a:extLst>
              <a:ext uri="{FF2B5EF4-FFF2-40B4-BE49-F238E27FC236}">
                <a16:creationId xmlns:a16="http://schemas.microsoft.com/office/drawing/2014/main" id="{BED4C29F-E52E-BDA9-13EB-421D71461B93}"/>
              </a:ext>
            </a:extLst>
          </p:cNvPr>
          <p:cNvPicPr>
            <a:picLocks noChangeAspect="1"/>
          </p:cNvPicPr>
          <p:nvPr/>
        </p:nvPicPr>
        <p:blipFill>
          <a:blip r:embed="rId4"/>
          <a:srcRect t="10899" r="50814" b="10627"/>
          <a:stretch>
            <a:fillRect/>
          </a:stretch>
        </p:blipFill>
        <p:spPr>
          <a:xfrm>
            <a:off x="426161" y="1650196"/>
            <a:ext cx="6308522" cy="3276798"/>
          </a:xfrm>
          <a:prstGeom prst="rect">
            <a:avLst/>
          </a:prstGeom>
          <a:ln w="28575">
            <a:solidFill>
              <a:srgbClr val="0070C0"/>
            </a:solidFill>
          </a:ln>
        </p:spPr>
      </p:pic>
      <p:sp>
        <p:nvSpPr>
          <p:cNvPr id="9" name="Arrow: Left 8">
            <a:extLst>
              <a:ext uri="{FF2B5EF4-FFF2-40B4-BE49-F238E27FC236}">
                <a16:creationId xmlns:a16="http://schemas.microsoft.com/office/drawing/2014/main" id="{0CC03F2C-3C65-FA96-69A7-A72EBF7B0399}"/>
              </a:ext>
            </a:extLst>
          </p:cNvPr>
          <p:cNvSpPr/>
          <p:nvPr/>
        </p:nvSpPr>
        <p:spPr>
          <a:xfrm>
            <a:off x="2069040" y="4376973"/>
            <a:ext cx="978407" cy="48463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0581A8-D0CC-42FB-E04A-390B96EE7D3C}"/>
              </a:ext>
            </a:extLst>
          </p:cNvPr>
          <p:cNvSpPr txBox="1"/>
          <p:nvPr/>
        </p:nvSpPr>
        <p:spPr>
          <a:xfrm>
            <a:off x="582246" y="5124938"/>
            <a:ext cx="5996352" cy="74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25"/>
              </a:lnSpc>
            </a:pPr>
            <a:r>
              <a:rPr lang="en-US" b="1" dirty="0">
                <a:latin typeface="Arial"/>
                <a:cs typeface="Segoe UI"/>
              </a:rPr>
              <a:t>Email Support:</a:t>
            </a:r>
            <a:r>
              <a:rPr lang="en-US" dirty="0">
                <a:latin typeface="Arial"/>
                <a:cs typeface="Segoe UI"/>
              </a:rPr>
              <a:t>​</a:t>
            </a:r>
          </a:p>
          <a:p>
            <a:pPr>
              <a:lnSpc>
                <a:spcPts val="1725"/>
              </a:lnSpc>
            </a:pPr>
            <a:endParaRPr lang="en-US" dirty="0">
              <a:latin typeface="Arial"/>
              <a:cs typeface="Segoe UI"/>
            </a:endParaRPr>
          </a:p>
          <a:p>
            <a:pPr>
              <a:lnSpc>
                <a:spcPts val="1725"/>
              </a:lnSpc>
            </a:pPr>
            <a:r>
              <a:rPr lang="en-US" dirty="0">
                <a:latin typeface="Arial"/>
                <a:cs typeface="Segoe UI"/>
              </a:rPr>
              <a:t>Email </a:t>
            </a:r>
            <a:r>
              <a:rPr lang="en-US" u="sng" dirty="0">
                <a:solidFill>
                  <a:srgbClr val="1AC16E"/>
                </a:solidFill>
                <a:latin typeface="Arial"/>
                <a:cs typeface="Segoe UI"/>
                <a:hlinkClick r:id="rId5"/>
              </a:rPr>
              <a:t>gaprek.support@decal.ga.gov</a:t>
            </a:r>
            <a:r>
              <a:rPr lang="en-US" dirty="0">
                <a:latin typeface="Arial"/>
                <a:cs typeface="Segoe UI"/>
              </a:rPr>
              <a:t> for assistance.</a:t>
            </a:r>
          </a:p>
        </p:txBody>
      </p:sp>
    </p:spTree>
    <p:extLst>
      <p:ext uri="{BB962C8B-B14F-4D97-AF65-F5344CB8AC3E}">
        <p14:creationId xmlns:p14="http://schemas.microsoft.com/office/powerpoint/2010/main" val="9287681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116F1B9B-75E6-0823-289B-848B6B5DA9E5}"/>
              </a:ext>
            </a:extLst>
          </p:cNvPr>
          <p:cNvSpPr>
            <a:spLocks noGrp="1"/>
          </p:cNvSpPr>
          <p:nvPr>
            <p:ph type="ctrTitle"/>
          </p:nvPr>
        </p:nvSpPr>
        <p:spPr>
          <a:xfrm>
            <a:off x="559219" y="1115844"/>
            <a:ext cx="7680960" cy="4631911"/>
          </a:xfrm>
        </p:spPr>
        <p:txBody>
          <a:bodyPr anchor="b">
            <a:normAutofit/>
          </a:bodyPr>
          <a:lstStyle/>
          <a:p>
            <a:r>
              <a:rPr lang="en-US" sz="6500" dirty="0">
                <a:latin typeface="Arial"/>
                <a:cs typeface="Arial"/>
              </a:rPr>
              <a:t>Grant Agreement Process and Deadlines</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90114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91C2C-51E8-2C91-2AC7-FBF32FA76AA9}"/>
              </a:ext>
            </a:extLst>
          </p:cNvPr>
          <p:cNvSpPr>
            <a:spLocks noGrp="1"/>
          </p:cNvSpPr>
          <p:nvPr>
            <p:ph type="title"/>
          </p:nvPr>
        </p:nvSpPr>
        <p:spPr>
          <a:xfrm>
            <a:off x="141848" y="562708"/>
            <a:ext cx="6312641" cy="1448972"/>
          </a:xfrm>
        </p:spPr>
        <p:txBody>
          <a:bodyPr vert="horz" lIns="91440" tIns="45720" rIns="91440" bIns="45720" rtlCol="0" anchor="t">
            <a:noAutofit/>
          </a:bodyPr>
          <a:lstStyle/>
          <a:p>
            <a:pPr>
              <a:lnSpc>
                <a:spcPct val="90000"/>
              </a:lnSpc>
            </a:pPr>
            <a:r>
              <a:rPr lang="en-US" sz="3600">
                <a:latin typeface="Arial"/>
                <a:cs typeface="Arial"/>
              </a:rPr>
              <a:t>Grant Agreement Deadline </a:t>
            </a:r>
          </a:p>
        </p:txBody>
      </p:sp>
      <p:sp>
        <p:nvSpPr>
          <p:cNvPr id="4" name="Content Placeholder 3">
            <a:extLst>
              <a:ext uri="{FF2B5EF4-FFF2-40B4-BE49-F238E27FC236}">
                <a16:creationId xmlns:a16="http://schemas.microsoft.com/office/drawing/2014/main" id="{A5949738-7D2A-796A-BD31-E86F6C4473E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8463" y="1716883"/>
            <a:ext cx="4769104" cy="4551733"/>
          </a:xfrm>
        </p:spPr>
        <p:txBody>
          <a:bodyPr vert="horz" lIns="91440" tIns="45720" rIns="91440" bIns="45720" rtlCol="0" anchor="t">
            <a:normAutofit fontScale="77500" lnSpcReduction="20000"/>
          </a:bodyPr>
          <a:lstStyle/>
          <a:p>
            <a:pPr marL="0" indent="0">
              <a:spcBef>
                <a:spcPts val="2500"/>
              </a:spcBef>
              <a:buNone/>
            </a:pPr>
            <a:r>
              <a:rPr lang="en-US" sz="2800" b="1" dirty="0">
                <a:latin typeface="Arial"/>
                <a:cs typeface="Arial"/>
              </a:rPr>
              <a:t>Grant Agreement Deadline</a:t>
            </a:r>
          </a:p>
          <a:p>
            <a:pPr marL="0" lvl="1" indent="0">
              <a:buNone/>
            </a:pPr>
            <a:r>
              <a:rPr lang="en-US" sz="2800" dirty="0">
                <a:latin typeface="Arial"/>
                <a:cs typeface="Arial"/>
              </a:rPr>
              <a:t>Grant agreements must be signed and returned by Monday, July 21st. </a:t>
            </a:r>
          </a:p>
          <a:p>
            <a:pPr marL="0" lvl="1" indent="0">
              <a:buNone/>
            </a:pPr>
            <a:endParaRPr lang="en-US" sz="1400" b="1" dirty="0"/>
          </a:p>
          <a:p>
            <a:pPr marL="0" lvl="1" indent="0">
              <a:buNone/>
            </a:pPr>
            <a:r>
              <a:rPr lang="en-US" sz="2800" b="1" dirty="0">
                <a:latin typeface="Arial"/>
                <a:cs typeface="Arial"/>
              </a:rPr>
              <a:t>Steps to Receiving Grants</a:t>
            </a:r>
            <a:endParaRPr lang="en-US" sz="2800" dirty="0">
              <a:latin typeface="Arial"/>
              <a:cs typeface="Arial"/>
            </a:endParaRPr>
          </a:p>
          <a:p>
            <a:pPr marL="0" lvl="1" indent="0">
              <a:buNone/>
            </a:pPr>
            <a:r>
              <a:rPr lang="en-US" sz="2600" dirty="0">
                <a:latin typeface="Arial"/>
                <a:cs typeface="Arial"/>
              </a:rPr>
              <a:t>Once the Verification of Lawful Presence or Delegation of Authority is complete in GAPREK, the grant agreement is sent to the Grant Signatory via DocuSign. </a:t>
            </a:r>
            <a:endParaRPr lang="en-US" sz="2600" b="1" dirty="0">
              <a:latin typeface="Arial"/>
              <a:cs typeface="Arial"/>
            </a:endParaRPr>
          </a:p>
          <a:p>
            <a:pPr marL="0" lvl="1" indent="0">
              <a:buNone/>
            </a:pPr>
            <a:endParaRPr lang="en-US" sz="1400" dirty="0"/>
          </a:p>
          <a:p>
            <a:pPr marL="0" lvl="1" indent="0">
              <a:buNone/>
            </a:pPr>
            <a:endParaRPr lang="en-US" sz="1400" dirty="0"/>
          </a:p>
          <a:p>
            <a:pPr marL="0" lvl="1" indent="0">
              <a:buNone/>
            </a:pPr>
            <a:r>
              <a:rPr lang="en-US" dirty="0">
                <a:latin typeface="Arial"/>
                <a:cs typeface="Arial"/>
              </a:rPr>
              <a:t>If you have not received your grant, please email </a:t>
            </a:r>
            <a:r>
              <a:rPr lang="en-US" dirty="0">
                <a:latin typeface="Arial"/>
                <a:cs typeface="Arial"/>
                <a:hlinkClick r:id="rId4"/>
              </a:rPr>
              <a:t>prekbusiness.support@decal.ga.gov</a:t>
            </a:r>
            <a:r>
              <a:rPr lang="en-US" dirty="0">
                <a:latin typeface="Arial"/>
                <a:cs typeface="Arial"/>
              </a:rPr>
              <a:t> for support.</a:t>
            </a:r>
            <a:endParaRPr lang="en-US" b="1" dirty="0">
              <a:latin typeface="Arial"/>
              <a:cs typeface="Arial"/>
            </a:endParaRPr>
          </a:p>
        </p:txBody>
      </p:sp>
      <p:pic>
        <p:nvPicPr>
          <p:cNvPr id="5" name="Content Placeholder 4" descr="Important date">
            <a:extLst>
              <a:ext uri="{FF2B5EF4-FFF2-40B4-BE49-F238E27FC236}">
                <a16:creationId xmlns:a16="http://schemas.microsoft.com/office/drawing/2014/main" id="{BE0B5360-FF0E-4650-BB68-583FBF3433D9}"/>
              </a:ext>
            </a:extLst>
          </p:cNvPr>
          <p:cNvPicPr>
            <a:picLocks noGrp="1" noChangeAspect="1"/>
          </p:cNvPicPr>
          <p:nvPr>
            <p:ph sz="half" idx="1"/>
          </p:nvPr>
        </p:nvPicPr>
        <p:blipFill>
          <a:blip r:embed="rId5"/>
          <a:srcRect l="4769" r="13927" b="2"/>
          <a:stretch>
            <a:fillRect/>
          </a:stretch>
        </p:blipFill>
        <p:spPr>
          <a:xfrm>
            <a:off x="6452666" y="1637321"/>
            <a:ext cx="5211796" cy="4630599"/>
          </a:xfrm>
          <a:prstGeom prst="rect">
            <a:avLst/>
          </a:prstGeom>
          <a:ln w="28575">
            <a:solidFill>
              <a:srgbClr val="0070C0"/>
            </a:solidFill>
          </a:ln>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711668"/>
      </p:ext>
    </p:extLst>
  </p:cSld>
  <p:clrMapOvr>
    <a:masterClrMapping/>
  </p:clrMapOvr>
  <p:transition>
    <p:fade/>
  </p:transition>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9D202-5437-B4D4-652B-4B4A9B9CCE79}"/>
              </a:ext>
            </a:extLst>
          </p:cNvPr>
          <p:cNvSpPr>
            <a:spLocks noGrp="1"/>
          </p:cNvSpPr>
          <p:nvPr>
            <p:ph type="ctrTitle"/>
          </p:nvPr>
        </p:nvSpPr>
        <p:spPr>
          <a:xfrm>
            <a:off x="640079" y="1021842"/>
            <a:ext cx="3156857" cy="2642616"/>
          </a:xfrm>
        </p:spPr>
        <p:txBody>
          <a:bodyPr anchor="b">
            <a:normAutofit/>
          </a:bodyPr>
          <a:lstStyle/>
          <a:p>
            <a:r>
              <a:rPr lang="en-US" sz="4400">
                <a:latin typeface="Arial"/>
                <a:cs typeface="Arial"/>
              </a:rPr>
              <a:t>Calendars </a:t>
            </a:r>
          </a:p>
        </p:txBody>
      </p:sp>
      <p:cxnSp>
        <p:nvCxnSpPr>
          <p:cNvPr id="25" name="Straight Connector 24">
            <a:extLst>
              <a:ext uri="{FF2B5EF4-FFF2-40B4-BE49-F238E27FC236}">
                <a16:creationId xmlns:a16="http://schemas.microsoft.com/office/drawing/2014/main" id="{750527CE-FCD0-40C8-B37A-39331C2A4F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011930"/>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Picture 2" descr="Paper calendar">
            <a:extLst>
              <a:ext uri="{FF2B5EF4-FFF2-40B4-BE49-F238E27FC236}">
                <a16:creationId xmlns:a16="http://schemas.microsoft.com/office/drawing/2014/main" id="{BC6C16A7-263A-B89A-CDA0-ACFBC6013D5A}"/>
              </a:ext>
            </a:extLst>
          </p:cNvPr>
          <p:cNvPicPr>
            <a:picLocks noChangeAspect="1"/>
          </p:cNvPicPr>
          <p:nvPr/>
        </p:nvPicPr>
        <p:blipFill>
          <a:blip r:embed="rId3"/>
          <a:stretch>
            <a:fillRect/>
          </a:stretch>
        </p:blipFill>
        <p:spPr>
          <a:xfrm>
            <a:off x="4604641" y="1237924"/>
            <a:ext cx="6876288" cy="4589922"/>
          </a:xfrm>
          <a:prstGeom prst="rect">
            <a:avLst/>
          </a:prstGeom>
          <a:ln w="28575">
            <a:solidFill>
              <a:srgbClr val="0070C0"/>
            </a:solidFill>
          </a:ln>
        </p:spPr>
      </p:pic>
    </p:spTree>
    <p:extLst>
      <p:ext uri="{BB962C8B-B14F-4D97-AF65-F5344CB8AC3E}">
        <p14:creationId xmlns:p14="http://schemas.microsoft.com/office/powerpoint/2010/main" val="167250710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Red marker on a calendar">
            <a:extLst>
              <a:ext uri="{FF2B5EF4-FFF2-40B4-BE49-F238E27FC236}">
                <a16:creationId xmlns:a16="http://schemas.microsoft.com/office/drawing/2014/main" id="{F9E6432F-CE84-3CFC-0E8B-D8AA74E0C5A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52717" b="-1"/>
          <a:stretch>
            <a:fillRect/>
          </a:stretch>
        </p:blipFill>
        <p:spPr>
          <a:xfrm>
            <a:off x="20" y="10"/>
            <a:ext cx="4857871" cy="6857990"/>
          </a:xfrm>
          <a:prstGeom prst="rect">
            <a:avLst/>
          </a:prstGeom>
        </p:spPr>
      </p:pic>
      <p:cxnSp>
        <p:nvCxnSpPr>
          <p:cNvPr id="42" name="Straight Connector 41">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C2020FF-E4DA-BC95-920E-FEEE5A2BA16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96821" y="1257302"/>
            <a:ext cx="6034187" cy="5040622"/>
          </a:xfrm>
        </p:spPr>
        <p:txBody>
          <a:bodyPr>
            <a:normAutofit/>
          </a:bodyPr>
          <a:lstStyle/>
          <a:p>
            <a:pPr marL="0" indent="0">
              <a:lnSpc>
                <a:spcPct val="110000"/>
              </a:lnSpc>
              <a:spcBef>
                <a:spcPts val="2500"/>
              </a:spcBef>
              <a:buNone/>
            </a:pPr>
            <a:r>
              <a:rPr lang="en-US" sz="1800" b="1" dirty="0">
                <a:latin typeface="Arial"/>
                <a:cs typeface="Arial"/>
              </a:rPr>
              <a:t>Calendars are open</a:t>
            </a:r>
          </a:p>
          <a:p>
            <a:pPr marL="0" lvl="1" indent="0">
              <a:lnSpc>
                <a:spcPct val="110000"/>
              </a:lnSpc>
              <a:buNone/>
            </a:pPr>
            <a:r>
              <a:rPr lang="en-US" dirty="0">
                <a:latin typeface="Arial"/>
                <a:cs typeface="Arial"/>
              </a:rPr>
              <a:t>You can now enter your Pre-K calendar into the GAPREK system for approval.</a:t>
            </a:r>
          </a:p>
          <a:p>
            <a:pPr marL="0" indent="0">
              <a:lnSpc>
                <a:spcPct val="110000"/>
              </a:lnSpc>
              <a:spcBef>
                <a:spcPts val="2500"/>
              </a:spcBef>
              <a:buNone/>
            </a:pPr>
            <a:r>
              <a:rPr lang="en-US" sz="1800" b="1" dirty="0">
                <a:latin typeface="Arial"/>
                <a:cs typeface="Arial"/>
              </a:rPr>
              <a:t>How to create your calendar</a:t>
            </a:r>
          </a:p>
          <a:p>
            <a:pPr marL="0" lvl="1" indent="0">
              <a:lnSpc>
                <a:spcPct val="110000"/>
              </a:lnSpc>
              <a:buNone/>
            </a:pPr>
            <a:r>
              <a:rPr lang="en-US" dirty="0">
                <a:latin typeface="Arial"/>
                <a:cs typeface="Arial"/>
              </a:rPr>
              <a:t>Instructions for creating calendars can be accessed via a tutorial video located on the GAPREK webpage. </a:t>
            </a:r>
            <a:endParaRPr lang="en-US" dirty="0">
              <a:latin typeface="Arial"/>
              <a:ea typeface="+mn-lt"/>
              <a:cs typeface="Arial"/>
            </a:endParaRPr>
          </a:p>
          <a:p>
            <a:pPr marL="0" lvl="1" indent="0">
              <a:lnSpc>
                <a:spcPct val="110000"/>
              </a:lnSpc>
              <a:buNone/>
            </a:pPr>
            <a:r>
              <a:rPr lang="en-US" dirty="0">
                <a:latin typeface="Arial"/>
                <a:ea typeface="+mn-lt"/>
                <a:cs typeface="+mn-lt"/>
                <a:hlinkClick r:id="rId4"/>
              </a:rPr>
              <a:t>https://www.decal.ga.gov/PreK/PreKPortal.aspx</a:t>
            </a:r>
            <a:r>
              <a:rPr lang="en-US" dirty="0">
                <a:latin typeface="Arial"/>
                <a:ea typeface="+mn-lt"/>
                <a:cs typeface="+mn-lt"/>
              </a:rPr>
              <a:t> .</a:t>
            </a:r>
            <a:endParaRPr lang="en-US" dirty="0">
              <a:latin typeface="Arial"/>
              <a:cs typeface="Arial"/>
            </a:endParaRPr>
          </a:p>
          <a:p>
            <a:pPr marL="0" indent="0">
              <a:lnSpc>
                <a:spcPct val="110000"/>
              </a:lnSpc>
              <a:spcBef>
                <a:spcPts val="2500"/>
              </a:spcBef>
              <a:buNone/>
            </a:pPr>
            <a:r>
              <a:rPr lang="en-US" sz="1800" b="1" dirty="0">
                <a:latin typeface="Arial"/>
                <a:cs typeface="Arial"/>
              </a:rPr>
              <a:t>Calendar due date</a:t>
            </a:r>
          </a:p>
          <a:p>
            <a:pPr marL="0" lvl="1" indent="0">
              <a:lnSpc>
                <a:spcPct val="110000"/>
              </a:lnSpc>
              <a:buNone/>
            </a:pPr>
            <a:r>
              <a:rPr lang="en-US" dirty="0">
                <a:latin typeface="Arial"/>
                <a:cs typeface="Arial"/>
              </a:rPr>
              <a:t>The calendar due date is</a:t>
            </a:r>
            <a:r>
              <a:rPr lang="en-US" b="1" dirty="0">
                <a:latin typeface="Arial"/>
                <a:cs typeface="Arial"/>
              </a:rPr>
              <a:t> Friday, July 25</a:t>
            </a:r>
            <a:r>
              <a:rPr lang="en-US" b="1" baseline="30000" dirty="0">
                <a:latin typeface="Arial"/>
                <a:cs typeface="Arial"/>
              </a:rPr>
              <a:t>th</a:t>
            </a:r>
          </a:p>
          <a:p>
            <a:pPr marL="0" lvl="1" indent="0">
              <a:lnSpc>
                <a:spcPct val="110000"/>
              </a:lnSpc>
              <a:buNone/>
            </a:pPr>
            <a:endParaRPr lang="en-US" b="1" baseline="30000" dirty="0">
              <a:latin typeface="Arial"/>
              <a:cs typeface="Arial"/>
            </a:endParaRPr>
          </a:p>
          <a:p>
            <a:pPr marL="0" lvl="1" indent="0">
              <a:lnSpc>
                <a:spcPct val="110000"/>
              </a:lnSpc>
              <a:buNone/>
            </a:pPr>
            <a:r>
              <a:rPr lang="en-US" b="1" dirty="0">
                <a:latin typeface="Arial"/>
                <a:cs typeface="Arial"/>
              </a:rPr>
              <a:t>Need help</a:t>
            </a:r>
            <a:endParaRPr lang="en-US" dirty="0">
              <a:latin typeface="Arial"/>
              <a:cs typeface="Arial"/>
            </a:endParaRPr>
          </a:p>
          <a:p>
            <a:pPr marL="0" lvl="1" indent="0">
              <a:lnSpc>
                <a:spcPct val="110000"/>
              </a:lnSpc>
              <a:buNone/>
            </a:pPr>
            <a:r>
              <a:rPr lang="en-US" dirty="0">
                <a:latin typeface="Arial"/>
                <a:cs typeface="Arial"/>
              </a:rPr>
              <a:t>Contact your Pre-K Specialist for help with creating and submitting your calendar.</a:t>
            </a:r>
          </a:p>
          <a:p>
            <a:pPr marL="0" lvl="1" indent="0">
              <a:lnSpc>
                <a:spcPct val="110000"/>
              </a:lnSpc>
              <a:buNone/>
            </a:pPr>
            <a:endParaRPr lang="en-US" sz="1200" dirty="0">
              <a:latin typeface="Arial"/>
              <a:cs typeface="Arial"/>
            </a:endParaRPr>
          </a:p>
        </p:txBody>
      </p:sp>
    </p:spTree>
    <p:extLst>
      <p:ext uri="{BB962C8B-B14F-4D97-AF65-F5344CB8AC3E}">
        <p14:creationId xmlns:p14="http://schemas.microsoft.com/office/powerpoint/2010/main" val="272049601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DCFBD-CC33-73F5-A4A7-38E3E8768C99}"/>
              </a:ext>
            </a:extLst>
          </p:cNvPr>
          <p:cNvSpPr>
            <a:spLocks noGrp="1"/>
          </p:cNvSpPr>
          <p:nvPr>
            <p:ph type="title"/>
          </p:nvPr>
        </p:nvSpPr>
        <p:spPr>
          <a:xfrm>
            <a:off x="8666889" y="293251"/>
            <a:ext cx="2811879" cy="1807048"/>
          </a:xfrm>
        </p:spPr>
        <p:txBody>
          <a:bodyPr vert="horz" lIns="91440" tIns="45720" rIns="91440" bIns="45720" rtlCol="0" anchor="b">
            <a:normAutofit/>
          </a:bodyPr>
          <a:lstStyle/>
          <a:p>
            <a:r>
              <a:rPr lang="en-US" sz="4800" dirty="0">
                <a:latin typeface="Arial" panose="020B0604020202020204" pitchFamily="34" charset="0"/>
                <a:cs typeface="Arial" panose="020B0604020202020204" pitchFamily="34" charset="0"/>
              </a:rPr>
              <a:t>Calendar Process</a:t>
            </a:r>
          </a:p>
        </p:txBody>
      </p:sp>
      <p:pic>
        <p:nvPicPr>
          <p:cNvPr id="5" name="Content Placeholder 4">
            <a:extLst>
              <a:ext uri="{FF2B5EF4-FFF2-40B4-BE49-F238E27FC236}">
                <a16:creationId xmlns:a16="http://schemas.microsoft.com/office/drawing/2014/main" id="{90F73F73-7C1C-91EE-AF84-705AB2B375B7}"/>
              </a:ext>
            </a:extLst>
          </p:cNvPr>
          <p:cNvPicPr>
            <a:picLocks noGrp="1" noChangeAspect="1"/>
          </p:cNvPicPr>
          <p:nvPr>
            <p:ph sz="half" idx="1"/>
          </p:nvPr>
        </p:nvPicPr>
        <p:blipFill>
          <a:blip r:embed="rId3"/>
          <a:srcRect t="-1420" r="19058"/>
          <a:stretch>
            <a:fillRect/>
          </a:stretch>
        </p:blipFill>
        <p:spPr>
          <a:xfrm>
            <a:off x="20" y="535709"/>
            <a:ext cx="8229580" cy="5820640"/>
          </a:xfrm>
          <a:prstGeom prst="rect">
            <a:avLst/>
          </a:prstGeom>
        </p:spPr>
      </p:pic>
      <p:cxnSp>
        <p:nvCxnSpPr>
          <p:cNvPr id="32" name="Straight Connector 31">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F983A6C-0788-36C9-57AC-59B67AB58C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666889" y="2522573"/>
            <a:ext cx="3133782" cy="3833775"/>
          </a:xfrm>
        </p:spPr>
        <p:txBody>
          <a:bodyPr>
            <a:noAutofit/>
          </a:bodyPr>
          <a:lstStyle/>
          <a:p>
            <a:pPr marL="0" indent="0">
              <a:spcBef>
                <a:spcPts val="2500"/>
              </a:spcBef>
              <a:buNone/>
            </a:pPr>
            <a:r>
              <a:rPr lang="en-US" sz="1600" b="1" dirty="0">
                <a:latin typeface="Arial"/>
                <a:cs typeface="Arial"/>
              </a:rPr>
              <a:t>Review and Notification</a:t>
            </a:r>
          </a:p>
          <a:p>
            <a:pPr marL="0" lvl="1" indent="0">
              <a:buNone/>
            </a:pPr>
            <a:r>
              <a:rPr lang="en-US" sz="1600" dirty="0">
                <a:latin typeface="Arial"/>
                <a:cs typeface="Arial"/>
              </a:rPr>
              <a:t>After submission, your Pre-K Specialist will review your calendar, and you will be notified of approval or any revision that is needed.</a:t>
            </a:r>
          </a:p>
          <a:p>
            <a:pPr marL="0" indent="0">
              <a:spcBef>
                <a:spcPts val="2500"/>
              </a:spcBef>
              <a:buNone/>
            </a:pPr>
            <a:r>
              <a:rPr lang="en-US" sz="1600" b="1" dirty="0">
                <a:latin typeface="Arial"/>
                <a:cs typeface="Arial"/>
              </a:rPr>
              <a:t>Next Steps</a:t>
            </a:r>
          </a:p>
          <a:p>
            <a:pPr marL="0" lvl="1" indent="0">
              <a:buNone/>
            </a:pPr>
            <a:r>
              <a:rPr lang="en-US" sz="1600" dirty="0">
                <a:latin typeface="Arial"/>
                <a:cs typeface="Arial"/>
              </a:rPr>
              <a:t>Only calendars with an approved status ensure payment for the respective Pre-K classes.</a:t>
            </a:r>
          </a:p>
        </p:txBody>
      </p:sp>
    </p:spTree>
    <p:extLst>
      <p:ext uri="{BB962C8B-B14F-4D97-AF65-F5344CB8AC3E}">
        <p14:creationId xmlns:p14="http://schemas.microsoft.com/office/powerpoint/2010/main" val="14824870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9AA7464-1EB7-A869-C7D3-AA680BBA98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Content Placeholder 6" descr="What You Really Need to Know About Consent Agendas - Civility">
            <a:extLst>
              <a:ext uri="{FF2B5EF4-FFF2-40B4-BE49-F238E27FC236}">
                <a16:creationId xmlns:a16="http://schemas.microsoft.com/office/drawing/2014/main" id="{2217E55E-73C9-0078-9E7E-ED6E08705612}"/>
              </a:ext>
            </a:extLst>
          </p:cNvPr>
          <p:cNvPicPr>
            <a:picLocks noGrp="1" noChangeAspect="1"/>
          </p:cNvPicPr>
          <p:nvPr>
            <p:ph sz="half" idx="1"/>
          </p:nvPr>
        </p:nvPicPr>
        <p:blipFill>
          <a:blip r:embed="rId3"/>
          <a:srcRect l="10615" r="-1" b="-1"/>
          <a:stretch>
            <a:fillRect/>
          </a:stretch>
        </p:blipFill>
        <p:spPr>
          <a:xfrm>
            <a:off x="598411" y="2217549"/>
            <a:ext cx="5763014" cy="2416992"/>
          </a:xfrm>
          <a:prstGeom prst="rect">
            <a:avLst/>
          </a:prstGeom>
          <a:ln w="28575">
            <a:noFill/>
          </a:ln>
        </p:spPr>
      </p:pic>
      <p:sp>
        <p:nvSpPr>
          <p:cNvPr id="4" name="Content Placeholder 3">
            <a:extLst>
              <a:ext uri="{FF2B5EF4-FFF2-40B4-BE49-F238E27FC236}">
                <a16:creationId xmlns:a16="http://schemas.microsoft.com/office/drawing/2014/main" id="{FC83234B-8254-D799-2072-FB67606575AB}"/>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6955543" y="774086"/>
            <a:ext cx="4659945" cy="5561428"/>
          </a:xfrm>
        </p:spPr>
        <p:txBody>
          <a:bodyPr vert="horz" lIns="91440" tIns="45720" rIns="91440" bIns="45720" rtlCol="0" anchor="t">
            <a:noAutofit/>
          </a:bodyPr>
          <a:lstStyle/>
          <a:p>
            <a:pPr>
              <a:lnSpc>
                <a:spcPct val="110000"/>
              </a:lnSpc>
            </a:pPr>
            <a:r>
              <a:rPr lang="en-US" dirty="0">
                <a:latin typeface="Arial"/>
                <a:cs typeface="Arial"/>
              </a:rPr>
              <a:t>Preparing for the New School Year</a:t>
            </a:r>
          </a:p>
          <a:p>
            <a:pPr>
              <a:lnSpc>
                <a:spcPct val="110000"/>
              </a:lnSpc>
            </a:pPr>
            <a:r>
              <a:rPr lang="en-US" dirty="0">
                <a:latin typeface="Arial"/>
                <a:cs typeface="Arial"/>
              </a:rPr>
              <a:t>GAPREK System Guidance and User Support</a:t>
            </a:r>
          </a:p>
          <a:p>
            <a:pPr>
              <a:lnSpc>
                <a:spcPct val="110000"/>
              </a:lnSpc>
            </a:pPr>
            <a:r>
              <a:rPr lang="en-US" dirty="0">
                <a:latin typeface="Arial"/>
                <a:cs typeface="Arial"/>
              </a:rPr>
              <a:t>Grant Agreement Process and Deadlines</a:t>
            </a:r>
          </a:p>
          <a:p>
            <a:pPr>
              <a:lnSpc>
                <a:spcPct val="110000"/>
              </a:lnSpc>
            </a:pPr>
            <a:r>
              <a:rPr lang="en-US" dirty="0">
                <a:latin typeface="Arial"/>
                <a:cs typeface="Arial"/>
              </a:rPr>
              <a:t>Calendar Submission and Approval Process</a:t>
            </a:r>
          </a:p>
          <a:p>
            <a:pPr>
              <a:lnSpc>
                <a:spcPct val="110000"/>
              </a:lnSpc>
            </a:pPr>
            <a:r>
              <a:rPr lang="en-US" dirty="0">
                <a:latin typeface="Arial"/>
                <a:cs typeface="Arial"/>
              </a:rPr>
              <a:t>Teacher Information Entry and Credential Waivers</a:t>
            </a:r>
          </a:p>
          <a:p>
            <a:pPr>
              <a:lnSpc>
                <a:spcPct val="110000"/>
              </a:lnSpc>
            </a:pPr>
            <a:r>
              <a:rPr lang="en-US" dirty="0">
                <a:latin typeface="Arial"/>
                <a:cs typeface="Arial"/>
              </a:rPr>
              <a:t>Creditable Years of Experience (CYE) Management</a:t>
            </a:r>
          </a:p>
          <a:p>
            <a:pPr>
              <a:lnSpc>
                <a:spcPct val="110000"/>
              </a:lnSpc>
            </a:pPr>
            <a:r>
              <a:rPr lang="en-US" dirty="0">
                <a:latin typeface="Arial"/>
                <a:cs typeface="Arial"/>
              </a:rPr>
              <a:t>2025-2026 Guidelines, Rate Charts, and Teacher Salary Information</a:t>
            </a:r>
          </a:p>
          <a:p>
            <a:pPr>
              <a:lnSpc>
                <a:spcPct val="110000"/>
              </a:lnSpc>
            </a:pPr>
            <a:r>
              <a:rPr lang="en-US" dirty="0">
                <a:latin typeface="Arial"/>
                <a:cs typeface="Arial"/>
              </a:rPr>
              <a:t>Important Dates</a:t>
            </a:r>
          </a:p>
        </p:txBody>
      </p:sp>
    </p:spTree>
    <p:extLst>
      <p:ext uri="{BB962C8B-B14F-4D97-AF65-F5344CB8AC3E}">
        <p14:creationId xmlns:p14="http://schemas.microsoft.com/office/powerpoint/2010/main" val="16736560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E49DBA85-2C5C-D964-0EEF-2348E47C453A}"/>
              </a:ext>
            </a:extLst>
          </p:cNvPr>
          <p:cNvSpPr>
            <a:spLocks noGrp="1"/>
          </p:cNvSpPr>
          <p:nvPr>
            <p:ph type="ctrTitle"/>
          </p:nvPr>
        </p:nvSpPr>
        <p:spPr>
          <a:xfrm>
            <a:off x="559219" y="1115844"/>
            <a:ext cx="8286077" cy="4631911"/>
          </a:xfrm>
        </p:spPr>
        <p:txBody>
          <a:bodyPr anchor="b">
            <a:normAutofit/>
          </a:bodyPr>
          <a:lstStyle/>
          <a:p>
            <a:r>
              <a:rPr lang="en-US" sz="6500" dirty="0">
                <a:latin typeface="Arial"/>
                <a:cs typeface="Arial"/>
              </a:rPr>
              <a:t>Teacher Information Entry and Credential Waivers</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0882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FECB0-D453-EEC7-743F-8914D1299A56}"/>
              </a:ext>
            </a:extLst>
          </p:cNvPr>
          <p:cNvSpPr>
            <a:spLocks noGrp="1"/>
          </p:cNvSpPr>
          <p:nvPr>
            <p:ph type="title"/>
          </p:nvPr>
        </p:nvSpPr>
        <p:spPr>
          <a:xfrm>
            <a:off x="8684838" y="302578"/>
            <a:ext cx="2811880" cy="2020289"/>
          </a:xfrm>
        </p:spPr>
        <p:txBody>
          <a:bodyPr vert="horz" lIns="91440" tIns="45720" rIns="91440" bIns="45720" rtlCol="0" anchor="b">
            <a:normAutofit/>
          </a:bodyPr>
          <a:lstStyle/>
          <a:p>
            <a:pPr>
              <a:lnSpc>
                <a:spcPct val="90000"/>
              </a:lnSpc>
            </a:pPr>
            <a:r>
              <a:rPr lang="en-US" sz="2500" dirty="0">
                <a:latin typeface="Arial" panose="020B0604020202020204" pitchFamily="34" charset="0"/>
                <a:cs typeface="Arial" panose="020B0604020202020204" pitchFamily="34" charset="0"/>
              </a:rPr>
              <a:t>Entering Teacher Information in the Class Reporting Manager (CRM)</a:t>
            </a:r>
          </a:p>
        </p:txBody>
      </p:sp>
      <p:pic>
        <p:nvPicPr>
          <p:cNvPr id="8" name="Content Placeholder 7" descr="A screenshot of a computer&#10;&#10;AI-generated content may be incorrect.">
            <a:extLst>
              <a:ext uri="{FF2B5EF4-FFF2-40B4-BE49-F238E27FC236}">
                <a16:creationId xmlns:a16="http://schemas.microsoft.com/office/drawing/2014/main" id="{140F1BED-99B4-63F3-4A60-E44C1A8A4645}"/>
              </a:ext>
            </a:extLst>
          </p:cNvPr>
          <p:cNvPicPr>
            <a:picLocks noGrp="1" noChangeAspect="1"/>
          </p:cNvPicPr>
          <p:nvPr>
            <p:ph sz="half" idx="1"/>
          </p:nvPr>
        </p:nvPicPr>
        <p:blipFill>
          <a:blip r:embed="rId4"/>
          <a:srcRect b="23948"/>
          <a:stretch>
            <a:fillRect/>
          </a:stretch>
        </p:blipFill>
        <p:spPr>
          <a:xfrm>
            <a:off x="19" y="498759"/>
            <a:ext cx="8229580" cy="5820640"/>
          </a:xfrm>
          <a:prstGeom prst="rect">
            <a:avLst/>
          </a:prstGeom>
        </p:spPr>
      </p:pic>
      <p:cxnSp>
        <p:nvCxnSpPr>
          <p:cNvPr id="23" name="Straight Connector 22">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583A67A-156A-5F05-7FB0-4C742D108B5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684838" y="2625444"/>
            <a:ext cx="3122352" cy="3409950"/>
          </a:xfrm>
        </p:spPr>
        <p:txBody>
          <a:bodyPr>
            <a:noAutofit/>
          </a:bodyPr>
          <a:lstStyle/>
          <a:p>
            <a:pPr marL="0" indent="0">
              <a:lnSpc>
                <a:spcPct val="110000"/>
              </a:lnSpc>
              <a:spcBef>
                <a:spcPts val="2500"/>
              </a:spcBef>
              <a:buNone/>
            </a:pPr>
            <a:r>
              <a:rPr lang="en-US" sz="1600" b="1" dirty="0">
                <a:latin typeface="Arial" panose="020B0604020202020204" pitchFamily="34" charset="0"/>
                <a:cs typeface="Arial" panose="020B0604020202020204" pitchFamily="34" charset="0"/>
              </a:rPr>
              <a:t>Entry Deadline</a:t>
            </a:r>
          </a:p>
          <a:p>
            <a:pPr marL="0" lvl="1" indent="0">
              <a:lnSpc>
                <a:spcPct val="110000"/>
              </a:lnSpc>
              <a:buNone/>
            </a:pPr>
            <a:r>
              <a:rPr lang="en-US" sz="1600" dirty="0">
                <a:latin typeface="Arial" panose="020B0604020202020204" pitchFamily="34" charset="0"/>
                <a:cs typeface="Arial" panose="020B0604020202020204" pitchFamily="34" charset="0"/>
              </a:rPr>
              <a:t>The deadline for teacher (lead and assistant) data entry is Friday, July 25th. Only classes with a lead and assistant teacher entered will be eligible for an August payment.</a:t>
            </a:r>
          </a:p>
          <a:p>
            <a:pPr marL="0" lvl="1" indent="0">
              <a:lnSpc>
                <a:spcPct val="110000"/>
              </a:lnSpc>
              <a:buNone/>
            </a:pPr>
            <a:endParaRPr lang="en-US" sz="1600" b="1" dirty="0">
              <a:latin typeface="Arial" panose="020B0604020202020204" pitchFamily="34" charset="0"/>
              <a:cs typeface="Arial" panose="020B0604020202020204" pitchFamily="34" charset="0"/>
            </a:endParaRPr>
          </a:p>
          <a:p>
            <a:pPr marL="0" lvl="1" indent="0">
              <a:lnSpc>
                <a:spcPct val="110000"/>
              </a:lnSpc>
              <a:buNone/>
            </a:pPr>
            <a:r>
              <a:rPr lang="en-US" sz="1600" b="1" dirty="0">
                <a:latin typeface="Arial" panose="020B0604020202020204" pitchFamily="34" charset="0"/>
                <a:cs typeface="Arial" panose="020B0604020202020204" pitchFamily="34" charset="0"/>
              </a:rPr>
              <a:t>Support Resource</a:t>
            </a:r>
          </a:p>
          <a:p>
            <a:pPr marL="0" lvl="1" indent="0">
              <a:lnSpc>
                <a:spcPct val="110000"/>
              </a:lnSpc>
              <a:buNone/>
            </a:pPr>
            <a:r>
              <a:rPr lang="en-US" sz="1600" u="sng" dirty="0">
                <a:latin typeface="Arial" panose="020B0604020202020204" pitchFamily="34" charset="0"/>
                <a:cs typeface="Arial" panose="020B0604020202020204" pitchFamily="34" charset="0"/>
              </a:rPr>
              <a:t>Entering Teachers in GAPREK</a:t>
            </a:r>
            <a:r>
              <a:rPr lang="en-US" sz="1600" dirty="0">
                <a:latin typeface="Arial" panose="020B0604020202020204" pitchFamily="34" charset="0"/>
                <a:cs typeface="Arial" panose="020B0604020202020204" pitchFamily="34" charset="0"/>
              </a:rPr>
              <a:t> is a resource to provide guidance in entering and updating  teacher data.</a:t>
            </a:r>
          </a:p>
        </p:txBody>
      </p:sp>
      <p:sp>
        <p:nvSpPr>
          <p:cNvPr id="6" name="Star: 12 Points 5">
            <a:extLst>
              <a:ext uri="{FF2B5EF4-FFF2-40B4-BE49-F238E27FC236}">
                <a16:creationId xmlns:a16="http://schemas.microsoft.com/office/drawing/2014/main" id="{9931DC04-EC52-BCDA-E619-D8716539CE37}"/>
              </a:ext>
            </a:extLst>
          </p:cNvPr>
          <p:cNvSpPr/>
          <p:nvPr/>
        </p:nvSpPr>
        <p:spPr>
          <a:xfrm rot="20588501">
            <a:off x="942758" y="156761"/>
            <a:ext cx="2545148" cy="1960058"/>
          </a:xfrm>
          <a:prstGeom prst="star1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New Resource!</a:t>
            </a:r>
          </a:p>
        </p:txBody>
      </p:sp>
    </p:spTree>
    <p:extLst>
      <p:ext uri="{BB962C8B-B14F-4D97-AF65-F5344CB8AC3E}">
        <p14:creationId xmlns:p14="http://schemas.microsoft.com/office/powerpoint/2010/main" val="867164617"/>
      </p:ext>
    </p:extLst>
  </p:cSld>
  <p:clrMapOvr>
    <a:masterClrMapping/>
  </p:clrMapOvr>
  <p:transition>
    <p:fade/>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75831-65A5-F89C-C0F9-7060D1C28E1A}"/>
              </a:ext>
            </a:extLst>
          </p:cNvPr>
          <p:cNvSpPr>
            <a:spLocks noGrp="1"/>
          </p:cNvSpPr>
          <p:nvPr>
            <p:ph type="title"/>
          </p:nvPr>
        </p:nvSpPr>
        <p:spPr>
          <a:xfrm>
            <a:off x="640080" y="914399"/>
            <a:ext cx="10847494" cy="1171069"/>
          </a:xfrm>
        </p:spPr>
        <p:txBody>
          <a:bodyPr vert="horz" lIns="91440" tIns="45720" rIns="91440" bIns="45720" rtlCol="0" anchor="t">
            <a:noAutofit/>
          </a:bodyPr>
          <a:lstStyle/>
          <a:p>
            <a:r>
              <a:rPr lang="en-US" sz="3600" dirty="0">
                <a:latin typeface="Arial"/>
                <a:cs typeface="Arial"/>
              </a:rPr>
              <a:t>New Functionality This year:</a:t>
            </a:r>
          </a:p>
        </p:txBody>
      </p:sp>
      <p:pic>
        <p:nvPicPr>
          <p:cNvPr id="7" name="Content Placeholder 6" descr="Georgia Department of Early Care and Learning - GaPDS is now live! Please  make sure you can log into your account, or if you did not have a PDR  account, create a">
            <a:extLst>
              <a:ext uri="{FF2B5EF4-FFF2-40B4-BE49-F238E27FC236}">
                <a16:creationId xmlns:a16="http://schemas.microsoft.com/office/drawing/2014/main" id="{37E0E9CD-B4AA-C432-3D64-1776C1AB1122}"/>
              </a:ext>
            </a:extLst>
          </p:cNvPr>
          <p:cNvPicPr>
            <a:picLocks noGrp="1" noChangeAspect="1"/>
          </p:cNvPicPr>
          <p:nvPr>
            <p:ph sz="half" idx="1"/>
          </p:nvPr>
        </p:nvPicPr>
        <p:blipFill>
          <a:blip r:embed="rId3"/>
          <a:stretch>
            <a:fillRect/>
          </a:stretch>
        </p:blipFill>
        <p:spPr>
          <a:xfrm>
            <a:off x="637282" y="3031667"/>
            <a:ext cx="4838879" cy="2093283"/>
          </a:xfrm>
          <a:prstGeom prst="rect">
            <a:avLst/>
          </a:prstGeom>
          <a:ln w="28575">
            <a:solidFill>
              <a:srgbClr val="00B050"/>
            </a:solidFill>
          </a:ln>
        </p:spPr>
      </p:pic>
      <p:sp>
        <p:nvSpPr>
          <p:cNvPr id="4" name="Content Placeholder 3">
            <a:extLst>
              <a:ext uri="{FF2B5EF4-FFF2-40B4-BE49-F238E27FC236}">
                <a16:creationId xmlns:a16="http://schemas.microsoft.com/office/drawing/2014/main" id="{42B65AA3-CFC3-163D-2DA5-8D6E9FFDD45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7120" y="1718405"/>
            <a:ext cx="5549734" cy="4298341"/>
          </a:xfrm>
        </p:spPr>
        <p:txBody>
          <a:bodyPr vert="horz" lIns="91440" tIns="45720" rIns="91440" bIns="45720" rtlCol="0" anchor="t">
            <a:noAutofit/>
          </a:bodyPr>
          <a:lstStyle/>
          <a:p>
            <a:pPr marL="0" lvl="1" indent="0">
              <a:lnSpc>
                <a:spcPct val="110000"/>
              </a:lnSpc>
              <a:buNone/>
            </a:pPr>
            <a:r>
              <a:rPr lang="en-US" sz="2600" b="1" err="1">
                <a:latin typeface="Arial"/>
                <a:cs typeface="Arial"/>
              </a:rPr>
              <a:t>GaPDS</a:t>
            </a:r>
            <a:r>
              <a:rPr lang="en-US" sz="2600" b="1">
                <a:latin typeface="Arial"/>
                <a:cs typeface="Arial"/>
              </a:rPr>
              <a:t> number requirement</a:t>
            </a:r>
          </a:p>
          <a:p>
            <a:pPr marL="0" lvl="1" indent="0">
              <a:lnSpc>
                <a:spcPct val="110000"/>
              </a:lnSpc>
              <a:buNone/>
            </a:pPr>
            <a:r>
              <a:rPr lang="en-US" sz="2000">
                <a:latin typeface="Arial"/>
                <a:cs typeface="Arial"/>
              </a:rPr>
              <a:t>A </a:t>
            </a:r>
            <a:r>
              <a:rPr lang="en-US" sz="2000" err="1">
                <a:latin typeface="Arial"/>
                <a:cs typeface="Arial"/>
              </a:rPr>
              <a:t>GaPDS</a:t>
            </a:r>
            <a:r>
              <a:rPr lang="en-US" sz="2000">
                <a:latin typeface="Arial"/>
                <a:cs typeface="Arial"/>
              </a:rPr>
              <a:t> number is required to enter new teachers in the system. The PDS number is issued when a teacher creates their profile.</a:t>
            </a:r>
          </a:p>
          <a:p>
            <a:pPr marL="0" indent="0">
              <a:spcBef>
                <a:spcPts val="2500"/>
              </a:spcBef>
              <a:buNone/>
            </a:pPr>
            <a:r>
              <a:rPr lang="en-US" sz="2600" b="1">
                <a:latin typeface="Arial"/>
                <a:cs typeface="Arial"/>
              </a:rPr>
              <a:t>Did Not Return button</a:t>
            </a:r>
          </a:p>
          <a:p>
            <a:pPr marL="0" lvl="1" indent="0">
              <a:buNone/>
            </a:pPr>
            <a:r>
              <a:rPr lang="en-US" sz="2000">
                <a:latin typeface="Arial"/>
                <a:ea typeface="+mn-lt"/>
                <a:cs typeface="+mn-lt"/>
              </a:rPr>
              <a:t>Use this option if the teacher you reported at the end of 2024-2025 is not returning to your program and is no longer a lead or assistant Pre-K teacher for your organization.</a:t>
            </a:r>
            <a:endParaRPr lang="en-US" sz="2000">
              <a:latin typeface="Arial"/>
              <a:cs typeface="Arial"/>
            </a:endParaRPr>
          </a:p>
        </p:txBody>
      </p:sp>
      <p:cxnSp>
        <p:nvCxnSpPr>
          <p:cNvPr id="23" name="Straight Connector 22">
            <a:extLst>
              <a:ext uri="{FF2B5EF4-FFF2-40B4-BE49-F238E27FC236}">
                <a16:creationId xmlns:a16="http://schemas.microsoft.com/office/drawing/2014/main" id="{2EA0F4A6-3CC9-C9E2-BA02-58FA29F7DD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097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75F64-13F1-AA3D-48E6-ABB72F732F2F}"/>
              </a:ext>
            </a:extLst>
          </p:cNvPr>
          <p:cNvSpPr>
            <a:spLocks noGrp="1"/>
          </p:cNvSpPr>
          <p:nvPr>
            <p:ph type="title"/>
          </p:nvPr>
        </p:nvSpPr>
        <p:spPr>
          <a:xfrm>
            <a:off x="562085" y="914400"/>
            <a:ext cx="6652260" cy="1097280"/>
          </a:xfrm>
        </p:spPr>
        <p:txBody>
          <a:bodyPr vert="horz" lIns="91440" tIns="45720" rIns="91440" bIns="45720" rtlCol="0" anchor="t">
            <a:normAutofit fontScale="90000"/>
          </a:bodyPr>
          <a:lstStyle/>
          <a:p>
            <a:r>
              <a:rPr lang="en-US" dirty="0">
                <a:latin typeface="Arial" panose="020B0604020202020204" pitchFamily="34" charset="0"/>
                <a:cs typeface="Arial" panose="020B0604020202020204" pitchFamily="34" charset="0"/>
              </a:rPr>
              <a:t>Teacher Credential Waivers</a:t>
            </a:r>
          </a:p>
        </p:txBody>
      </p:sp>
      <p:sp>
        <p:nvSpPr>
          <p:cNvPr id="4" name="Content Placeholder 3">
            <a:extLst>
              <a:ext uri="{FF2B5EF4-FFF2-40B4-BE49-F238E27FC236}">
                <a16:creationId xmlns:a16="http://schemas.microsoft.com/office/drawing/2014/main" id="{0FBCB928-D99F-D6BF-A10B-057E637E2D1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1657351"/>
            <a:ext cx="6652259" cy="4642629"/>
          </a:xfrm>
        </p:spPr>
        <p:txBody>
          <a:bodyPr>
            <a:normAutofit fontScale="85000" lnSpcReduction="20000"/>
          </a:bodyPr>
          <a:lstStyle/>
          <a:p>
            <a:pPr marL="0" indent="0">
              <a:spcBef>
                <a:spcPts val="2500"/>
              </a:spcBef>
              <a:buNone/>
            </a:pPr>
            <a:endParaRPr lang="en-US" sz="1400" b="1" dirty="0">
              <a:latin typeface="Arial"/>
              <a:cs typeface="Arial"/>
            </a:endParaRPr>
          </a:p>
          <a:p>
            <a:pPr marL="0" indent="0">
              <a:spcBef>
                <a:spcPts val="2500"/>
              </a:spcBef>
              <a:buNone/>
            </a:pPr>
            <a:r>
              <a:rPr lang="en-US" sz="2400" b="1" dirty="0">
                <a:latin typeface="Arial"/>
                <a:cs typeface="Arial"/>
              </a:rPr>
              <a:t>Teacher Credential Extension Waiver</a:t>
            </a:r>
          </a:p>
          <a:p>
            <a:pPr marL="0" lvl="1" indent="0">
              <a:buNone/>
            </a:pPr>
            <a:r>
              <a:rPr lang="en-US" sz="2400" dirty="0">
                <a:latin typeface="Arial"/>
                <a:cs typeface="Arial"/>
              </a:rPr>
              <a:t>Teachers eligible for an extension waiver must have been waivered during the 2024-2025 school year and will have not completed a qualifying credential by fall 2025. Continued enrollment in a credentialing program is required.</a:t>
            </a:r>
          </a:p>
          <a:p>
            <a:pPr marL="0" indent="0">
              <a:spcBef>
                <a:spcPts val="2500"/>
              </a:spcBef>
              <a:buNone/>
            </a:pPr>
            <a:r>
              <a:rPr lang="en-US" sz="2400" b="1" dirty="0">
                <a:latin typeface="Arial"/>
                <a:cs typeface="Arial"/>
              </a:rPr>
              <a:t>Credential Waiver for New Teachers</a:t>
            </a:r>
          </a:p>
          <a:p>
            <a:pPr marL="0" lvl="1" indent="0">
              <a:buNone/>
            </a:pPr>
            <a:r>
              <a:rPr lang="en-US" sz="2400" dirty="0">
                <a:latin typeface="Arial"/>
                <a:cs typeface="Arial"/>
              </a:rPr>
              <a:t>This waiver is for teachers newly employed by your program who do not meet the credential requirement. Enrollment in a credentialing program is required prior to submitting the waiver request.</a:t>
            </a:r>
          </a:p>
          <a:p>
            <a:pPr marL="0" indent="0">
              <a:spcBef>
                <a:spcPts val="2500"/>
              </a:spcBef>
              <a:buNone/>
            </a:pPr>
            <a:endParaRPr lang="en-US" sz="1400" b="1" dirty="0">
              <a:latin typeface="Arial"/>
              <a:cs typeface="Arial"/>
            </a:endParaRPr>
          </a:p>
        </p:txBody>
      </p:sp>
      <p:pic>
        <p:nvPicPr>
          <p:cNvPr id="7" name="Content Placeholder 6" descr="Quality Teaching and Learning in Pre–K Classrooms | Policy Analysis for  California Education">
            <a:extLst>
              <a:ext uri="{FF2B5EF4-FFF2-40B4-BE49-F238E27FC236}">
                <a16:creationId xmlns:a16="http://schemas.microsoft.com/office/drawing/2014/main" id="{15D9552A-398C-C31D-B2CF-3D84C6E232BC}"/>
              </a:ext>
            </a:extLst>
          </p:cNvPr>
          <p:cNvPicPr>
            <a:picLocks noGrp="1" noChangeAspect="1"/>
          </p:cNvPicPr>
          <p:nvPr>
            <p:ph sz="half" idx="1"/>
          </p:nvPr>
        </p:nvPicPr>
        <p:blipFill>
          <a:blip r:embed="rId3"/>
          <a:srcRect l="26770" r="21520"/>
          <a:stretch>
            <a:fillRect/>
          </a:stretch>
        </p:blipFill>
        <p:spPr>
          <a:xfrm>
            <a:off x="7776429" y="914400"/>
            <a:ext cx="4414591" cy="5357106"/>
          </a:xfrm>
          <a:prstGeom prst="rect">
            <a:avLst/>
          </a:prstGeom>
        </p:spPr>
      </p:pic>
      <p:cxnSp>
        <p:nvCxnSpPr>
          <p:cNvPr id="32" name="Straight Connector 31">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6537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F5EF5F5-E61A-15B4-0745-A0280D1C8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6642" y="749155"/>
            <a:ext cx="7140544" cy="5716855"/>
          </a:xfrm>
        </p:spPr>
        <p:txBody>
          <a:bodyPr vert="horz" lIns="91440" tIns="45720" rIns="91440" bIns="45720" rtlCol="0" anchor="t">
            <a:noAutofit/>
          </a:bodyPr>
          <a:lstStyle/>
          <a:p>
            <a:pPr marL="0" indent="0">
              <a:spcBef>
                <a:spcPts val="2500"/>
              </a:spcBef>
              <a:buNone/>
            </a:pPr>
            <a:r>
              <a:rPr lang="en-US" sz="2400" b="1">
                <a:latin typeface="Arial"/>
                <a:cs typeface="Arial"/>
              </a:rPr>
              <a:t>Submission Guidance</a:t>
            </a:r>
            <a:endParaRPr lang="en-US" sz="2400">
              <a:latin typeface="Arial"/>
              <a:cs typeface="Arial"/>
            </a:endParaRPr>
          </a:p>
          <a:p>
            <a:pPr marL="0" lvl="1" indent="0">
              <a:buNone/>
            </a:pPr>
            <a:r>
              <a:rPr lang="en-US" sz="2200">
                <a:latin typeface="Arial"/>
                <a:cs typeface="Arial"/>
              </a:rPr>
              <a:t>Refer to the Primary Authorized and Project Director User Guide to assist with submitting a waiver request in GAPREK.</a:t>
            </a:r>
          </a:p>
          <a:p>
            <a:pPr marL="0" indent="0">
              <a:spcBef>
                <a:spcPts val="2500"/>
              </a:spcBef>
              <a:buNone/>
            </a:pPr>
            <a:r>
              <a:rPr lang="en-US" sz="2400" b="1">
                <a:latin typeface="Arial"/>
                <a:cs typeface="Arial"/>
              </a:rPr>
              <a:t>Payment Eligibility</a:t>
            </a:r>
          </a:p>
          <a:p>
            <a:pPr marL="0" lvl="1" indent="0">
              <a:buNone/>
            </a:pPr>
            <a:r>
              <a:rPr lang="en-US" sz="2200">
                <a:latin typeface="Arial"/>
                <a:cs typeface="Arial"/>
              </a:rPr>
              <a:t>Teachers must be entered into the CRM prior to submitting a teacher credential waiver request.</a:t>
            </a:r>
          </a:p>
          <a:p>
            <a:pPr marL="0" indent="0">
              <a:spcBef>
                <a:spcPts val="2500"/>
              </a:spcBef>
              <a:buNone/>
            </a:pPr>
            <a:r>
              <a:rPr lang="en-US" sz="2400" b="1">
                <a:latin typeface="Arial"/>
                <a:cs typeface="Arial"/>
              </a:rPr>
              <a:t>Retroactive Salary Adjustment</a:t>
            </a:r>
          </a:p>
          <a:p>
            <a:pPr marL="0" lvl="1" indent="0">
              <a:buNone/>
            </a:pPr>
            <a:r>
              <a:rPr lang="en-US" sz="2200">
                <a:latin typeface="Arial"/>
                <a:cs typeface="Arial"/>
              </a:rPr>
              <a:t>If the waiver is approved, any applicable retroactive salary adjustments will be processed if applicable.</a:t>
            </a:r>
          </a:p>
        </p:txBody>
      </p:sp>
      <p:sp>
        <p:nvSpPr>
          <p:cNvPr id="6" name="Content Placeholder 5">
            <a:extLst>
              <a:ext uri="{FF2B5EF4-FFF2-40B4-BE49-F238E27FC236}">
                <a16:creationId xmlns:a16="http://schemas.microsoft.com/office/drawing/2014/main" id="{47D61488-6EAB-BE33-A9D8-1A3503573E3A}"/>
              </a:ext>
            </a:extLst>
          </p:cNvPr>
          <p:cNvSpPr>
            <a:spLocks noGrp="1"/>
          </p:cNvSpPr>
          <p:nvPr>
            <p:ph sz="half" idx="1"/>
          </p:nvPr>
        </p:nvSpPr>
        <p:spPr>
          <a:xfrm>
            <a:off x="50292" y="1828800"/>
            <a:ext cx="4270248" cy="4354821"/>
          </a:xfrm>
        </p:spPr>
        <p:txBody>
          <a:bodyPr vert="horz" lIns="91440" tIns="45720" rIns="91440" bIns="45720" rtlCol="0" anchor="t">
            <a:normAutofit/>
          </a:bodyPr>
          <a:lstStyle/>
          <a:p>
            <a:pPr marL="0" indent="0" algn="ctr">
              <a:buNone/>
            </a:pPr>
            <a:r>
              <a:rPr lang="en-US" sz="4000" b="1" dirty="0">
                <a:latin typeface="Arial"/>
                <a:cs typeface="Arial"/>
              </a:rPr>
              <a:t>Waiver Process, Approvals, and Payments</a:t>
            </a:r>
            <a:endParaRPr lang="en-US" sz="4000" dirty="0">
              <a:latin typeface="Arial"/>
              <a:cs typeface="Arial"/>
            </a:endParaRPr>
          </a:p>
          <a:p>
            <a:pPr algn="ctr"/>
            <a:endParaRPr lang="en-US" dirty="0"/>
          </a:p>
        </p:txBody>
      </p:sp>
    </p:spTree>
    <p:extLst>
      <p:ext uri="{BB962C8B-B14F-4D97-AF65-F5344CB8AC3E}">
        <p14:creationId xmlns:p14="http://schemas.microsoft.com/office/powerpoint/2010/main" val="9347181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66D20B88-430D-F432-F25C-02D27A148F78}"/>
              </a:ext>
            </a:extLst>
          </p:cNvPr>
          <p:cNvSpPr>
            <a:spLocks noGrp="1"/>
          </p:cNvSpPr>
          <p:nvPr>
            <p:ph type="ctrTitle"/>
          </p:nvPr>
        </p:nvSpPr>
        <p:spPr>
          <a:xfrm>
            <a:off x="559219" y="1115844"/>
            <a:ext cx="7680960" cy="4631911"/>
          </a:xfrm>
        </p:spPr>
        <p:txBody>
          <a:bodyPr anchor="b">
            <a:normAutofit/>
          </a:bodyPr>
          <a:lstStyle/>
          <a:p>
            <a:r>
              <a:rPr lang="en-US" sz="6500">
                <a:latin typeface="Arial"/>
                <a:cs typeface="Arial"/>
              </a:rPr>
              <a:t>Creditable Years of Experience (CYE) Management</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169355"/>
      </p:ext>
    </p:extLst>
  </p:cSld>
  <p:clrMapOvr>
    <a:masterClrMapping/>
  </p:clrMapOvr>
  <p:transition>
    <p:fade/>
  </p:transition>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40AD2C-0A43-A015-A16A-01EF8F1A0BF0}"/>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800" dirty="0">
                <a:latin typeface="Arial" panose="020B0604020202020204" pitchFamily="34" charset="0"/>
                <a:cs typeface="Arial" panose="020B0604020202020204" pitchFamily="34" charset="0"/>
              </a:rPr>
              <a:t>Automatic CYE increase for returning teachers</a:t>
            </a:r>
          </a:p>
        </p:txBody>
      </p:sp>
      <p:pic>
        <p:nvPicPr>
          <p:cNvPr id="3" name="Content Placeholder 2">
            <a:extLst>
              <a:ext uri="{FF2B5EF4-FFF2-40B4-BE49-F238E27FC236}">
                <a16:creationId xmlns:a16="http://schemas.microsoft.com/office/drawing/2014/main" id="{C7FC03E5-D6F8-044C-82DC-1B8E83D19B08}"/>
              </a:ext>
            </a:extLst>
          </p:cNvPr>
          <p:cNvPicPr>
            <a:picLocks noGrp="1" noChangeAspect="1"/>
          </p:cNvPicPr>
          <p:nvPr>
            <p:ph sz="half" idx="1"/>
          </p:nvPr>
        </p:nvPicPr>
        <p:blipFill>
          <a:blip r:embed="rId3"/>
          <a:srcRect l="12477" r="4519" b="2"/>
          <a:stretch>
            <a:fillRect/>
          </a:stretch>
        </p:blipFill>
        <p:spPr>
          <a:xfrm>
            <a:off x="-1" y="914399"/>
            <a:ext cx="6657255" cy="5353523"/>
          </a:xfrm>
          <a:prstGeom prst="rect">
            <a:avLst/>
          </a:prstGeom>
        </p:spPr>
      </p:pic>
      <p:cxnSp>
        <p:nvCxnSpPr>
          <p:cNvPr id="23" name="Straight Connector 22">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BC23591-8EB3-1330-18BB-CE57FD8EE03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rmAutofit fontScale="85000" lnSpcReduction="10000"/>
          </a:bodyPr>
          <a:lstStyle/>
          <a:p>
            <a:pPr marL="0" indent="0">
              <a:spcBef>
                <a:spcPts val="2500"/>
              </a:spcBef>
              <a:buNone/>
            </a:pPr>
            <a:r>
              <a:rPr lang="en-US" sz="2400" b="1" dirty="0">
                <a:latin typeface="Arial"/>
                <a:cs typeface="Arial"/>
              </a:rPr>
              <a:t>Eligibility for Automatic Increase</a:t>
            </a:r>
            <a:endParaRPr lang="en-US" sz="2400" b="1" dirty="0"/>
          </a:p>
          <a:p>
            <a:pPr marL="0" lvl="1" indent="0">
              <a:buNone/>
            </a:pPr>
            <a:r>
              <a:rPr lang="en-US" sz="2400" dirty="0">
                <a:latin typeface="Arial"/>
                <a:cs typeface="Arial"/>
              </a:rPr>
              <a:t>Returning teachers teaching at least 60% of the 2024-2025 year qualify for an automatic CYE increase.</a:t>
            </a:r>
          </a:p>
          <a:p>
            <a:pPr marL="0" lvl="1" indent="0">
              <a:buNone/>
            </a:pPr>
            <a:endParaRPr lang="en-US" sz="2400" dirty="0">
              <a:latin typeface="Arial"/>
              <a:cs typeface="Arial"/>
            </a:endParaRPr>
          </a:p>
          <a:p>
            <a:pPr marL="0" indent="0">
              <a:spcBef>
                <a:spcPts val="0"/>
              </a:spcBef>
              <a:buNone/>
            </a:pPr>
            <a:r>
              <a:rPr lang="en-US" sz="2400" b="1" dirty="0">
                <a:latin typeface="Arial"/>
                <a:cs typeface="Arial"/>
              </a:rPr>
              <a:t>Automatic System Update</a:t>
            </a:r>
            <a:endParaRPr lang="en-US" sz="2400" b="1" dirty="0">
              <a:latin typeface="Grandview Display"/>
              <a:cs typeface="Arial"/>
            </a:endParaRPr>
          </a:p>
          <a:p>
            <a:pPr marL="0" indent="0">
              <a:spcBef>
                <a:spcPts val="0"/>
              </a:spcBef>
              <a:buNone/>
            </a:pPr>
            <a:r>
              <a:rPr lang="en-US" sz="2400" dirty="0">
                <a:latin typeface="Arial"/>
                <a:cs typeface="Arial"/>
              </a:rPr>
              <a:t>CYE will be automatically increased by one year at the end of July. Providers should not add a year in the system.</a:t>
            </a:r>
            <a:endParaRPr lang="en-US" sz="2400" dirty="0"/>
          </a:p>
          <a:p>
            <a:pPr marL="0" lvl="1" indent="0">
              <a:buNone/>
            </a:pPr>
            <a:endParaRPr lang="en-US" sz="1400" dirty="0"/>
          </a:p>
          <a:p>
            <a:pPr marL="0" indent="0">
              <a:spcBef>
                <a:spcPts val="2500"/>
              </a:spcBef>
              <a:buNone/>
            </a:pPr>
            <a:endParaRPr lang="en-US" sz="1400" b="1" dirty="0"/>
          </a:p>
        </p:txBody>
      </p:sp>
    </p:spTree>
    <p:extLst>
      <p:ext uri="{BB962C8B-B14F-4D97-AF65-F5344CB8AC3E}">
        <p14:creationId xmlns:p14="http://schemas.microsoft.com/office/powerpoint/2010/main" val="14138261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2147F-A627-4F10-7C2E-CC8F43506CE7}"/>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dirty="0">
                <a:latin typeface="Arial" panose="020B0604020202020204" pitchFamily="34" charset="0"/>
                <a:cs typeface="Arial" panose="020B0604020202020204" pitchFamily="34" charset="0"/>
              </a:rPr>
              <a:t>CYE verification and change request process</a:t>
            </a:r>
          </a:p>
        </p:txBody>
      </p:sp>
      <p:sp>
        <p:nvSpPr>
          <p:cNvPr id="4" name="Content Placeholder 3">
            <a:extLst>
              <a:ext uri="{FF2B5EF4-FFF2-40B4-BE49-F238E27FC236}">
                <a16:creationId xmlns:a16="http://schemas.microsoft.com/office/drawing/2014/main" id="{C4C70BEB-5E1C-4952-25CD-5FAA2863D4B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469380" cy="4123944"/>
          </a:xfrm>
        </p:spPr>
        <p:txBody>
          <a:bodyPr>
            <a:noAutofit/>
          </a:bodyPr>
          <a:lstStyle/>
          <a:p>
            <a:pPr marL="0" indent="0">
              <a:lnSpc>
                <a:spcPct val="100000"/>
              </a:lnSpc>
              <a:spcBef>
                <a:spcPts val="0"/>
              </a:spcBef>
              <a:buNone/>
            </a:pPr>
            <a:r>
              <a:rPr lang="en-US" b="1" dirty="0">
                <a:latin typeface="Arial" panose="020B0604020202020204" pitchFamily="34" charset="0"/>
                <a:cs typeface="Arial" panose="020B0604020202020204" pitchFamily="34" charset="0"/>
              </a:rPr>
              <a:t>CYE Verification</a:t>
            </a:r>
          </a:p>
          <a:p>
            <a:pPr marL="0" indent="0">
              <a:lnSpc>
                <a:spcPct val="100000"/>
              </a:lnSpc>
              <a:spcBef>
                <a:spcPts val="0"/>
              </a:spcBef>
              <a:buNone/>
            </a:pPr>
            <a:r>
              <a:rPr lang="en-US" dirty="0">
                <a:latin typeface="Arial" panose="020B0604020202020204" pitchFamily="34" charset="0"/>
                <a:cs typeface="Arial" panose="020B0604020202020204" pitchFamily="34" charset="0"/>
              </a:rPr>
              <a:t>Only years of experience that have been verified by the employer should be entered into GAPREK. CYE audits are conducted by DECAL and program verification documentation used by the program may be requested.</a:t>
            </a:r>
          </a:p>
          <a:p>
            <a:pPr marL="0" indent="0">
              <a:lnSpc>
                <a:spcPct val="100000"/>
              </a:lnSpc>
              <a:spcBef>
                <a:spcPts val="0"/>
              </a:spcBef>
              <a:buNone/>
            </a:pPr>
            <a:endParaRPr lang="en-US" dirty="0">
              <a:latin typeface="Arial" panose="020B0604020202020204" pitchFamily="34" charset="0"/>
              <a:cs typeface="Arial" panose="020B0604020202020204" pitchFamily="34" charset="0"/>
            </a:endParaRPr>
          </a:p>
          <a:p>
            <a:pPr marL="0" indent="0">
              <a:lnSpc>
                <a:spcPct val="100000"/>
              </a:lnSpc>
              <a:spcBef>
                <a:spcPts val="0"/>
              </a:spcBef>
              <a:buNone/>
            </a:pPr>
            <a:r>
              <a:rPr lang="en-US" b="1" dirty="0">
                <a:latin typeface="Arial" panose="020B0604020202020204" pitchFamily="34" charset="0"/>
                <a:cs typeface="Arial" panose="020B0604020202020204" pitchFamily="34" charset="0"/>
              </a:rPr>
              <a:t>CYE Change Request</a:t>
            </a:r>
          </a:p>
          <a:p>
            <a:pPr marL="0" indent="0">
              <a:lnSpc>
                <a:spcPct val="100000"/>
              </a:lnSpc>
              <a:spcBef>
                <a:spcPts val="0"/>
              </a:spcBef>
              <a:buNone/>
            </a:pPr>
            <a:r>
              <a:rPr lang="en-US" dirty="0">
                <a:latin typeface="Arial" panose="020B0604020202020204" pitchFamily="34" charset="0"/>
                <a:cs typeface="Arial" panose="020B0604020202020204" pitchFamily="34" charset="0"/>
              </a:rPr>
              <a:t>To request CYE verification for a new teacher or a change in CYE for a returning teacher, submit the Creditable Years of Experience (CYE) Change Request Form and supporting documentation. The CYE Change Request Form is located in the Requests section of the GAPREK.</a:t>
            </a:r>
          </a:p>
        </p:txBody>
      </p:sp>
      <p:pic>
        <p:nvPicPr>
          <p:cNvPr id="9" name="Content Placeholder 8" descr="A stack of files with papers&#10;&#10;AI-generated content may be incorrect.">
            <a:extLst>
              <a:ext uri="{FF2B5EF4-FFF2-40B4-BE49-F238E27FC236}">
                <a16:creationId xmlns:a16="http://schemas.microsoft.com/office/drawing/2014/main" id="{CD6DD54B-38B7-2D4A-EDAB-293CB33CA66E}"/>
              </a:ext>
            </a:extLst>
          </p:cNvPr>
          <p:cNvPicPr>
            <a:picLocks noGrp="1" noChangeAspect="1"/>
          </p:cNvPicPr>
          <p:nvPr>
            <p:ph sz="half" idx="1"/>
          </p:nvPr>
        </p:nvPicPr>
        <p:blipFill>
          <a:blip r:embed="rId3"/>
          <a:srcRect l="43920" r="9726" b="-2"/>
          <a:stretch>
            <a:fillRect/>
          </a:stretch>
        </p:blipFill>
        <p:spPr>
          <a:xfrm>
            <a:off x="7776429" y="914400"/>
            <a:ext cx="4414591" cy="5357106"/>
          </a:xfrm>
          <a:prstGeom prst="rect">
            <a:avLst/>
          </a:prstGeom>
        </p:spPr>
      </p:pic>
      <p:cxnSp>
        <p:nvCxnSpPr>
          <p:cNvPr id="23" name="Straight Connector 22">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00154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B4833D9-896A-CBED-1834-35A551E7B883}"/>
              </a:ext>
            </a:extLst>
          </p:cNvPr>
          <p:cNvSpPr>
            <a:spLocks noGrp="1"/>
          </p:cNvSpPr>
          <p:nvPr>
            <p:ph type="ctrTitle"/>
          </p:nvPr>
        </p:nvSpPr>
        <p:spPr>
          <a:xfrm>
            <a:off x="559219" y="1115844"/>
            <a:ext cx="8151607" cy="4631911"/>
          </a:xfrm>
        </p:spPr>
        <p:txBody>
          <a:bodyPr anchor="b">
            <a:normAutofit/>
          </a:bodyPr>
          <a:lstStyle/>
          <a:p>
            <a:r>
              <a:rPr lang="en-US" sz="6500">
                <a:latin typeface="Arial"/>
                <a:cs typeface="Arial"/>
              </a:rPr>
              <a:t>2025-2026 Guidelines, Rate Charts, and Teacher Salary Information</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85196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5A7FC4-FD22-D041-EAEB-76BD7B36B3CE}"/>
              </a:ext>
            </a:extLst>
          </p:cNvPr>
          <p:cNvSpPr>
            <a:spLocks noGrp="1"/>
          </p:cNvSpPr>
          <p:nvPr>
            <p:ph type="subTitle"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chor="t">
            <a:normAutofit/>
          </a:bodyPr>
          <a:lstStyle/>
          <a:p>
            <a:pPr marL="581025" lvl="2" indent="-342900">
              <a:buFont typeface="Wingdings" panose="020B0604020202020204" pitchFamily="34" charset="0"/>
              <a:buChar char="§"/>
            </a:pPr>
            <a:endParaRPr lang="en-US" sz="1800">
              <a:latin typeface="Arial"/>
              <a:cs typeface="Arial"/>
            </a:endParaRPr>
          </a:p>
          <a:p>
            <a:pPr marL="581025" lvl="2" indent="-342900">
              <a:buFont typeface="Wingdings" panose="020B0604020202020204" pitchFamily="34" charset="0"/>
              <a:buChar char="§"/>
            </a:pPr>
            <a:endParaRPr lang="en-US" sz="1800">
              <a:latin typeface="Arial"/>
              <a:cs typeface="Arial"/>
            </a:endParaRPr>
          </a:p>
        </p:txBody>
      </p:sp>
      <p:pic>
        <p:nvPicPr>
          <p:cNvPr id="3" name="Picture 2" descr="A calendar with numbers and text&#10;&#10;AI-generated content may be incorrect.">
            <a:extLst>
              <a:ext uri="{FF2B5EF4-FFF2-40B4-BE49-F238E27FC236}">
                <a16:creationId xmlns:a16="http://schemas.microsoft.com/office/drawing/2014/main" id="{7E241B26-442E-5EC4-8BE8-67B90FE831A2}"/>
              </a:ext>
            </a:extLst>
          </p:cNvPr>
          <p:cNvPicPr>
            <a:picLocks noChangeAspect="1"/>
          </p:cNvPicPr>
          <p:nvPr/>
        </p:nvPicPr>
        <p:blipFill>
          <a:blip r:embed="rId4"/>
          <a:stretch>
            <a:fillRect/>
          </a:stretch>
        </p:blipFill>
        <p:spPr>
          <a:xfrm>
            <a:off x="640080" y="1364743"/>
            <a:ext cx="4517463" cy="4901416"/>
          </a:xfrm>
          <a:prstGeom prst="rect">
            <a:avLst/>
          </a:prstGeom>
          <a:ln w="28575">
            <a:solidFill>
              <a:srgbClr val="00B050"/>
            </a:solidFill>
          </a:ln>
        </p:spPr>
      </p:pic>
      <p:sp>
        <p:nvSpPr>
          <p:cNvPr id="2" name="TextBox 1">
            <a:extLst>
              <a:ext uri="{FF2B5EF4-FFF2-40B4-BE49-F238E27FC236}">
                <a16:creationId xmlns:a16="http://schemas.microsoft.com/office/drawing/2014/main" id="{7EE71B06-45E9-1853-C2E7-281CFE9C1A44}"/>
              </a:ext>
            </a:extLst>
          </p:cNvPr>
          <p:cNvSpPr txBox="1"/>
          <p:nvPr/>
        </p:nvSpPr>
        <p:spPr>
          <a:xfrm>
            <a:off x="6096000" y="1263971"/>
            <a:ext cx="558946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Pre-K Operating Guidelines​</a:t>
            </a:r>
          </a:p>
          <a:p>
            <a:r>
              <a:rPr lang="en-US" sz="2000" dirty="0">
                <a:latin typeface="Arial"/>
                <a:cs typeface="Arial"/>
              </a:rPr>
              <a:t>The 2025-2026 Pre-K Operating Guidelines are available online for providers to ensure standardized program delivery.​</a:t>
            </a:r>
          </a:p>
          <a:p>
            <a:r>
              <a:rPr lang="en-US" sz="2400" dirty="0">
                <a:latin typeface="Arial"/>
                <a:cs typeface="Arial"/>
              </a:rPr>
              <a:t>​</a:t>
            </a:r>
          </a:p>
          <a:p>
            <a:r>
              <a:rPr lang="en-US" sz="2400" b="1" dirty="0">
                <a:latin typeface="Arial"/>
                <a:cs typeface="Arial"/>
              </a:rPr>
              <a:t>New this school year​</a:t>
            </a:r>
          </a:p>
          <a:p>
            <a:r>
              <a:rPr lang="en-US" sz="2000" dirty="0">
                <a:latin typeface="Arial"/>
                <a:cs typeface="Arial"/>
              </a:rPr>
              <a:t>Payments will be processed on the 8th business day of the month.​ </a:t>
            </a:r>
          </a:p>
          <a:p>
            <a:endParaRPr lang="en-US" sz="2000" dirty="0">
              <a:latin typeface="Arial"/>
              <a:cs typeface="Arial"/>
            </a:endParaRPr>
          </a:p>
          <a:p>
            <a:r>
              <a:rPr lang="en-US" sz="2000" dirty="0">
                <a:latin typeface="Arial"/>
                <a:cs typeface="Arial"/>
              </a:rPr>
              <a:t>Teacher and student data entry in GAPREK is required prior to the last 3 business days of the month.​</a:t>
            </a:r>
            <a:endParaRPr lang="en-US" dirty="0"/>
          </a:p>
          <a:p>
            <a:r>
              <a:rPr lang="en-US" sz="2400" dirty="0">
                <a:latin typeface="Arial"/>
                <a:cs typeface="Arial"/>
              </a:rPr>
              <a:t>​​</a:t>
            </a:r>
          </a:p>
          <a:p>
            <a:r>
              <a:rPr lang="en-US" dirty="0">
                <a:latin typeface="Arial"/>
                <a:cs typeface="Arial"/>
              </a:rPr>
              <a:t>Refer to </a:t>
            </a:r>
            <a:r>
              <a:rPr lang="en-US" dirty="0">
                <a:latin typeface="Arial"/>
                <a:ea typeface="+mn-lt"/>
                <a:cs typeface="+mn-lt"/>
                <a:hlinkClick r:id="rId5"/>
              </a:rPr>
              <a:t>Appendix V</a:t>
            </a:r>
            <a:r>
              <a:rPr lang="en-US" dirty="0">
                <a:latin typeface="Arial"/>
                <a:ea typeface="+mn-lt"/>
                <a:cs typeface="Arial"/>
              </a:rPr>
              <a:t> for</a:t>
            </a:r>
            <a:r>
              <a:rPr lang="en-US" dirty="0">
                <a:latin typeface="Arial"/>
                <a:cs typeface="Arial"/>
              </a:rPr>
              <a:t> Critical Reporting Payment and Data Entry Dates​</a:t>
            </a:r>
            <a:endParaRPr lang="en-US" dirty="0"/>
          </a:p>
          <a:p>
            <a:pPr marL="581025" indent="-342900">
              <a:buFont typeface="Wingdings,Sans-Serif"/>
              <a:buChar char="§"/>
            </a:pPr>
            <a:endParaRPr lang="en-US" sz="2400" dirty="0">
              <a:latin typeface="Arial"/>
              <a:cs typeface="Arial"/>
            </a:endParaRPr>
          </a:p>
        </p:txBody>
      </p:sp>
    </p:spTree>
    <p:extLst>
      <p:ext uri="{BB962C8B-B14F-4D97-AF65-F5344CB8AC3E}">
        <p14:creationId xmlns:p14="http://schemas.microsoft.com/office/powerpoint/2010/main" val="2828531664"/>
      </p:ext>
    </p:extLst>
  </p:cSld>
  <p:clrMapOvr>
    <a:masterClrMapping/>
  </p:clrMapOvr>
  <p:transition>
    <p:fade/>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8B405-29F8-ED42-D65B-A8434A5EAD21}"/>
              </a:ext>
            </a:extLst>
          </p:cNvPr>
          <p:cNvSpPr>
            <a:spLocks noGrp="1"/>
          </p:cNvSpPr>
          <p:nvPr>
            <p:ph type="ctrTitle"/>
          </p:nvPr>
        </p:nvSpPr>
        <p:spPr>
          <a:xfrm>
            <a:off x="640080" y="1302091"/>
            <a:ext cx="3291840" cy="2770216"/>
          </a:xfrm>
        </p:spPr>
        <p:txBody>
          <a:bodyPr anchor="t">
            <a:normAutofit/>
          </a:bodyPr>
          <a:lstStyle/>
          <a:p>
            <a:pPr>
              <a:lnSpc>
                <a:spcPct val="90000"/>
              </a:lnSpc>
            </a:pPr>
            <a:r>
              <a:rPr lang="en-US" sz="4400" dirty="0">
                <a:latin typeface="Arial"/>
                <a:cs typeface="Arial"/>
              </a:rPr>
              <a:t>Preparing for the New School Year</a:t>
            </a:r>
            <a:endParaRPr lang="en-US" sz="4400" dirty="0"/>
          </a:p>
        </p:txBody>
      </p:sp>
      <p:cxnSp>
        <p:nvCxnSpPr>
          <p:cNvPr id="52" name="Straight Connector 51">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4596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How to Prepare for the New School Year - Camp Blue">
            <a:extLst>
              <a:ext uri="{FF2B5EF4-FFF2-40B4-BE49-F238E27FC236}">
                <a16:creationId xmlns:a16="http://schemas.microsoft.com/office/drawing/2014/main" id="{8BBCD5C4-5AD9-07B1-8840-E3263FEEF2F2}"/>
              </a:ext>
            </a:extLst>
          </p:cNvPr>
          <p:cNvPicPr>
            <a:picLocks noChangeAspect="1"/>
          </p:cNvPicPr>
          <p:nvPr/>
        </p:nvPicPr>
        <p:blipFill>
          <a:blip r:embed="rId3"/>
          <a:stretch>
            <a:fillRect/>
          </a:stretch>
        </p:blipFill>
        <p:spPr>
          <a:xfrm>
            <a:off x="4443984" y="1038701"/>
            <a:ext cx="7086600" cy="4730305"/>
          </a:xfrm>
          <a:prstGeom prst="rect">
            <a:avLst/>
          </a:prstGeom>
        </p:spPr>
      </p:pic>
    </p:spTree>
    <p:extLst>
      <p:ext uri="{BB962C8B-B14F-4D97-AF65-F5344CB8AC3E}">
        <p14:creationId xmlns:p14="http://schemas.microsoft.com/office/powerpoint/2010/main" val="96619154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6DDF8-42F4-54E9-2CEC-F681A3BC49D7}"/>
              </a:ext>
            </a:extLst>
          </p:cNvPr>
          <p:cNvSpPr>
            <a:spLocks noGrp="1"/>
          </p:cNvSpPr>
          <p:nvPr>
            <p:ph type="title"/>
          </p:nvPr>
        </p:nvSpPr>
        <p:spPr>
          <a:xfrm>
            <a:off x="5496821" y="1371600"/>
            <a:ext cx="6034187" cy="1097280"/>
          </a:xfrm>
        </p:spPr>
        <p:txBody>
          <a:bodyPr vert="horz" lIns="91440" tIns="45720" rIns="91440" bIns="45720" rtlCol="0" anchor="t">
            <a:normAutofit/>
          </a:bodyPr>
          <a:lstStyle/>
          <a:p>
            <a:pPr>
              <a:lnSpc>
                <a:spcPct val="90000"/>
              </a:lnSpc>
            </a:pPr>
            <a:r>
              <a:rPr lang="en-US" sz="3400" dirty="0">
                <a:latin typeface="Arial" panose="020B0604020202020204" pitchFamily="34" charset="0"/>
                <a:cs typeface="Arial" panose="020B0604020202020204" pitchFamily="34" charset="0"/>
              </a:rPr>
              <a:t>Rate charts and budget information for providers</a:t>
            </a:r>
          </a:p>
        </p:txBody>
      </p:sp>
      <p:pic>
        <p:nvPicPr>
          <p:cNvPr id="5" name="Content Placeholder 4" descr="numerals and finance">
            <a:extLst>
              <a:ext uri="{FF2B5EF4-FFF2-40B4-BE49-F238E27FC236}">
                <a16:creationId xmlns:a16="http://schemas.microsoft.com/office/drawing/2014/main" id="{444D059A-95BC-4FAF-9137-394692E6D44F}"/>
              </a:ext>
            </a:extLst>
          </p:cNvPr>
          <p:cNvPicPr>
            <a:picLocks noGrp="1" noChangeAspect="1"/>
          </p:cNvPicPr>
          <p:nvPr>
            <p:ph sz="half" idx="1"/>
          </p:nvPr>
        </p:nvPicPr>
        <p:blipFill>
          <a:blip r:embed="rId3"/>
          <a:srcRect l="11579" r="41138" b="-1"/>
          <a:stretch>
            <a:fillRect/>
          </a:stretch>
        </p:blipFill>
        <p:spPr>
          <a:xfrm>
            <a:off x="20" y="10"/>
            <a:ext cx="4857871" cy="6857990"/>
          </a:xfrm>
          <a:prstGeom prst="rect">
            <a:avLst/>
          </a:prstGeom>
        </p:spPr>
      </p:pic>
      <p:cxnSp>
        <p:nvCxnSpPr>
          <p:cNvPr id="23" name="Straight Connector 22">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212D04D-7ECC-5F6E-BD15-1EE9A72B86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96821" y="2633236"/>
            <a:ext cx="6034187" cy="3664687"/>
          </a:xfrm>
        </p:spPr>
        <p:txBody>
          <a:bodyPr>
            <a:normAutofit/>
          </a:bodyPr>
          <a:lstStyle/>
          <a:p>
            <a:pPr marL="0" indent="0">
              <a:spcBef>
                <a:spcPts val="2500"/>
              </a:spcBef>
              <a:buNone/>
            </a:pPr>
            <a:r>
              <a:rPr lang="en-US" b="1" dirty="0">
                <a:latin typeface="Arial"/>
                <a:cs typeface="Arial"/>
              </a:rPr>
              <a:t>Program Type Rate Charts:</a:t>
            </a:r>
          </a:p>
          <a:p>
            <a:pPr marL="0" lvl="1" indent="0">
              <a:buNone/>
            </a:pPr>
            <a:endParaRPr lang="en-US" sz="2000" b="1" dirty="0">
              <a:latin typeface="Arial"/>
              <a:cs typeface="Arial"/>
            </a:endParaRPr>
          </a:p>
          <a:p>
            <a:pPr marL="0" lvl="1" indent="0">
              <a:buNone/>
            </a:pPr>
            <a:r>
              <a:rPr lang="en-US" sz="2000" b="1" dirty="0">
                <a:latin typeface="Arial"/>
                <a:cs typeface="Arial"/>
              </a:rPr>
              <a:t>Private Programs and Other Public Providers </a:t>
            </a:r>
            <a:r>
              <a:rPr lang="en-US" sz="2000" dirty="0">
                <a:latin typeface="Arial"/>
                <a:cs typeface="Arial"/>
                <a:hlinkClick r:id="rId4"/>
              </a:rPr>
              <a:t>https://www.decal.ga.gov/documents/attachments/PrivatePublicBudgetandRateChart.pdf</a:t>
            </a:r>
            <a:r>
              <a:rPr lang="en-US" sz="2000" dirty="0">
                <a:latin typeface="Arial"/>
                <a:cs typeface="Arial"/>
              </a:rPr>
              <a:t> </a:t>
            </a:r>
          </a:p>
          <a:p>
            <a:pPr marL="0" lvl="1" indent="0">
              <a:buNone/>
            </a:pPr>
            <a:endParaRPr lang="en-US" sz="2000" dirty="0">
              <a:latin typeface="Arial"/>
              <a:cs typeface="Arial"/>
            </a:endParaRPr>
          </a:p>
          <a:p>
            <a:pPr marL="0" lvl="1" indent="0">
              <a:buNone/>
            </a:pPr>
            <a:r>
              <a:rPr lang="en-US" sz="2000" b="1" dirty="0">
                <a:latin typeface="Arial"/>
                <a:cs typeface="Arial"/>
              </a:rPr>
              <a:t>Local School Systems </a:t>
            </a:r>
            <a:r>
              <a:rPr lang="en-US" sz="2000" dirty="0">
                <a:latin typeface="Arial"/>
                <a:cs typeface="Arial"/>
                <a:hlinkClick r:id="rId5"/>
              </a:rPr>
              <a:t>https://www.decal.ga.gov/documents/attachments/PublicBudgetandRateChart.pdf</a:t>
            </a:r>
            <a:r>
              <a:rPr lang="en-US" sz="2000" dirty="0">
                <a:latin typeface="Arial"/>
                <a:cs typeface="Arial"/>
              </a:rPr>
              <a:t> </a:t>
            </a:r>
            <a:endParaRPr lang="en-US" sz="2000" dirty="0">
              <a:latin typeface="Arial"/>
            </a:endParaRPr>
          </a:p>
          <a:p>
            <a:pPr marL="0" lvl="1" indent="0">
              <a:buNone/>
            </a:pPr>
            <a:endParaRPr lang="en-US" sz="1400" dirty="0">
              <a:latin typeface="Arial"/>
              <a:cs typeface="Arial"/>
            </a:endParaRPr>
          </a:p>
          <a:p>
            <a:pPr marL="0" lvl="1" indent="0">
              <a:buNone/>
            </a:pPr>
            <a:endParaRPr lang="en-US" sz="1400" dirty="0">
              <a:latin typeface="Arial"/>
              <a:cs typeface="Arial"/>
            </a:endParaRPr>
          </a:p>
        </p:txBody>
      </p:sp>
    </p:spTree>
    <p:extLst>
      <p:ext uri="{BB962C8B-B14F-4D97-AF65-F5344CB8AC3E}">
        <p14:creationId xmlns:p14="http://schemas.microsoft.com/office/powerpoint/2010/main" val="35053071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0B4918-E903-3103-80EA-0FD0FBB992EA}"/>
              </a:ext>
            </a:extLst>
          </p:cNvPr>
          <p:cNvSpPr>
            <a:spLocks noGrp="1"/>
          </p:cNvSpPr>
          <p:nvPr>
            <p:ph type="title"/>
          </p:nvPr>
        </p:nvSpPr>
        <p:spPr>
          <a:xfrm>
            <a:off x="640080" y="914399"/>
            <a:ext cx="10847494" cy="1171069"/>
          </a:xfrm>
        </p:spPr>
        <p:txBody>
          <a:bodyPr vert="horz" lIns="91440" tIns="45720" rIns="91440" bIns="45720" rtlCol="0" anchor="t">
            <a:normAutofit/>
          </a:bodyPr>
          <a:lstStyle/>
          <a:p>
            <a:pPr>
              <a:lnSpc>
                <a:spcPct val="90000"/>
              </a:lnSpc>
            </a:pPr>
            <a:r>
              <a:rPr lang="en-US" sz="3700" dirty="0">
                <a:latin typeface="Arial" panose="020B0604020202020204" pitchFamily="34" charset="0"/>
                <a:cs typeface="Arial" panose="020B0604020202020204" pitchFamily="34" charset="0"/>
              </a:rPr>
              <a:t>State Salary Schedule for Georgia's Pre-K Lead Teachers</a:t>
            </a:r>
          </a:p>
        </p:txBody>
      </p:sp>
      <p:pic>
        <p:nvPicPr>
          <p:cNvPr id="7" name="Content Placeholder 6" descr="A screenshot of a computer&#10;&#10;AI-generated content may be incorrect.">
            <a:extLst>
              <a:ext uri="{FF2B5EF4-FFF2-40B4-BE49-F238E27FC236}">
                <a16:creationId xmlns:a16="http://schemas.microsoft.com/office/drawing/2014/main" id="{A4381159-CA9D-BA54-CB62-0AC2CF74D660}"/>
              </a:ext>
            </a:extLst>
          </p:cNvPr>
          <p:cNvPicPr>
            <a:picLocks noGrp="1" noChangeAspect="1"/>
          </p:cNvPicPr>
          <p:nvPr>
            <p:ph sz="half" idx="1"/>
          </p:nvPr>
        </p:nvPicPr>
        <p:blipFill>
          <a:blip r:embed="rId4"/>
          <a:srcRect l="11995" t="19003" r="50775" b="6138"/>
          <a:stretch>
            <a:fillRect/>
          </a:stretch>
        </p:blipFill>
        <p:spPr>
          <a:xfrm>
            <a:off x="713232" y="2361999"/>
            <a:ext cx="5648193" cy="3549035"/>
          </a:xfrm>
          <a:prstGeom prst="rect">
            <a:avLst/>
          </a:prstGeom>
          <a:ln>
            <a:solidFill>
              <a:schemeClr val="tx1"/>
            </a:solidFill>
          </a:ln>
        </p:spPr>
      </p:pic>
      <p:sp>
        <p:nvSpPr>
          <p:cNvPr id="4" name="Content Placeholder 3">
            <a:extLst>
              <a:ext uri="{FF2B5EF4-FFF2-40B4-BE49-F238E27FC236}">
                <a16:creationId xmlns:a16="http://schemas.microsoft.com/office/drawing/2014/main" id="{91DB57D5-14F0-8195-20C0-254132BF1E5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15150" y="2256287"/>
            <a:ext cx="4563618" cy="3760459"/>
          </a:xfrm>
        </p:spPr>
        <p:txBody>
          <a:bodyPr>
            <a:noAutofit/>
          </a:bodyPr>
          <a:lstStyle/>
          <a:p>
            <a:pPr marL="0" indent="0">
              <a:spcBef>
                <a:spcPts val="2500"/>
              </a:spcBef>
              <a:buNone/>
            </a:pPr>
            <a:r>
              <a:rPr lang="en-US" sz="1800" b="1" dirty="0">
                <a:latin typeface="Arial"/>
                <a:cs typeface="Arial"/>
              </a:rPr>
              <a:t>Importance of Salary Transparency</a:t>
            </a:r>
          </a:p>
          <a:p>
            <a:pPr marL="0" lvl="1" indent="0">
              <a:buNone/>
            </a:pPr>
            <a:r>
              <a:rPr lang="en-US" dirty="0">
                <a:latin typeface="Arial"/>
                <a:cs typeface="Arial"/>
              </a:rPr>
              <a:t>Transparent salary scales help teachers understand their compensation and career progression opportunities.</a:t>
            </a:r>
          </a:p>
          <a:p>
            <a:pPr marL="0" indent="0">
              <a:spcBef>
                <a:spcPts val="2500"/>
              </a:spcBef>
              <a:buNone/>
            </a:pPr>
            <a:r>
              <a:rPr lang="en-US" sz="1800" b="1" dirty="0">
                <a:latin typeface="Arial"/>
                <a:cs typeface="Arial"/>
              </a:rPr>
              <a:t>Annual Salary Information</a:t>
            </a:r>
          </a:p>
          <a:p>
            <a:pPr marL="0" lvl="1" indent="0">
              <a:buNone/>
            </a:pPr>
            <a:r>
              <a:rPr lang="en-US" dirty="0">
                <a:latin typeface="Arial"/>
                <a:ea typeface="+mn-lt"/>
                <a:cs typeface="+mn-lt"/>
              </a:rPr>
              <a:t>Annual salary is determined by the K-12 State Teacher Schedule and is based on the teacher’s verified credential(s) plus additional compensation for Salary Steps earned.</a:t>
            </a:r>
            <a:endParaRPr lang="en-US" dirty="0">
              <a:latin typeface="Arial"/>
              <a:cs typeface="Arial"/>
            </a:endParaRPr>
          </a:p>
        </p:txBody>
      </p:sp>
      <p:cxnSp>
        <p:nvCxnSpPr>
          <p:cNvPr id="50" name="Straight Connector 49">
            <a:extLst>
              <a:ext uri="{FF2B5EF4-FFF2-40B4-BE49-F238E27FC236}">
                <a16:creationId xmlns:a16="http://schemas.microsoft.com/office/drawing/2014/main" id="{2EA0F4A6-3CC9-C9E2-BA02-58FA29F7DD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416210"/>
      </p:ext>
    </p:extLst>
  </p:cSld>
  <p:clrMapOvr>
    <a:masterClrMapping/>
  </p:clrMapOvr>
  <p:transition>
    <p:fade/>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0166-AAC1-5649-A4B4-97BA57959EBD}"/>
              </a:ext>
            </a:extLst>
          </p:cNvPr>
          <p:cNvSpPr>
            <a:spLocks noGrp="1"/>
          </p:cNvSpPr>
          <p:nvPr>
            <p:ph type="title"/>
          </p:nvPr>
        </p:nvSpPr>
        <p:spPr/>
        <p:txBody>
          <a:bodyPr/>
          <a:lstStyle/>
          <a:p>
            <a:r>
              <a:rPr lang="en-US">
                <a:latin typeface="Arial"/>
                <a:cs typeface="Arial"/>
              </a:rPr>
              <a:t>Project Director Training</a:t>
            </a:r>
          </a:p>
        </p:txBody>
      </p:sp>
      <p:graphicFrame>
        <p:nvGraphicFramePr>
          <p:cNvPr id="15" name="Table 14">
            <a:extLst>
              <a:ext uri="{FF2B5EF4-FFF2-40B4-BE49-F238E27FC236}">
                <a16:creationId xmlns:a16="http://schemas.microsoft.com/office/drawing/2014/main" id="{F7C0ED74-C055-E523-BD14-67753C049924}"/>
              </a:ext>
            </a:extLst>
          </p:cNvPr>
          <p:cNvGraphicFramePr>
            <a:graphicFrameLocks noGrp="1"/>
          </p:cNvGraphicFramePr>
          <p:nvPr>
            <p:extLst>
              <p:ext uri="{D42A27DB-BD31-4B8C-83A1-F6EECF244321}">
                <p14:modId xmlns:p14="http://schemas.microsoft.com/office/powerpoint/2010/main" val="2133641423"/>
              </p:ext>
            </p:extLst>
          </p:nvPr>
        </p:nvGraphicFramePr>
        <p:xfrm>
          <a:off x="1799477" y="2641844"/>
          <a:ext cx="8168640" cy="259588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2120766641"/>
                    </a:ext>
                  </a:extLst>
                </a:gridCol>
                <a:gridCol w="4084320">
                  <a:extLst>
                    <a:ext uri="{9D8B030D-6E8A-4147-A177-3AD203B41FA5}">
                      <a16:colId xmlns:a16="http://schemas.microsoft.com/office/drawing/2014/main" val="2333898505"/>
                    </a:ext>
                  </a:extLst>
                </a:gridCol>
              </a:tblGrid>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96307117"/>
                  </a:ext>
                </a:extLst>
              </a:tr>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748354866"/>
                  </a:ext>
                </a:extLst>
              </a:tr>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1478601341"/>
                  </a:ext>
                </a:extLst>
              </a:tr>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182761388"/>
                  </a:ext>
                </a:extLst>
              </a:tr>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891529183"/>
                  </a:ext>
                </a:extLst>
              </a:tr>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777513454"/>
                  </a:ext>
                </a:extLst>
              </a:tr>
              <a:tr h="370840">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997795873"/>
                  </a:ext>
                </a:extLst>
              </a:tr>
            </a:tbl>
          </a:graphicData>
        </a:graphic>
      </p:graphicFrame>
      <p:graphicFrame>
        <p:nvGraphicFramePr>
          <p:cNvPr id="16" name="Table 15">
            <a:extLst>
              <a:ext uri="{FF2B5EF4-FFF2-40B4-BE49-F238E27FC236}">
                <a16:creationId xmlns:a16="http://schemas.microsoft.com/office/drawing/2014/main" id="{D685ABE4-8B1A-4B42-4E08-721F71E5BB13}"/>
              </a:ext>
            </a:extLst>
          </p:cNvPr>
          <p:cNvGraphicFramePr>
            <a:graphicFrameLocks noGrp="1"/>
          </p:cNvGraphicFramePr>
          <p:nvPr>
            <p:extLst>
              <p:ext uri="{D42A27DB-BD31-4B8C-83A1-F6EECF244321}">
                <p14:modId xmlns:p14="http://schemas.microsoft.com/office/powerpoint/2010/main" val="378280930"/>
              </p:ext>
            </p:extLst>
          </p:nvPr>
        </p:nvGraphicFramePr>
        <p:xfrm>
          <a:off x="1456393" y="2440577"/>
          <a:ext cx="9258300" cy="3640436"/>
        </p:xfrm>
        <a:graphic>
          <a:graphicData uri="http://schemas.openxmlformats.org/drawingml/2006/table">
            <a:tbl>
              <a:tblPr firstRow="1" bandRow="1">
                <a:tableStyleId>{69012ECD-51FC-41F1-AA8D-1B2483CD663E}</a:tableStyleId>
              </a:tblPr>
              <a:tblGrid>
                <a:gridCol w="5938817">
                  <a:extLst>
                    <a:ext uri="{9D8B030D-6E8A-4147-A177-3AD203B41FA5}">
                      <a16:colId xmlns:a16="http://schemas.microsoft.com/office/drawing/2014/main" val="3997210708"/>
                    </a:ext>
                  </a:extLst>
                </a:gridCol>
                <a:gridCol w="3319483">
                  <a:extLst>
                    <a:ext uri="{9D8B030D-6E8A-4147-A177-3AD203B41FA5}">
                      <a16:colId xmlns:a16="http://schemas.microsoft.com/office/drawing/2014/main" val="997449577"/>
                    </a:ext>
                  </a:extLst>
                </a:gridCol>
              </a:tblGrid>
              <a:tr h="451468">
                <a:tc>
                  <a:txBody>
                    <a:bodyPr/>
                    <a:lstStyle/>
                    <a:p>
                      <a:pPr algn="ctr"/>
                      <a:r>
                        <a:rPr lang="en-US" dirty="0">
                          <a:latin typeface="Arial" panose="020B0604020202020204" pitchFamily="34" charset="0"/>
                          <a:cs typeface="Arial" panose="020B0604020202020204" pitchFamily="34" charset="0"/>
                        </a:rPr>
                        <a:t>Location</a:t>
                      </a:r>
                    </a:p>
                  </a:txBody>
                  <a:tcPr/>
                </a:tc>
                <a:tc>
                  <a:txBody>
                    <a:bodyPr/>
                    <a:lstStyle/>
                    <a:p>
                      <a:pPr algn="ctr"/>
                      <a:r>
                        <a:rPr lang="en-US"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1435113814"/>
                  </a:ext>
                </a:extLst>
              </a:tr>
              <a:tr h="451468">
                <a:tc>
                  <a:txBody>
                    <a:bodyPr/>
                    <a:lstStyle/>
                    <a:p>
                      <a:pPr algn="ctr"/>
                      <a:r>
                        <a:rPr lang="en-US" dirty="0">
                          <a:latin typeface="Arial" panose="020B0604020202020204" pitchFamily="34" charset="0"/>
                          <a:cs typeface="Arial" panose="020B0604020202020204" pitchFamily="34" charset="0"/>
                        </a:rPr>
                        <a:t>Northeast Georgia</a:t>
                      </a:r>
                    </a:p>
                  </a:txBody>
                  <a:tcPr/>
                </a:tc>
                <a:tc>
                  <a:txBody>
                    <a:bodyPr/>
                    <a:lstStyle/>
                    <a:p>
                      <a:pPr algn="ctr"/>
                      <a:r>
                        <a:rPr lang="en-US" dirty="0">
                          <a:latin typeface="Arial" panose="020B0604020202020204" pitchFamily="34" charset="0"/>
                          <a:cs typeface="Arial" panose="020B0604020202020204" pitchFamily="34" charset="0"/>
                        </a:rPr>
                        <a:t>August 19th</a:t>
                      </a:r>
                    </a:p>
                  </a:txBody>
                  <a:tcPr/>
                </a:tc>
                <a:extLst>
                  <a:ext uri="{0D108BD9-81ED-4DB2-BD59-A6C34878D82A}">
                    <a16:rowId xmlns:a16="http://schemas.microsoft.com/office/drawing/2014/main" val="3257348506"/>
                  </a:ext>
                </a:extLst>
              </a:tr>
              <a:tr h="451468">
                <a:tc>
                  <a:txBody>
                    <a:bodyPr/>
                    <a:lstStyle/>
                    <a:p>
                      <a:pPr algn="ctr"/>
                      <a:r>
                        <a:rPr lang="en-US">
                          <a:latin typeface="Arial" panose="020B0604020202020204" pitchFamily="34" charset="0"/>
                          <a:cs typeface="Arial" panose="020B0604020202020204" pitchFamily="34" charset="0"/>
                        </a:rPr>
                        <a:t>Georgia Piedmont College (Clarkston)</a:t>
                      </a:r>
                    </a:p>
                  </a:txBody>
                  <a:tcPr/>
                </a:tc>
                <a:tc>
                  <a:txBody>
                    <a:bodyPr/>
                    <a:lstStyle/>
                    <a:p>
                      <a:pPr algn="ctr"/>
                      <a:r>
                        <a:rPr lang="en-US" dirty="0">
                          <a:latin typeface="Arial" panose="020B0604020202020204" pitchFamily="34" charset="0"/>
                          <a:cs typeface="Arial" panose="020B0604020202020204" pitchFamily="34" charset="0"/>
                        </a:rPr>
                        <a:t>August 20th</a:t>
                      </a:r>
                    </a:p>
                  </a:txBody>
                  <a:tcPr/>
                </a:tc>
                <a:extLst>
                  <a:ext uri="{0D108BD9-81ED-4DB2-BD59-A6C34878D82A}">
                    <a16:rowId xmlns:a16="http://schemas.microsoft.com/office/drawing/2014/main" val="2611856973"/>
                  </a:ext>
                </a:extLst>
              </a:tr>
              <a:tr h="451468">
                <a:tc>
                  <a:txBody>
                    <a:bodyPr/>
                    <a:lstStyle/>
                    <a:p>
                      <a:pPr algn="ctr"/>
                      <a:r>
                        <a:rPr lang="en-US" dirty="0">
                          <a:latin typeface="Arial" panose="020B0604020202020204" pitchFamily="34" charset="0"/>
                          <a:cs typeface="Arial" panose="020B0604020202020204" pitchFamily="34" charset="0"/>
                        </a:rPr>
                        <a:t>Atlanta Metropolitan College</a:t>
                      </a:r>
                    </a:p>
                  </a:txBody>
                  <a:tcPr/>
                </a:tc>
                <a:tc>
                  <a:txBody>
                    <a:bodyPr/>
                    <a:lstStyle/>
                    <a:p>
                      <a:pPr algn="ctr"/>
                      <a:r>
                        <a:rPr lang="en-US" dirty="0">
                          <a:latin typeface="Arial" panose="020B0604020202020204" pitchFamily="34" charset="0"/>
                          <a:cs typeface="Arial" panose="020B0604020202020204" pitchFamily="34" charset="0"/>
                        </a:rPr>
                        <a:t>August 21st </a:t>
                      </a:r>
                    </a:p>
                  </a:txBody>
                  <a:tcPr/>
                </a:tc>
                <a:extLst>
                  <a:ext uri="{0D108BD9-81ED-4DB2-BD59-A6C34878D82A}">
                    <a16:rowId xmlns:a16="http://schemas.microsoft.com/office/drawing/2014/main" val="4240120999"/>
                  </a:ext>
                </a:extLst>
              </a:tr>
              <a:tr h="480160">
                <a:tc>
                  <a:txBody>
                    <a:bodyPr/>
                    <a:lstStyle/>
                    <a:p>
                      <a:pPr algn="ctr"/>
                      <a:r>
                        <a:rPr lang="en-US" dirty="0">
                          <a:latin typeface="Arial" panose="020B0604020202020204" pitchFamily="34" charset="0"/>
                          <a:cs typeface="Arial" panose="020B0604020202020204" pitchFamily="34" charset="0"/>
                        </a:rPr>
                        <a:t>Clarence Brown Conference Center (Cartersville)</a:t>
                      </a:r>
                    </a:p>
                  </a:txBody>
                  <a:tcPr/>
                </a:tc>
                <a:tc>
                  <a:txBody>
                    <a:bodyPr/>
                    <a:lstStyle/>
                    <a:p>
                      <a:pPr algn="ctr"/>
                      <a:r>
                        <a:rPr lang="en-US" dirty="0">
                          <a:latin typeface="Arial" panose="020B0604020202020204" pitchFamily="34" charset="0"/>
                          <a:cs typeface="Arial" panose="020B0604020202020204" pitchFamily="34" charset="0"/>
                        </a:rPr>
                        <a:t>August 22nd </a:t>
                      </a:r>
                    </a:p>
                  </a:txBody>
                  <a:tcPr/>
                </a:tc>
                <a:extLst>
                  <a:ext uri="{0D108BD9-81ED-4DB2-BD59-A6C34878D82A}">
                    <a16:rowId xmlns:a16="http://schemas.microsoft.com/office/drawing/2014/main" val="1727677455"/>
                  </a:ext>
                </a:extLst>
              </a:tr>
              <a:tr h="451468">
                <a:tc>
                  <a:txBody>
                    <a:bodyPr/>
                    <a:lstStyle/>
                    <a:p>
                      <a:pPr algn="ctr"/>
                      <a:r>
                        <a:rPr lang="en-US">
                          <a:latin typeface="Arial" panose="020B0604020202020204" pitchFamily="34" charset="0"/>
                          <a:cs typeface="Arial" panose="020B0604020202020204" pitchFamily="34" charset="0"/>
                        </a:rPr>
                        <a:t>Anderson Conference Center (Macon)</a:t>
                      </a:r>
                    </a:p>
                  </a:txBody>
                  <a:tcPr/>
                </a:tc>
                <a:tc>
                  <a:txBody>
                    <a:bodyPr/>
                    <a:lstStyle/>
                    <a:p>
                      <a:pPr algn="ctr"/>
                      <a:r>
                        <a:rPr lang="en-US" dirty="0">
                          <a:latin typeface="Arial" panose="020B0604020202020204" pitchFamily="34" charset="0"/>
                          <a:cs typeface="Arial" panose="020B0604020202020204" pitchFamily="34" charset="0"/>
                        </a:rPr>
                        <a:t>August 26th</a:t>
                      </a:r>
                    </a:p>
                  </a:txBody>
                  <a:tcPr/>
                </a:tc>
                <a:extLst>
                  <a:ext uri="{0D108BD9-81ED-4DB2-BD59-A6C34878D82A}">
                    <a16:rowId xmlns:a16="http://schemas.microsoft.com/office/drawing/2014/main" val="4055059049"/>
                  </a:ext>
                </a:extLst>
              </a:tr>
              <a:tr h="451468">
                <a:tc>
                  <a:txBody>
                    <a:bodyPr/>
                    <a:lstStyle/>
                    <a:p>
                      <a:pPr algn="ctr"/>
                      <a:r>
                        <a:rPr lang="en-US" dirty="0">
                          <a:latin typeface="Arial" panose="020B0604020202020204" pitchFamily="34" charset="0"/>
                          <a:cs typeface="Arial" panose="020B0604020202020204" pitchFamily="34" charset="0"/>
                        </a:rPr>
                        <a:t>UGA Conference Center (Tifton)</a:t>
                      </a:r>
                    </a:p>
                  </a:txBody>
                  <a:tcPr/>
                </a:tc>
                <a:tc>
                  <a:txBody>
                    <a:bodyPr/>
                    <a:lstStyle/>
                    <a:p>
                      <a:pPr algn="ctr"/>
                      <a:r>
                        <a:rPr lang="en-US" dirty="0">
                          <a:latin typeface="Arial" panose="020B0604020202020204" pitchFamily="34" charset="0"/>
                          <a:cs typeface="Arial" panose="020B0604020202020204" pitchFamily="34" charset="0"/>
                        </a:rPr>
                        <a:t>August 27th </a:t>
                      </a:r>
                    </a:p>
                  </a:txBody>
                  <a:tcPr/>
                </a:tc>
                <a:extLst>
                  <a:ext uri="{0D108BD9-81ED-4DB2-BD59-A6C34878D82A}">
                    <a16:rowId xmlns:a16="http://schemas.microsoft.com/office/drawing/2014/main" val="1945832502"/>
                  </a:ext>
                </a:extLst>
              </a:tr>
              <a:tr h="451468">
                <a:tc>
                  <a:txBody>
                    <a:bodyPr/>
                    <a:lstStyle/>
                    <a:p>
                      <a:pPr algn="ctr"/>
                      <a:r>
                        <a:rPr lang="en-US" dirty="0">
                          <a:latin typeface="Arial" panose="020B0604020202020204" pitchFamily="34" charset="0"/>
                          <a:cs typeface="Arial" panose="020B0604020202020204" pitchFamily="34" charset="0"/>
                        </a:rPr>
                        <a:t>Southeast Georgia</a:t>
                      </a:r>
                    </a:p>
                  </a:txBody>
                  <a:tcPr/>
                </a:tc>
                <a:tc>
                  <a:txBody>
                    <a:bodyPr/>
                    <a:lstStyle/>
                    <a:p>
                      <a:pPr algn="ctr"/>
                      <a:r>
                        <a:rPr lang="en-US" dirty="0">
                          <a:latin typeface="Arial" panose="020B0604020202020204" pitchFamily="34" charset="0"/>
                          <a:cs typeface="Arial" panose="020B0604020202020204" pitchFamily="34" charset="0"/>
                        </a:rPr>
                        <a:t>Week of August 25th</a:t>
                      </a:r>
                    </a:p>
                  </a:txBody>
                  <a:tcPr/>
                </a:tc>
                <a:extLst>
                  <a:ext uri="{0D108BD9-81ED-4DB2-BD59-A6C34878D82A}">
                    <a16:rowId xmlns:a16="http://schemas.microsoft.com/office/drawing/2014/main" val="1436606347"/>
                  </a:ext>
                </a:extLst>
              </a:tr>
            </a:tbl>
          </a:graphicData>
        </a:graphic>
      </p:graphicFrame>
      <p:sp>
        <p:nvSpPr>
          <p:cNvPr id="17" name="TextBox 16">
            <a:extLst>
              <a:ext uri="{FF2B5EF4-FFF2-40B4-BE49-F238E27FC236}">
                <a16:creationId xmlns:a16="http://schemas.microsoft.com/office/drawing/2014/main" id="{9AE8F2B3-366B-17F7-1255-DB47177475C3}"/>
              </a:ext>
            </a:extLst>
          </p:cNvPr>
          <p:cNvSpPr txBox="1"/>
          <p:nvPr/>
        </p:nvSpPr>
        <p:spPr>
          <a:xfrm>
            <a:off x="2320629" y="6253976"/>
            <a:ext cx="8183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Arial"/>
              </a:rPr>
              <a:t>Training will be from 9:00-3:00 pm. Registration details coming soon!</a:t>
            </a:r>
          </a:p>
        </p:txBody>
      </p:sp>
      <p:pic>
        <p:nvPicPr>
          <p:cNvPr id="3" name="Picture 2" descr="Train the Trainer - ADED">
            <a:extLst>
              <a:ext uri="{FF2B5EF4-FFF2-40B4-BE49-F238E27FC236}">
                <a16:creationId xmlns:a16="http://schemas.microsoft.com/office/drawing/2014/main" id="{7E45B8A3-45A9-5650-4AA1-86949B6EEFCA}"/>
              </a:ext>
            </a:extLst>
          </p:cNvPr>
          <p:cNvPicPr>
            <a:picLocks noChangeAspect="1"/>
          </p:cNvPicPr>
          <p:nvPr/>
        </p:nvPicPr>
        <p:blipFill>
          <a:blip r:embed="rId2"/>
          <a:stretch>
            <a:fillRect/>
          </a:stretch>
        </p:blipFill>
        <p:spPr>
          <a:xfrm>
            <a:off x="7790814" y="370604"/>
            <a:ext cx="3906783" cy="1565669"/>
          </a:xfrm>
          <a:prstGeom prst="rect">
            <a:avLst/>
          </a:prstGeom>
        </p:spPr>
      </p:pic>
    </p:spTree>
    <p:extLst>
      <p:ext uri="{BB962C8B-B14F-4D97-AF65-F5344CB8AC3E}">
        <p14:creationId xmlns:p14="http://schemas.microsoft.com/office/powerpoint/2010/main" val="2298289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E6D39D-A82A-AACC-DAD0-79A577FF2F7A}"/>
              </a:ext>
            </a:extLst>
          </p:cNvPr>
          <p:cNvSpPr>
            <a:spLocks noGrp="1"/>
          </p:cNvSpPr>
          <p:nvPr>
            <p:ph type="title"/>
          </p:nvPr>
        </p:nvSpPr>
        <p:spPr>
          <a:xfrm>
            <a:off x="8686473" y="590150"/>
            <a:ext cx="2811879" cy="1807048"/>
          </a:xfrm>
        </p:spPr>
        <p:txBody>
          <a:bodyPr vert="horz" lIns="91440" tIns="45720" rIns="91440" bIns="45720" rtlCol="0" anchor="b">
            <a:normAutofit/>
          </a:bodyPr>
          <a:lstStyle/>
          <a:p>
            <a:pPr algn="ctr"/>
            <a:r>
              <a:rPr lang="en-US" sz="3600" dirty="0">
                <a:latin typeface="Arial" panose="020B0604020202020204" pitchFamily="34" charset="0"/>
                <a:cs typeface="Arial" panose="020B0604020202020204" pitchFamily="34" charset="0"/>
              </a:rPr>
              <a:t>Pre-K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Specialist Support</a:t>
            </a:r>
          </a:p>
        </p:txBody>
      </p:sp>
      <p:pic>
        <p:nvPicPr>
          <p:cNvPr id="5" name="Content Placeholder 4" descr="I am Here To Help Symbol. Concept Words I am Here To Help on Wooden Blocks.  Beautiful White Background. Businessman Hand Stock Photo - Image of blocks,  hand: 262856470">
            <a:extLst>
              <a:ext uri="{FF2B5EF4-FFF2-40B4-BE49-F238E27FC236}">
                <a16:creationId xmlns:a16="http://schemas.microsoft.com/office/drawing/2014/main" id="{E34408BB-DCFE-0DD3-9E37-503909090C46}"/>
              </a:ext>
            </a:extLst>
          </p:cNvPr>
          <p:cNvPicPr>
            <a:picLocks noGrp="1" noChangeAspect="1"/>
          </p:cNvPicPr>
          <p:nvPr>
            <p:ph sz="half" idx="1"/>
          </p:nvPr>
        </p:nvPicPr>
        <p:blipFill>
          <a:blip r:embed="rId2"/>
          <a:srcRect t="15421" b="1124"/>
          <a:stretch>
            <a:fillRect/>
          </a:stretch>
        </p:blipFill>
        <p:spPr>
          <a:xfrm>
            <a:off x="20" y="535709"/>
            <a:ext cx="8229580" cy="5820640"/>
          </a:xfrm>
          <a:prstGeom prst="rect">
            <a:avLst/>
          </a:prstGeom>
        </p:spPr>
      </p:pic>
      <p:cxnSp>
        <p:nvCxnSpPr>
          <p:cNvPr id="32" name="Straight Connector 31">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15DEA5-99E5-28DD-7FC8-25A6079E5438}"/>
              </a:ext>
            </a:extLst>
          </p:cNvPr>
          <p:cNvSpPr txBox="1"/>
          <p:nvPr/>
        </p:nvSpPr>
        <p:spPr>
          <a:xfrm>
            <a:off x="8719128" y="2922624"/>
            <a:ext cx="3236652" cy="34099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285750" indent="-285750">
              <a:lnSpc>
                <a:spcPct val="120000"/>
              </a:lnSpc>
              <a:spcAft>
                <a:spcPts val="600"/>
              </a:spcAft>
              <a:buSzPct val="87000"/>
              <a:buFont typeface="Arial" panose="020B0604020202020204" pitchFamily="34" charset="0"/>
              <a:buChar char="•"/>
            </a:pPr>
            <a:r>
              <a:rPr lang="en-US" sz="2400" dirty="0">
                <a:latin typeface="Arial" panose="020B0604020202020204" pitchFamily="34" charset="0"/>
                <a:cs typeface="Arial" panose="020B0604020202020204" pitchFamily="34" charset="0"/>
              </a:rPr>
              <a:t>Pre-K regional meetings for teachers</a:t>
            </a:r>
          </a:p>
          <a:p>
            <a:pPr marL="285750" indent="-285750">
              <a:lnSpc>
                <a:spcPct val="120000"/>
              </a:lnSpc>
              <a:spcAft>
                <a:spcPts val="600"/>
              </a:spcAft>
              <a:buSzPct val="87000"/>
              <a:buFont typeface="Arial" panose="020B0604020202020204" pitchFamily="34" charset="0"/>
              <a:buChar char="•"/>
            </a:pPr>
            <a:r>
              <a:rPr lang="en-US" sz="2400" dirty="0">
                <a:latin typeface="Arial" panose="020B0604020202020204" pitchFamily="34" charset="0"/>
                <a:cs typeface="Arial" panose="020B0604020202020204" pitchFamily="34" charset="0"/>
              </a:rPr>
              <a:t>Technical assistance visits </a:t>
            </a:r>
          </a:p>
          <a:p>
            <a:pPr marL="285750" indent="-285750">
              <a:lnSpc>
                <a:spcPct val="120000"/>
              </a:lnSpc>
              <a:spcAft>
                <a:spcPts val="600"/>
              </a:spcAft>
              <a:buSzPct val="87000"/>
              <a:buFont typeface="Arial" panose="020B0604020202020204" pitchFamily="34" charset="0"/>
              <a:buChar char="•"/>
            </a:pPr>
            <a:r>
              <a:rPr lang="en-US" sz="2400" dirty="0">
                <a:latin typeface="Arial" panose="020B0604020202020204" pitchFamily="34" charset="0"/>
                <a:cs typeface="Arial" panose="020B0604020202020204" pitchFamily="34" charset="0"/>
              </a:rPr>
              <a:t>Site visits </a:t>
            </a:r>
          </a:p>
          <a:p>
            <a:pPr marL="285750" indent="-285750">
              <a:lnSpc>
                <a:spcPct val="120000"/>
              </a:lnSpc>
              <a:spcAft>
                <a:spcPts val="600"/>
              </a:spcAft>
              <a:buSzPct val="87000"/>
              <a:buFont typeface="Arial" panose="020B0604020202020204" pitchFamily="34" charset="0"/>
              <a:buChar char="•"/>
            </a:pPr>
            <a:r>
              <a:rPr lang="en-US" sz="2400" dirty="0">
                <a:latin typeface="Arial" panose="020B0604020202020204" pitchFamily="34" charset="0"/>
                <a:cs typeface="Arial" panose="020B0604020202020204" pitchFamily="34" charset="0"/>
              </a:rPr>
              <a:t>Program visits</a:t>
            </a:r>
          </a:p>
          <a:p>
            <a:pPr marL="285750" indent="-285750">
              <a:lnSpc>
                <a:spcPct val="120000"/>
              </a:lnSpc>
              <a:spcAft>
                <a:spcPts val="600"/>
              </a:spcAft>
              <a:buSzPct val="87000"/>
              <a:buFont typeface="Arial" panose="020B0604020202020204" pitchFamily="34" charset="0"/>
              <a:buChar char="•"/>
            </a:pPr>
            <a:endParaRPr lang="en-US" sz="1700" dirty="0"/>
          </a:p>
        </p:txBody>
      </p:sp>
      <p:sp>
        <p:nvSpPr>
          <p:cNvPr id="6" name="TextBox 5">
            <a:extLst>
              <a:ext uri="{FF2B5EF4-FFF2-40B4-BE49-F238E27FC236}">
                <a16:creationId xmlns:a16="http://schemas.microsoft.com/office/drawing/2014/main" id="{0B9D9C31-4477-2FD1-1EBE-A2C2F1114A32}"/>
              </a:ext>
            </a:extLst>
          </p:cNvPr>
          <p:cNvSpPr txBox="1"/>
          <p:nvPr/>
        </p:nvSpPr>
        <p:spPr>
          <a:xfrm>
            <a:off x="1242164" y="433191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916099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A637580D-1176-4083-A9A1-BD8ED0899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AC8EB7-449B-2DFB-2DF9-C46F612459CF}"/>
              </a:ext>
            </a:extLst>
          </p:cNvPr>
          <p:cNvSpPr>
            <a:spLocks noGrp="1"/>
          </p:cNvSpPr>
          <p:nvPr>
            <p:ph type="title"/>
          </p:nvPr>
        </p:nvSpPr>
        <p:spPr>
          <a:xfrm>
            <a:off x="914400" y="1371600"/>
            <a:ext cx="10360152" cy="1139911"/>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I</a:t>
            </a:r>
            <a:r>
              <a:rPr lang="en-US" dirty="0">
                <a:latin typeface="Arial"/>
                <a:cs typeface="Arial"/>
              </a:rPr>
              <a:t>mportant Dates</a:t>
            </a:r>
          </a:p>
        </p:txBody>
      </p:sp>
      <p:cxnSp>
        <p:nvCxnSpPr>
          <p:cNvPr id="23" name="Straight Connector 22">
            <a:extLst>
              <a:ext uri="{FF2B5EF4-FFF2-40B4-BE49-F238E27FC236}">
                <a16:creationId xmlns:a16="http://schemas.microsoft.com/office/drawing/2014/main" id="{B9C96FDC-E4C2-7D8A-44BA-572E7CD9E8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1585" y="1027306"/>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CAE1A425-D5E4-4DCA-9489-36147E9C6F4B}"/>
              </a:ext>
            </a:extLst>
          </p:cNvPr>
          <p:cNvGraphicFramePr/>
          <p:nvPr>
            <p:extLst>
              <p:ext uri="{D42A27DB-BD31-4B8C-83A1-F6EECF244321}">
                <p14:modId xmlns:p14="http://schemas.microsoft.com/office/powerpoint/2010/main" val="321437569"/>
              </p:ext>
            </p:extLst>
          </p:nvPr>
        </p:nvGraphicFramePr>
        <p:xfrm>
          <a:off x="914400" y="2607561"/>
          <a:ext cx="10363200" cy="3690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8071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03FCC9E-47A2-69B7-68E7-7FA95EAD53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1680" y="5662526"/>
            <a:ext cx="54864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 name="Graphic 4" descr="Question Mark with solid fill">
            <a:extLst>
              <a:ext uri="{FF2B5EF4-FFF2-40B4-BE49-F238E27FC236}">
                <a16:creationId xmlns:a16="http://schemas.microsoft.com/office/drawing/2014/main" id="{E98A0D7A-BD6E-B83C-9BA5-90BDF82F4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1435" y="1890193"/>
            <a:ext cx="4469130" cy="4469130"/>
          </a:xfrm>
          <a:prstGeom prst="rect">
            <a:avLst/>
          </a:prstGeom>
        </p:spPr>
      </p:pic>
      <p:sp>
        <p:nvSpPr>
          <p:cNvPr id="8" name="Title 7">
            <a:extLst>
              <a:ext uri="{FF2B5EF4-FFF2-40B4-BE49-F238E27FC236}">
                <a16:creationId xmlns:a16="http://schemas.microsoft.com/office/drawing/2014/main" id="{AE31AAA9-3E23-A45E-37B3-7FB5212CAF2D}"/>
              </a:ext>
            </a:extLst>
          </p:cNvPr>
          <p:cNvSpPr>
            <a:spLocks noGrp="1"/>
          </p:cNvSpPr>
          <p:nvPr>
            <p:ph type="title"/>
          </p:nvPr>
        </p:nvSpPr>
        <p:spPr>
          <a:xfrm>
            <a:off x="587839" y="792913"/>
            <a:ext cx="10890929" cy="1097280"/>
          </a:xfrm>
        </p:spPr>
        <p:txBody>
          <a:bodyPr/>
          <a:lstStyle/>
          <a:p>
            <a:pPr algn="ctr"/>
            <a:r>
              <a:rPr lang="en-US"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86011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A46FF9-6282-DD3A-CAF3-390876DAF35C}"/>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FAA884A-1524-A2F0-B53B-49481B8CBD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D6DB5158-B735-7F75-66A6-EDC88B2D9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B32481-33FF-4863-E3C0-826A5D315257}"/>
              </a:ext>
            </a:extLst>
          </p:cNvPr>
          <p:cNvSpPr>
            <a:spLocks noGrp="1"/>
          </p:cNvSpPr>
          <p:nvPr>
            <p:ph type="ctrTitle"/>
          </p:nvPr>
        </p:nvSpPr>
        <p:spPr>
          <a:xfrm>
            <a:off x="640080" y="914399"/>
            <a:ext cx="10847494" cy="1171069"/>
          </a:xfrm>
        </p:spPr>
        <p:txBody>
          <a:bodyPr vert="horz" lIns="91440" tIns="45720" rIns="91440" bIns="45720" rtlCol="0" anchor="t">
            <a:normAutofit/>
          </a:bodyPr>
          <a:lstStyle/>
          <a:p>
            <a:r>
              <a:rPr lang="en-US" sz="4000" dirty="0">
                <a:solidFill>
                  <a:schemeClr val="tx1"/>
                </a:solidFill>
                <a:latin typeface="Arial" panose="020B0604020202020204" pitchFamily="34" charset="0"/>
                <a:cs typeface="Arial" panose="020B0604020202020204" pitchFamily="34" charset="0"/>
              </a:rPr>
              <a:t>   Thank You!</a:t>
            </a:r>
          </a:p>
        </p:txBody>
      </p:sp>
      <p:pic>
        <p:nvPicPr>
          <p:cNvPr id="7" name="Graphic 6" descr="Handshake">
            <a:extLst>
              <a:ext uri="{FF2B5EF4-FFF2-40B4-BE49-F238E27FC236}">
                <a16:creationId xmlns:a16="http://schemas.microsoft.com/office/drawing/2014/main" id="{68523D07-48FE-5DD6-7044-17258E9D0E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32" y="2256287"/>
            <a:ext cx="3760459" cy="3760459"/>
          </a:xfrm>
          <a:prstGeom prst="rect">
            <a:avLst/>
          </a:prstGeom>
        </p:spPr>
      </p:pic>
      <p:sp>
        <p:nvSpPr>
          <p:cNvPr id="3" name="Subtitle 2">
            <a:extLst>
              <a:ext uri="{FF2B5EF4-FFF2-40B4-BE49-F238E27FC236}">
                <a16:creationId xmlns:a16="http://schemas.microsoft.com/office/drawing/2014/main" id="{B8EAB69C-6117-4A07-F768-9588A3D1109E}"/>
              </a:ext>
            </a:extLst>
          </p:cNvPr>
          <p:cNvSpPr>
            <a:spLocks noGrp="1"/>
          </p:cNvSpPr>
          <p:nvPr>
            <p:ph type="subTitle" idx="1"/>
          </p:nvPr>
        </p:nvSpPr>
        <p:spPr>
          <a:xfrm>
            <a:off x="6915150" y="2256287"/>
            <a:ext cx="4563618" cy="3760459"/>
          </a:xfrm>
        </p:spPr>
        <p:txBody>
          <a:bodyPr vert="horz" lIns="91440" tIns="45720" rIns="91440" bIns="45720" rtlCol="0" anchor="t">
            <a:normAutofit/>
          </a:bodyPr>
          <a:lstStyle/>
          <a:p>
            <a:r>
              <a:rPr lang="en-US" dirty="0">
                <a:solidFill>
                  <a:schemeClr val="tx1"/>
                </a:solidFill>
                <a:latin typeface="Arial" panose="020B0604020202020204" pitchFamily="34" charset="0"/>
                <a:cs typeface="Arial" panose="020B0604020202020204" pitchFamily="34" charset="0"/>
              </a:rPr>
              <a:t>Susan Adams</a:t>
            </a:r>
          </a:p>
          <a:p>
            <a:r>
              <a:rPr lang="en-US" dirty="0">
                <a:solidFill>
                  <a:schemeClr val="tx1"/>
                </a:solidFill>
                <a:latin typeface="Arial" panose="020B0604020202020204" pitchFamily="34" charset="0"/>
                <a:cs typeface="Arial" panose="020B0604020202020204" pitchFamily="34" charset="0"/>
              </a:rPr>
              <a:t>Deputy Commissioner</a:t>
            </a:r>
          </a:p>
          <a:p>
            <a:r>
              <a:rPr lang="en-US" dirty="0">
                <a:solidFill>
                  <a:schemeClr val="tx1"/>
                </a:solidFill>
                <a:latin typeface="Arial" panose="020B0604020202020204" pitchFamily="34" charset="0"/>
                <a:cs typeface="Arial" panose="020B0604020202020204" pitchFamily="34" charset="0"/>
              </a:rPr>
              <a:t>Pre-K &amp; Instructional Supports</a:t>
            </a:r>
          </a:p>
          <a:p>
            <a:r>
              <a:rPr lang="en-US"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Susan.Adams@decal.ga.gov</a:t>
            </a:r>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Prek@decal.ga.gov</a:t>
            </a:r>
            <a:r>
              <a:rPr lang="en-US" dirty="0">
                <a:solidFill>
                  <a:schemeClr val="tx1"/>
                </a:solidFill>
                <a:latin typeface="Arial" panose="020B0604020202020204" pitchFamily="34" charset="0"/>
                <a:cs typeface="Arial" panose="020B0604020202020204" pitchFamily="34" charset="0"/>
              </a:rPr>
              <a:t> </a:t>
            </a:r>
          </a:p>
          <a:p>
            <a:pPr>
              <a:buFont typeface="Arial" panose="020B0604020202020204" pitchFamily="34" charset="0"/>
              <a:buChar char="•"/>
            </a:pPr>
            <a:endParaRPr lang="en-US" dirty="0">
              <a:solidFill>
                <a:schemeClr val="tx1"/>
              </a:solidFill>
              <a:latin typeface="+mn-lt"/>
            </a:endParaRPr>
          </a:p>
        </p:txBody>
      </p:sp>
      <p:cxnSp>
        <p:nvCxnSpPr>
          <p:cNvPr id="14" name="Straight Connector 13">
            <a:extLst>
              <a:ext uri="{FF2B5EF4-FFF2-40B4-BE49-F238E27FC236}">
                <a16:creationId xmlns:a16="http://schemas.microsoft.com/office/drawing/2014/main" id="{11199B25-B467-7364-C90D-1F35C8877D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833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3A7A96-AFA8-1702-9722-CCC62B63EA15}"/>
            </a:ext>
          </a:extLst>
        </p:cNvPr>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A67FB14-D2C5-5B82-537A-27D162BC1A99}"/>
              </a:ext>
            </a:extLst>
          </p:cNvPr>
          <p:cNvSpPr>
            <a:spLocks noGrp="1"/>
          </p:cNvSpPr>
          <p:nvPr>
            <p:ph type="title"/>
          </p:nvPr>
        </p:nvSpPr>
        <p:spPr>
          <a:xfrm>
            <a:off x="640080" y="1371600"/>
            <a:ext cx="3997234" cy="4926317"/>
          </a:xfrm>
        </p:spPr>
        <p:txBody>
          <a:bodyPr vert="horz" lIns="91440" tIns="45720" rIns="91440" bIns="45720" rtlCol="0" anchor="t">
            <a:normAutofit/>
          </a:bodyPr>
          <a:lstStyle/>
          <a:p>
            <a:pPr algn="ctr"/>
            <a:r>
              <a:rPr lang="en-US" dirty="0">
                <a:latin typeface="Arial" panose="020B0604020202020204" pitchFamily="34" charset="0"/>
                <a:cs typeface="Arial" panose="020B0604020202020204" pitchFamily="34" charset="0"/>
              </a:rPr>
              <a:t>FY26 Pre-K Budget Changes- Public Schools Benefits</a:t>
            </a:r>
          </a:p>
        </p:txBody>
      </p:sp>
      <p:cxnSp>
        <p:nvCxnSpPr>
          <p:cNvPr id="20" name="Straight Connector 19">
            <a:extLst>
              <a:ext uri="{FF2B5EF4-FFF2-40B4-BE49-F238E27FC236}">
                <a16:creationId xmlns:a16="http://schemas.microsoft.com/office/drawing/2014/main" id="{40BBF191-9CC8-4313-B1CA-8DF1A53AE4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7" name="Content Placeholder 3">
            <a:extLst>
              <a:ext uri="{FF2B5EF4-FFF2-40B4-BE49-F238E27FC236}">
                <a16:creationId xmlns:a16="http://schemas.microsoft.com/office/drawing/2014/main" id="{022ABC53-334D-1AB1-CD68-1F6F4EAF070C}"/>
              </a:ext>
            </a:extLst>
          </p:cNvPr>
          <p:cNvGraphicFramePr>
            <a:graphicFrameLocks noGrp="1"/>
          </p:cNvGraphicFramePr>
          <p:nvPr>
            <p:ph idx="4294967295"/>
            <p:extLst>
              <p:ext uri="{D42A27DB-BD31-4B8C-83A1-F6EECF244321}">
                <p14:modId xmlns:p14="http://schemas.microsoft.com/office/powerpoint/2010/main" val="2414988942"/>
              </p:ext>
            </p:extLst>
          </p:nvPr>
        </p:nvGraphicFramePr>
        <p:xfrm>
          <a:off x="5051651" y="1371600"/>
          <a:ext cx="6479357" cy="4926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5475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89BBA96D-760C-44C0-B94F-3FDC8357B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hite Calendar On Wooden Background">
            <a:extLst>
              <a:ext uri="{FF2B5EF4-FFF2-40B4-BE49-F238E27FC236}">
                <a16:creationId xmlns:a16="http://schemas.microsoft.com/office/drawing/2014/main" id="{5421BF76-8B31-4C66-8C95-8FFFC987B87F}"/>
              </a:ext>
            </a:extLst>
          </p:cNvPr>
          <p:cNvPicPr>
            <a:picLocks noGrp="1" noChangeAspect="1"/>
          </p:cNvPicPr>
          <p:nvPr>
            <p:ph sz="half" idx="1"/>
          </p:nvPr>
        </p:nvPicPr>
        <p:blipFill>
          <a:blip r:embed="rId3"/>
          <a:srcRect t="917" b="13856"/>
          <a:stretch>
            <a:fillRect/>
          </a:stretch>
        </p:blipFill>
        <p:spPr>
          <a:xfrm>
            <a:off x="20" y="10"/>
            <a:ext cx="12191980" cy="6857990"/>
          </a:xfrm>
          <a:prstGeom prst="rect">
            <a:avLst/>
          </a:prstGeom>
          <a:ln w="28575">
            <a:noFill/>
          </a:ln>
        </p:spPr>
      </p:pic>
      <p:sp useBgFill="1">
        <p:nvSpPr>
          <p:cNvPr id="23" name="Rectangle 22">
            <a:extLst>
              <a:ext uri="{FF2B5EF4-FFF2-40B4-BE49-F238E27FC236}">
                <a16:creationId xmlns:a16="http://schemas.microsoft.com/office/drawing/2014/main" id="{EAA5F1BF-F733-47EA-A79A-01F3AD5A7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0600" y="1071435"/>
            <a:ext cx="10208830" cy="4719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C5A49-7A43-E1C1-65A6-022B54CCC7FB}"/>
              </a:ext>
            </a:extLst>
          </p:cNvPr>
          <p:cNvSpPr>
            <a:spLocks noGrp="1"/>
          </p:cNvSpPr>
          <p:nvPr>
            <p:ph type="title"/>
          </p:nvPr>
        </p:nvSpPr>
        <p:spPr>
          <a:xfrm>
            <a:off x="1540986" y="1282084"/>
            <a:ext cx="3305701" cy="4293996"/>
          </a:xfrm>
        </p:spPr>
        <p:txBody>
          <a:bodyPr vert="horz" lIns="91440" tIns="45720" rIns="91440" bIns="45720" rtlCol="0" anchor="t">
            <a:noAutofit/>
          </a:bodyPr>
          <a:lstStyle/>
          <a:p>
            <a:pPr algn="ctr"/>
            <a:r>
              <a:rPr lang="en-US" dirty="0">
                <a:latin typeface="Arial"/>
                <a:cs typeface="Arial"/>
              </a:rPr>
              <a:t>Be Ready for the August Payment!</a:t>
            </a:r>
            <a:br>
              <a:rPr lang="en-US" dirty="0">
                <a:latin typeface="Arial"/>
              </a:rPr>
            </a:br>
            <a:br>
              <a:rPr lang="en-US" dirty="0">
                <a:latin typeface="Arial"/>
              </a:rPr>
            </a:br>
            <a:r>
              <a:rPr lang="en-US" sz="2000" dirty="0">
                <a:latin typeface="Arial"/>
                <a:cs typeface="Arial"/>
              </a:rPr>
              <a:t>To be included in the August payment run, these tasks must be completed.</a:t>
            </a:r>
            <a:endParaRPr lang="en-US" dirty="0"/>
          </a:p>
        </p:txBody>
      </p:sp>
      <p:sp>
        <p:nvSpPr>
          <p:cNvPr id="4" name="Content Placeholder 3">
            <a:extLst>
              <a:ext uri="{FF2B5EF4-FFF2-40B4-BE49-F238E27FC236}">
                <a16:creationId xmlns:a16="http://schemas.microsoft.com/office/drawing/2014/main" id="{16E46BF8-7662-9209-2E4F-4ECFEE94699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7314" y="1641371"/>
            <a:ext cx="5214006" cy="3532869"/>
          </a:xfrm>
        </p:spPr>
        <p:txBody>
          <a:bodyPr vert="horz" lIns="91440" tIns="45720" rIns="91440" bIns="45720" rtlCol="0" anchor="t">
            <a:normAutofit lnSpcReduction="10000"/>
          </a:bodyPr>
          <a:lstStyle/>
          <a:p>
            <a:pPr marL="0" indent="0">
              <a:spcBef>
                <a:spcPts val="2500"/>
              </a:spcBef>
              <a:buNone/>
            </a:pPr>
            <a:r>
              <a:rPr lang="en-US" sz="1800" b="1" dirty="0">
                <a:latin typeface="Arial"/>
                <a:cs typeface="Arial"/>
              </a:rPr>
              <a:t>Grant Agreement Execution – Due July 21st </a:t>
            </a:r>
          </a:p>
          <a:p>
            <a:pPr marL="0" lvl="1" indent="0">
              <a:buNone/>
            </a:pPr>
            <a:r>
              <a:rPr lang="en-US" sz="1600" dirty="0">
                <a:latin typeface="Arial"/>
                <a:cs typeface="Arial"/>
              </a:rPr>
              <a:t>An executed grant agreement is required for eligibility to receive the August payment.</a:t>
            </a:r>
          </a:p>
          <a:p>
            <a:pPr marL="0" indent="0">
              <a:spcBef>
                <a:spcPts val="2500"/>
              </a:spcBef>
              <a:buNone/>
            </a:pPr>
            <a:r>
              <a:rPr lang="en-US" sz="1800" b="1" dirty="0">
                <a:latin typeface="Arial"/>
                <a:cs typeface="Arial"/>
              </a:rPr>
              <a:t>Class Calendars – Due July 25th </a:t>
            </a:r>
          </a:p>
          <a:p>
            <a:pPr marL="0" lvl="1" indent="0">
              <a:buNone/>
            </a:pPr>
            <a:r>
              <a:rPr lang="en-US" sz="1600" dirty="0">
                <a:latin typeface="Arial"/>
                <a:cs typeface="Arial"/>
              </a:rPr>
              <a:t>Each class must have a calendar submitted and approved before payment eligibility.</a:t>
            </a:r>
          </a:p>
          <a:p>
            <a:pPr marL="0" indent="0">
              <a:spcBef>
                <a:spcPts val="2500"/>
              </a:spcBef>
              <a:buNone/>
            </a:pPr>
            <a:r>
              <a:rPr lang="en-US" sz="1800" b="1" dirty="0">
                <a:latin typeface="Arial"/>
                <a:cs typeface="Arial"/>
              </a:rPr>
              <a:t>Teacher Information in CRM – Due July 25th </a:t>
            </a:r>
          </a:p>
          <a:p>
            <a:pPr marL="0" lvl="1" indent="0">
              <a:buNone/>
            </a:pPr>
            <a:r>
              <a:rPr lang="en-US" sz="1600" dirty="0">
                <a:latin typeface="Arial"/>
                <a:cs typeface="Arial"/>
              </a:rPr>
              <a:t>Lead and assistant teachers must be entered into the Class Reporting Manager for each clas</a:t>
            </a:r>
            <a:r>
              <a:rPr lang="en-US" sz="1400" dirty="0">
                <a:latin typeface="Arial"/>
                <a:cs typeface="Arial"/>
              </a:rPr>
              <a:t>s.</a:t>
            </a:r>
          </a:p>
        </p:txBody>
      </p:sp>
      <p:cxnSp>
        <p:nvCxnSpPr>
          <p:cNvPr id="25" name="Straight Connector 24">
            <a:extLst>
              <a:ext uri="{FF2B5EF4-FFF2-40B4-BE49-F238E27FC236}">
                <a16:creationId xmlns:a16="http://schemas.microsoft.com/office/drawing/2014/main" id="{652938D1-813E-4650-AAB9-E09257454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83456" y="5765296"/>
            <a:ext cx="10215974"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1864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85F711-14B1-0489-3B5F-9ECCADCE83B3}"/>
              </a:ext>
            </a:extLst>
          </p:cNvPr>
          <p:cNvSpPr>
            <a:spLocks noGrp="1"/>
          </p:cNvSpPr>
          <p:nvPr>
            <p:ph type="ctrTitle"/>
          </p:nvPr>
        </p:nvSpPr>
        <p:spPr>
          <a:xfrm>
            <a:off x="640080" y="914400"/>
            <a:ext cx="6980274" cy="2996649"/>
          </a:xfrm>
        </p:spPr>
        <p:txBody>
          <a:bodyPr anchor="t">
            <a:normAutofit fontScale="90000"/>
          </a:bodyPr>
          <a:lstStyle/>
          <a:p>
            <a:pPr>
              <a:lnSpc>
                <a:spcPct val="90000"/>
              </a:lnSpc>
            </a:pPr>
            <a:r>
              <a:rPr lang="en-US" sz="6600" dirty="0">
                <a:latin typeface="Arial"/>
                <a:cs typeface="Arial"/>
              </a:rPr>
              <a:t>GAPREK System Guidance and User Support</a:t>
            </a:r>
          </a:p>
        </p:txBody>
      </p:sp>
      <p:cxnSp>
        <p:nvCxnSpPr>
          <p:cNvPr id="58" name="Straight Connector 57">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7045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0D93-B127-47D1-9F5A-01DA38441313}"/>
              </a:ext>
            </a:extLst>
          </p:cNvPr>
          <p:cNvSpPr>
            <a:spLocks noGrp="1"/>
          </p:cNvSpPr>
          <p:nvPr>
            <p:ph type="ctrTitle"/>
          </p:nvPr>
        </p:nvSpPr>
        <p:spPr>
          <a:xfrm>
            <a:off x="640080" y="1371599"/>
            <a:ext cx="8971753" cy="2951825"/>
          </a:xfrm>
        </p:spPr>
        <p:txBody>
          <a:bodyPr/>
          <a:lstStyle/>
          <a:p>
            <a:r>
              <a:rPr lang="en-US" dirty="0">
                <a:latin typeface="Arial" panose="020B0604020202020204" pitchFamily="34" charset="0"/>
                <a:cs typeface="Arial" panose="020B0604020202020204" pitchFamily="34" charset="0"/>
              </a:rPr>
              <a:t>It was a challenging year…</a:t>
            </a:r>
          </a:p>
        </p:txBody>
      </p:sp>
      <p:sp>
        <p:nvSpPr>
          <p:cNvPr id="3" name="Subtitle 2">
            <a:extLst>
              <a:ext uri="{FF2B5EF4-FFF2-40B4-BE49-F238E27FC236}">
                <a16:creationId xmlns:a16="http://schemas.microsoft.com/office/drawing/2014/main" id="{6E787581-6610-4632-1B41-5E0D17D3C5F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794851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893E568-7845-1F2F-EBB8-0FC145288534}"/>
              </a:ext>
            </a:extLst>
          </p:cNvPr>
          <p:cNvSpPr>
            <a:spLocks noGrp="1"/>
          </p:cNvSpPr>
          <p:nvPr>
            <p:ph type="title"/>
          </p:nvPr>
        </p:nvSpPr>
        <p:spPr>
          <a:xfrm>
            <a:off x="7269904" y="914400"/>
            <a:ext cx="4261104" cy="1097280"/>
          </a:xfrm>
        </p:spPr>
        <p:txBody>
          <a:bodyPr anchor="t">
            <a:normAutofit/>
          </a:bodyPr>
          <a:lstStyle/>
          <a:p>
            <a:pPr>
              <a:lnSpc>
                <a:spcPct val="90000"/>
              </a:lnSpc>
            </a:pPr>
            <a:r>
              <a:rPr lang="en-US" sz="3600">
                <a:latin typeface="Arial"/>
                <a:cs typeface="Times New Roman"/>
              </a:rPr>
              <a:t>GAPREK Enhancements</a:t>
            </a:r>
          </a:p>
        </p:txBody>
      </p:sp>
      <p:pic>
        <p:nvPicPr>
          <p:cNvPr id="20" name="Picture 19" descr="Files">
            <a:extLst>
              <a:ext uri="{FF2B5EF4-FFF2-40B4-BE49-F238E27FC236}">
                <a16:creationId xmlns:a16="http://schemas.microsoft.com/office/drawing/2014/main" id="{DD9B49FE-8033-C8EA-6D98-9578585BAA98}"/>
              </a:ext>
            </a:extLst>
          </p:cNvPr>
          <p:cNvPicPr>
            <a:picLocks noChangeAspect="1"/>
          </p:cNvPicPr>
          <p:nvPr/>
        </p:nvPicPr>
        <p:blipFill>
          <a:blip r:embed="rId3"/>
          <a:srcRect r="16996" b="2"/>
          <a:stretch>
            <a:fillRect/>
          </a:stretch>
        </p:blipFill>
        <p:spPr>
          <a:xfrm>
            <a:off x="-1" y="914399"/>
            <a:ext cx="6657255" cy="5353523"/>
          </a:xfrm>
          <a:prstGeom prst="rect">
            <a:avLst/>
          </a:prstGeom>
        </p:spPr>
      </p:pic>
      <p:cxnSp>
        <p:nvCxnSpPr>
          <p:cNvPr id="29" name="Straight Connector 28">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Content Placeholder 4">
            <a:extLst>
              <a:ext uri="{FF2B5EF4-FFF2-40B4-BE49-F238E27FC236}">
                <a16:creationId xmlns:a16="http://schemas.microsoft.com/office/drawing/2014/main" id="{B0CF7287-ACC1-E746-6469-92218A6A863B}"/>
              </a:ext>
            </a:extLst>
          </p:cNvPr>
          <p:cNvSpPr>
            <a:spLocks noGrp="1"/>
          </p:cNvSpPr>
          <p:nvPr>
            <p:ph idx="1"/>
          </p:nvPr>
        </p:nvSpPr>
        <p:spPr>
          <a:xfrm>
            <a:off x="7269905" y="2176037"/>
            <a:ext cx="4261103" cy="4091886"/>
          </a:xfrm>
        </p:spPr>
        <p:txBody>
          <a:bodyPr vert="horz" lIns="91440" tIns="45720" rIns="91440" bIns="45720" rtlCol="0">
            <a:normAutofit/>
          </a:bodyPr>
          <a:lstStyle/>
          <a:p>
            <a:pPr marL="0" indent="0">
              <a:buNone/>
            </a:pPr>
            <a:r>
              <a:rPr lang="en-US" b="1" dirty="0">
                <a:latin typeface="Arial"/>
                <a:cs typeface="Times New Roman"/>
              </a:rPr>
              <a:t>Improved Bulk Upload Process</a:t>
            </a:r>
            <a:r>
              <a:rPr lang="en-US" dirty="0">
                <a:latin typeface="Arial"/>
                <a:cs typeface="Times New Roman"/>
              </a:rPr>
              <a:t> </a:t>
            </a:r>
            <a:endParaRPr lang="en-US" dirty="0">
              <a:latin typeface="Arial"/>
              <a:cs typeface="Arial"/>
            </a:endParaRPr>
          </a:p>
          <a:p>
            <a:pPr marL="457200" lvl="1" indent="0">
              <a:buNone/>
            </a:pPr>
            <a:r>
              <a:rPr lang="en-US" dirty="0">
                <a:latin typeface="Arial"/>
                <a:cs typeface="Times New Roman"/>
              </a:rPr>
              <a:t>You will be able to enter student data more quickly and efficiently. This is scheduled for release in mid-August. </a:t>
            </a:r>
            <a:endParaRPr lang="en-US" dirty="0">
              <a:latin typeface="Arial"/>
              <a:cs typeface="Arial"/>
            </a:endParaRPr>
          </a:p>
          <a:p>
            <a:pPr marL="0" indent="0">
              <a:buNone/>
            </a:pPr>
            <a:r>
              <a:rPr lang="en-US" b="1" dirty="0">
                <a:latin typeface="Arial"/>
                <a:cs typeface="Times New Roman"/>
              </a:rPr>
              <a:t>Access to Visit Reports </a:t>
            </a:r>
            <a:endParaRPr lang="en-US" b="1" dirty="0">
              <a:latin typeface="Arial"/>
              <a:cs typeface="Arial"/>
            </a:endParaRPr>
          </a:p>
          <a:p>
            <a:pPr marL="514350" lvl="1" indent="0">
              <a:buNone/>
            </a:pPr>
            <a:r>
              <a:rPr lang="en-US" dirty="0">
                <a:latin typeface="Arial"/>
                <a:cs typeface="Times New Roman"/>
              </a:rPr>
              <a:t>Making it easier for you to review your feedback and access any follow up documents. </a:t>
            </a:r>
            <a:endParaRPr lang="en-US" dirty="0">
              <a:latin typeface="Arial"/>
              <a:cs typeface="Arial"/>
            </a:endParaRPr>
          </a:p>
          <a:p>
            <a:endParaRPr lang="en-US" dirty="0">
              <a:latin typeface="Grandview Display"/>
            </a:endParaRPr>
          </a:p>
        </p:txBody>
      </p:sp>
    </p:spTree>
    <p:extLst>
      <p:ext uri="{BB962C8B-B14F-4D97-AF65-F5344CB8AC3E}">
        <p14:creationId xmlns:p14="http://schemas.microsoft.com/office/powerpoint/2010/main" val="542021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A4987B-06BE-7B78-B3E3-64B10A98842C}"/>
            </a:ext>
          </a:extLst>
        </p:cNvPr>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1ABD10-B3E1-B0BF-4141-5976F846DF12}"/>
              </a:ext>
            </a:extLst>
          </p:cNvPr>
          <p:cNvSpPr>
            <a:spLocks noGrp="1"/>
          </p:cNvSpPr>
          <p:nvPr>
            <p:ph type="title"/>
          </p:nvPr>
        </p:nvSpPr>
        <p:spPr>
          <a:xfrm>
            <a:off x="660993" y="4895273"/>
            <a:ext cx="3550790" cy="1476533"/>
          </a:xfrm>
        </p:spPr>
        <p:txBody>
          <a:bodyPr vert="horz" lIns="91440" tIns="45720" rIns="91440" bIns="45720" rtlCol="0" anchor="ctr">
            <a:normAutofit/>
          </a:bodyPr>
          <a:lstStyle/>
          <a:p>
            <a:r>
              <a:rPr lang="en-US" sz="3600" dirty="0">
                <a:latin typeface="Arial"/>
                <a:cs typeface="Arial"/>
              </a:rPr>
              <a:t>New Finance Section!</a:t>
            </a:r>
          </a:p>
        </p:txBody>
      </p:sp>
      <p:cxnSp>
        <p:nvCxnSpPr>
          <p:cNvPr id="35" name="Straight Connector 34">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CCB63D-32D9-B71A-08A5-C0343FE3C2FC}"/>
              </a:ext>
            </a:extLst>
          </p:cNvPr>
          <p:cNvSpPr txBox="1"/>
          <p:nvPr/>
        </p:nvSpPr>
        <p:spPr>
          <a:xfrm>
            <a:off x="3895854" y="4895270"/>
            <a:ext cx="7635157" cy="147654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120000"/>
              </a:lnSpc>
              <a:spcBef>
                <a:spcPts val="1000"/>
              </a:spcBef>
              <a:buSzPct val="87000"/>
            </a:pPr>
            <a:r>
              <a:rPr lang="en-US" sz="2600">
                <a:latin typeface="Arial"/>
                <a:cs typeface="Arial"/>
              </a:rPr>
              <a:t>You will be able to view payment holds, payment advices, reconciliation reports, repayment plans, and Agreed Upon Procedures under one tab.</a:t>
            </a:r>
          </a:p>
        </p:txBody>
      </p:sp>
      <p:pic>
        <p:nvPicPr>
          <p:cNvPr id="1026" name="Picture 2" descr="A screenshot of a computer screen&#10;&#10;AI-generated content may be incorrect.">
            <a:extLst>
              <a:ext uri="{FF2B5EF4-FFF2-40B4-BE49-F238E27FC236}">
                <a16:creationId xmlns:a16="http://schemas.microsoft.com/office/drawing/2014/main" id="{0A1AA675-B304-9AEE-04EB-66494DA36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91" y="658685"/>
            <a:ext cx="10940557" cy="363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0856"/>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17439a-04e7-42ac-b162-c5a2c70dee68">
      <Terms xmlns="http://schemas.microsoft.com/office/infopath/2007/PartnerControls"/>
    </lcf76f155ced4ddcb4097134ff3c332f>
    <TaxCatchAll xmlns="6d089b65-dc26-4114-ba45-1614506ce0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C2BA89B25C004C8C057593EA4125D9" ma:contentTypeVersion="16" ma:contentTypeDescription="Create a new document." ma:contentTypeScope="" ma:versionID="635aad811eca765abd4481b686da0f70">
  <xsd:schema xmlns:xsd="http://www.w3.org/2001/XMLSchema" xmlns:xs="http://www.w3.org/2001/XMLSchema" xmlns:p="http://schemas.microsoft.com/office/2006/metadata/properties" xmlns:ns2="5617439a-04e7-42ac-b162-c5a2c70dee68" xmlns:ns3="6d089b65-dc26-4114-ba45-1614506ce027" targetNamespace="http://schemas.microsoft.com/office/2006/metadata/properties" ma:root="true" ma:fieldsID="0286c4cdd78f0085c2c8074604ea2602" ns2:_="" ns3:_="">
    <xsd:import namespace="5617439a-04e7-42ac-b162-c5a2c70dee68"/>
    <xsd:import namespace="6d089b65-dc26-4114-ba45-1614506ce0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7439a-04e7-42ac-b162-c5a2c70de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612c00-9220-4c90-9c9a-64ec162da64e"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089b65-dc26-4114-ba45-1614506ce0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a3d5fd7-e680-4b71-828c-13a633f6e46c}" ma:internalName="TaxCatchAll" ma:showField="CatchAllData" ma:web="6d089b65-dc26-4114-ba45-1614506ce0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FA07B3-6395-46AB-AB86-79262C31C3A6}">
  <ds:schemaRef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purl.org/dc/elements/1.1/"/>
    <ds:schemaRef ds:uri="6d089b65-dc26-4114-ba45-1614506ce027"/>
    <ds:schemaRef ds:uri="http://schemas.microsoft.com/office/infopath/2007/PartnerControls"/>
    <ds:schemaRef ds:uri="5617439a-04e7-42ac-b162-c5a2c70dee68"/>
    <ds:schemaRef ds:uri="http://www.w3.org/XML/1998/namespace"/>
    <ds:schemaRef ds:uri="http://purl.org/dc/terms/"/>
  </ds:schemaRefs>
</ds:datastoreItem>
</file>

<file path=customXml/itemProps2.xml><?xml version="1.0" encoding="utf-8"?>
<ds:datastoreItem xmlns:ds="http://schemas.openxmlformats.org/officeDocument/2006/customXml" ds:itemID="{CB6CB14B-B9EA-47DE-BF1D-18039D669AB4}">
  <ds:schemaRefs>
    <ds:schemaRef ds:uri="5617439a-04e7-42ac-b162-c5a2c70dee68"/>
    <ds:schemaRef ds:uri="6d089b65-dc26-4114-ba45-1614506ce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DD9DA4-5729-4FD1-9F43-B54607DA52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4465</Words>
  <Application>Microsoft Office PowerPoint</Application>
  <PresentationFormat>Widescreen</PresentationFormat>
  <Paragraphs>260</Paragraphs>
  <Slides>36</Slides>
  <Notes>28</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DashVTI</vt:lpstr>
      <vt:lpstr>Pre-K Director Updates</vt:lpstr>
      <vt:lpstr>PowerPoint Presentation</vt:lpstr>
      <vt:lpstr>Preparing for the New School Year</vt:lpstr>
      <vt:lpstr>FY26 Pre-K Budget Changes- Public Schools Benefits</vt:lpstr>
      <vt:lpstr>Be Ready for the August Payment!  To be included in the August payment run, these tasks must be completed.</vt:lpstr>
      <vt:lpstr>GAPREK System Guidance and User Support</vt:lpstr>
      <vt:lpstr>It was a challenging year…</vt:lpstr>
      <vt:lpstr>GAPREK Enhancements</vt:lpstr>
      <vt:lpstr>New Finance Section!</vt:lpstr>
      <vt:lpstr>Enhancement: Training Registration</vt:lpstr>
      <vt:lpstr>Changes to Help Desk Ticket Categories</vt:lpstr>
      <vt:lpstr>PowerPoint Presentation</vt:lpstr>
      <vt:lpstr>Updating Users</vt:lpstr>
      <vt:lpstr>GAPREK Support</vt:lpstr>
      <vt:lpstr>Grant Agreement Process and Deadlines</vt:lpstr>
      <vt:lpstr>Grant Agreement Deadline </vt:lpstr>
      <vt:lpstr>Calendars </vt:lpstr>
      <vt:lpstr>PowerPoint Presentation</vt:lpstr>
      <vt:lpstr>Calendar Process</vt:lpstr>
      <vt:lpstr>Teacher Information Entry and Credential Waivers</vt:lpstr>
      <vt:lpstr>Entering Teacher Information in the Class Reporting Manager (CRM)</vt:lpstr>
      <vt:lpstr>New Functionality This year:</vt:lpstr>
      <vt:lpstr>Teacher Credential Waivers</vt:lpstr>
      <vt:lpstr>PowerPoint Presentation</vt:lpstr>
      <vt:lpstr>Creditable Years of Experience (CYE) Management</vt:lpstr>
      <vt:lpstr>Automatic CYE increase for returning teachers</vt:lpstr>
      <vt:lpstr>CYE verification and change request process</vt:lpstr>
      <vt:lpstr>2025-2026 Guidelines, Rate Charts, and Teacher Salary Information</vt:lpstr>
      <vt:lpstr>PowerPoint Presentation</vt:lpstr>
      <vt:lpstr>Rate charts and budget information for providers</vt:lpstr>
      <vt:lpstr>State Salary Schedule for Georgia's Pre-K Lead Teachers</vt:lpstr>
      <vt:lpstr>Project Director Training</vt:lpstr>
      <vt:lpstr>Pre-K  Specialist Support</vt:lpstr>
      <vt:lpstr>Important Dates</vt:lpstr>
      <vt:lpstr>Questions</vt:lpstr>
      <vt:lpstr>   Thank You!</vt:lpstr>
    </vt:vector>
  </TitlesOfParts>
  <Company>DECAL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Adams</dc:creator>
  <cp:lastModifiedBy>Susan Adams</cp:lastModifiedBy>
  <cp:revision>2</cp:revision>
  <dcterms:created xsi:type="dcterms:W3CDTF">2025-07-18T12:58:14Z</dcterms:created>
  <dcterms:modified xsi:type="dcterms:W3CDTF">2025-07-22T11:50:59Z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0x010100EBC2BA89B25C004C8C057593EA4125D9</vt:lpwstr>
  </property>
  <property fmtid="{D5CDD505-2E9C-101B-9397-08002B2CF9AE}" pid="3" name="MediaServiceImageTags">
    <vt:lpwstr/>
  </property>
</Properties>
</file>