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9" r:id="rId5"/>
    <p:sldId id="268" r:id="rId6"/>
    <p:sldId id="270" r:id="rId7"/>
    <p:sldId id="271" r:id="rId8"/>
    <p:sldId id="262" r:id="rId9"/>
    <p:sldId id="272" r:id="rId10"/>
    <p:sldId id="264" r:id="rId11"/>
    <p:sldId id="263" r:id="rId12"/>
    <p:sldId id="265" r:id="rId13"/>
    <p:sldId id="267" r:id="rId14"/>
    <p:sldId id="266" r:id="rId15"/>
    <p:sldId id="25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70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62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8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9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8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6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8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996C-513F-460D-A98C-19E4B7732EA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9710E1-9B6E-45F5-B9AB-170AC93F17D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4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18C5-B7E0-3613-56B2-689B715A2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521" y="802298"/>
            <a:ext cx="954565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W-9</a:t>
            </a:r>
            <a:r>
              <a:rPr lang="en-US" dirty="0"/>
              <a:t> &amp; </a:t>
            </a:r>
            <a:r>
              <a:rPr lang="en-US" u="sng" dirty="0"/>
              <a:t>Supplier(vendor) change request form  </a:t>
            </a:r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101540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60727"/>
            <a:ext cx="9603275" cy="12245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(vendor) change request form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section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572029" y="2967335"/>
            <a:ext cx="26070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The vendor liaison with DECAL will fill out section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6AC503-E742-0662-7B39-CED1794D5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0362" y="1904302"/>
            <a:ext cx="6270742" cy="4200214"/>
          </a:xfrm>
        </p:spPr>
      </p:pic>
    </p:spTree>
    <p:extLst>
      <p:ext uri="{BB962C8B-B14F-4D97-AF65-F5344CB8AC3E}">
        <p14:creationId xmlns:p14="http://schemas.microsoft.com/office/powerpoint/2010/main" val="314923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04" y="34439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(vendor) change request form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section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129301" y="1986985"/>
            <a:ext cx="26070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3 completely.</a:t>
            </a:r>
          </a:p>
          <a:p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Something must be checked under Business Certifications, Minority Business Enterprise, and Veteran Owned Small Business </a:t>
            </a:r>
            <a:endParaRPr lang="en-US" sz="1800" b="0" i="0" dirty="0">
              <a:solidFill>
                <a:srgbClr val="00206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AEAB09-0FA6-486C-E657-6BC63D60C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229" y="1986985"/>
            <a:ext cx="8909301" cy="34496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4AA44F-CDA4-CAAB-2CD4-288F8522979F}"/>
              </a:ext>
            </a:extLst>
          </p:cNvPr>
          <p:cNvSpPr txBox="1"/>
          <p:nvPr/>
        </p:nvSpPr>
        <p:spPr>
          <a:xfrm>
            <a:off x="129301" y="4542582"/>
            <a:ext cx="3263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can check Not Applicable or Prefer Not to Disclose – but something must be checked in Section 3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6C198F1-A785-D05B-6A24-3100CFA60EBC}"/>
              </a:ext>
            </a:extLst>
          </p:cNvPr>
          <p:cNvSpPr/>
          <p:nvPr/>
        </p:nvSpPr>
        <p:spPr>
          <a:xfrm>
            <a:off x="3775046" y="1986985"/>
            <a:ext cx="434298" cy="53747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205402C-651A-7D23-0312-3BBA23ACA5A2}"/>
              </a:ext>
            </a:extLst>
          </p:cNvPr>
          <p:cNvSpPr/>
          <p:nvPr/>
        </p:nvSpPr>
        <p:spPr>
          <a:xfrm rot="16200000">
            <a:off x="4720513" y="4295694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14EBDC0-4BBB-7FB0-F3FD-E181BC952A14}"/>
              </a:ext>
            </a:extLst>
          </p:cNvPr>
          <p:cNvSpPr/>
          <p:nvPr/>
        </p:nvSpPr>
        <p:spPr>
          <a:xfrm rot="16200000">
            <a:off x="7116660" y="2130804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17112"/>
            <a:ext cx="9603275" cy="1547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(vendor) change request form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r>
              <a:rPr lang="en-US" dirty="0"/>
              <a:t>add new bank account – </a:t>
            </a:r>
            <a:r>
              <a:rPr lang="en-US" dirty="0">
                <a:solidFill>
                  <a:srgbClr val="FF0000"/>
                </a:solidFill>
              </a:rPr>
              <a:t>general bank account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307109" y="2348412"/>
            <a:ext cx="279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4 completely.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FE4B80-92BA-7156-AF46-83D98B5B4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782" y="1887524"/>
            <a:ext cx="6102417" cy="421127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1FB5B9-C410-E755-DB5C-6206751723CC}"/>
              </a:ext>
            </a:extLst>
          </p:cNvPr>
          <p:cNvSpPr txBox="1"/>
          <p:nvPr/>
        </p:nvSpPr>
        <p:spPr>
          <a:xfrm>
            <a:off x="307109" y="4076770"/>
            <a:ext cx="3316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check </a:t>
            </a:r>
            <a:r>
              <a:rPr lang="en-US" sz="18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only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one if </a:t>
            </a: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General Bank Account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 Specific Purpose.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0F45180-C444-87F2-31FF-3B637B5AC23B}"/>
              </a:ext>
            </a:extLst>
          </p:cNvPr>
          <p:cNvSpPr/>
          <p:nvPr/>
        </p:nvSpPr>
        <p:spPr>
          <a:xfrm>
            <a:off x="3405930" y="3705563"/>
            <a:ext cx="867692" cy="41524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17112"/>
            <a:ext cx="9603275" cy="15472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(vendor) change request form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r>
              <a:rPr lang="en-US" dirty="0"/>
              <a:t>add new bank account – </a:t>
            </a:r>
            <a:r>
              <a:rPr lang="en-US" dirty="0">
                <a:solidFill>
                  <a:srgbClr val="FF0000"/>
                </a:solidFill>
              </a:rPr>
              <a:t>specific purpose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307109" y="2348412"/>
            <a:ext cx="2796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4 completely.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FB5B9-C410-E755-DB5C-6206751723CC}"/>
              </a:ext>
            </a:extLst>
          </p:cNvPr>
          <p:cNvSpPr txBox="1"/>
          <p:nvPr/>
        </p:nvSpPr>
        <p:spPr>
          <a:xfrm>
            <a:off x="307109" y="3451523"/>
            <a:ext cx="3316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check </a:t>
            </a:r>
            <a:r>
              <a:rPr lang="en-US" sz="18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only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one if </a:t>
            </a:r>
            <a:r>
              <a:rPr lang="en-US" sz="180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General Bank Account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 </a:t>
            </a: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Specific Purpose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B8DFB-3AE4-4A73-0AAA-564DB49FB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3869" y="1954636"/>
            <a:ext cx="6068425" cy="4171270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BD21321-B1D6-1F8C-EF13-BF384ED9060A}"/>
              </a:ext>
            </a:extLst>
          </p:cNvPr>
          <p:cNvSpPr/>
          <p:nvPr/>
        </p:nvSpPr>
        <p:spPr>
          <a:xfrm>
            <a:off x="3248342" y="4122913"/>
            <a:ext cx="791471" cy="35879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3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04" y="166744"/>
            <a:ext cx="9603275" cy="15936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Supplier (vendor) change request form</a:t>
            </a:r>
            <a:br>
              <a:rPr lang="en-US" dirty="0"/>
            </a:br>
            <a:r>
              <a:rPr lang="en-US" dirty="0"/>
              <a:t>section 4</a:t>
            </a:r>
            <a:br>
              <a:rPr lang="en-US" dirty="0"/>
            </a:br>
            <a:r>
              <a:rPr lang="en-US" dirty="0"/>
              <a:t>Change bank account – </a:t>
            </a:r>
            <a:r>
              <a:rPr lang="en-US" dirty="0">
                <a:solidFill>
                  <a:srgbClr val="FF0000"/>
                </a:solidFill>
              </a:rPr>
              <a:t>specific purpose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129300" y="2402844"/>
            <a:ext cx="2607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4 completely.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311BF-7E53-475D-2CAC-D5A46F9E4760}"/>
              </a:ext>
            </a:extLst>
          </p:cNvPr>
          <p:cNvSpPr txBox="1"/>
          <p:nvPr/>
        </p:nvSpPr>
        <p:spPr>
          <a:xfrm>
            <a:off x="129300" y="3510207"/>
            <a:ext cx="3555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check only one if General Bank Account or </a:t>
            </a:r>
            <a:r>
              <a:rPr lang="en-US" sz="18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Specific Purpose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FF97EF8-8A34-80C4-A2C5-6150FBD56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891" y="2016125"/>
            <a:ext cx="5826578" cy="40471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7E050-0A93-4B8D-55FD-1EF8A7CD6243}"/>
              </a:ext>
            </a:extLst>
          </p:cNvPr>
          <p:cNvSpPr txBox="1"/>
          <p:nvPr/>
        </p:nvSpPr>
        <p:spPr>
          <a:xfrm>
            <a:off x="9731942" y="3877350"/>
            <a:ext cx="2201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Enter the last four digits of previous bank account # (</a:t>
            </a:r>
            <a:r>
              <a:rPr lang="en-US" sz="1800" b="1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For Changes Only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CD56B50-AF15-6327-0A60-AFB4735C338E}"/>
              </a:ext>
            </a:extLst>
          </p:cNvPr>
          <p:cNvSpPr/>
          <p:nvPr/>
        </p:nvSpPr>
        <p:spPr>
          <a:xfrm rot="10800000">
            <a:off x="9377244" y="3409427"/>
            <a:ext cx="840547" cy="37395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BCE2-AF54-A3A2-A72B-00D2E1FE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53517"/>
            <a:ext cx="9603275" cy="1049235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Common Reasons SCR’s FORMS are Rejected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D969-184E-B595-AB41-06738096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57229"/>
          </a:xfrm>
        </p:spPr>
        <p:txBody>
          <a:bodyPr/>
          <a:lstStyle/>
          <a:p>
            <a:r>
              <a:rPr lang="en-US" sz="2500" dirty="0"/>
              <a:t>Incomplete form (Sections)</a:t>
            </a:r>
          </a:p>
          <a:p>
            <a:r>
              <a:rPr lang="en-US" sz="2500" dirty="0"/>
              <a:t>W-9 is not the current version</a:t>
            </a:r>
          </a:p>
          <a:p>
            <a:r>
              <a:rPr lang="en-US" sz="2500" dirty="0"/>
              <a:t>TIN# is not complete or does not match W-9</a:t>
            </a:r>
          </a:p>
          <a:p>
            <a:r>
              <a:rPr lang="en-US" sz="2500" dirty="0"/>
              <a:t>Account or routing number is not complete/correct </a:t>
            </a:r>
          </a:p>
          <a:p>
            <a:r>
              <a:rPr lang="en-US" sz="2500" dirty="0"/>
              <a:t>Not submitting “Page 2” of SCR form</a:t>
            </a:r>
          </a:p>
          <a:p>
            <a:r>
              <a:rPr lang="en-US" sz="2500" dirty="0"/>
              <a:t>Contact information is not valid (phone #)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2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8910-9568-E5FA-B697-DB3C061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12241"/>
            <a:ext cx="9603275" cy="913186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0F931-02E3-EB28-E789-E4D0A852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Date on SCR forms must be within 60 days</a:t>
            </a:r>
          </a:p>
          <a:p>
            <a:r>
              <a:rPr lang="en-US" dirty="0"/>
              <a:t>W-9 must be dated within the last 365 days</a:t>
            </a:r>
          </a:p>
          <a:p>
            <a:r>
              <a:rPr lang="en-US" dirty="0"/>
              <a:t>W-9 should be Rev. October 2018 – W-9 prior to this version will not be accepted</a:t>
            </a:r>
          </a:p>
          <a:p>
            <a:r>
              <a:rPr lang="en-US" dirty="0"/>
              <a:t>New supplier set up – approval time – Estimated 2 weeks (not including weekends/holidays) </a:t>
            </a:r>
          </a:p>
          <a:p>
            <a:r>
              <a:rPr lang="en-US" dirty="0"/>
              <a:t>Supplier will receive paper checks until banking information is approved  </a:t>
            </a:r>
          </a:p>
          <a:p>
            <a:r>
              <a:rPr lang="en-US" dirty="0"/>
              <a:t>Approval time for Banking – Estimated 5 weeks after the vendor liaison send the request to SAO</a:t>
            </a:r>
          </a:p>
          <a:p>
            <a:r>
              <a:rPr lang="en-US" dirty="0"/>
              <a:t>Supplier must respond in a timely manner when contacted by SAO</a:t>
            </a:r>
          </a:p>
          <a:p>
            <a:r>
              <a:rPr lang="en-US" dirty="0"/>
              <a:t>Supplier should never contact SAO unless they contact the supplier first</a:t>
            </a:r>
          </a:p>
        </p:txBody>
      </p:sp>
    </p:spTree>
    <p:extLst>
      <p:ext uri="{BB962C8B-B14F-4D97-AF65-F5344CB8AC3E}">
        <p14:creationId xmlns:p14="http://schemas.microsoft.com/office/powerpoint/2010/main" val="8863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9310-CC84-AC16-BD8D-C7D72C1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9783"/>
            <a:ext cx="9603275" cy="13839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1- (individual/sole proprietor) </a:t>
            </a:r>
            <a:endParaRPr lang="en-US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775AC-2171-9FB4-48ED-99B5ADA0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973" y="1937759"/>
            <a:ext cx="6858001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37FDC7-0C4F-492C-6C00-D579452B5D2D}"/>
              </a:ext>
            </a:extLst>
          </p:cNvPr>
          <p:cNvSpPr txBox="1"/>
          <p:nvPr/>
        </p:nvSpPr>
        <p:spPr>
          <a:xfrm>
            <a:off x="395926" y="2028822"/>
            <a:ext cx="2290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name on line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 must match with the name the IRS associates with the suppliers TIN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D536F-D580-BA4D-90A7-CAA97B550EE9}"/>
              </a:ext>
            </a:extLst>
          </p:cNvPr>
          <p:cNvSpPr txBox="1"/>
          <p:nvPr/>
        </p:nvSpPr>
        <p:spPr>
          <a:xfrm>
            <a:off x="395926" y="3999545"/>
            <a:ext cx="2678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Line 2 is for B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usiness name, trade name, or doing business as name.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isregarded entity name </a:t>
            </a:r>
            <a:endParaRPr lang="en-US" sz="1800" b="1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ADBDD0-9EA9-CDF6-1D24-4359849F7429}"/>
              </a:ext>
            </a:extLst>
          </p:cNvPr>
          <p:cNvCxnSpPr/>
          <p:nvPr/>
        </p:nvCxnSpPr>
        <p:spPr>
          <a:xfrm>
            <a:off x="2253007" y="2727022"/>
            <a:ext cx="2564090" cy="66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5140D-EBAB-4210-A613-74F808823C73}"/>
              </a:ext>
            </a:extLst>
          </p:cNvPr>
          <p:cNvCxnSpPr/>
          <p:nvPr/>
        </p:nvCxnSpPr>
        <p:spPr>
          <a:xfrm flipV="1">
            <a:off x="2960016" y="3761295"/>
            <a:ext cx="1857081" cy="1074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9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2AFA-A37C-1DA3-B2DC-2E687A4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713" y="195755"/>
            <a:ext cx="9603275" cy="13726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  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1 - Using </a:t>
            </a:r>
            <a:r>
              <a:rPr lang="en-US" sz="31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social security number </a:t>
            </a:r>
            <a:r>
              <a:rPr lang="en-US" sz="31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(SSN)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0530C-4C4F-27A8-C12C-73F0B7DE2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771" y="1813045"/>
            <a:ext cx="5665510" cy="4974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6E3FF-5449-073C-4A2D-1B3B1DDBB520}"/>
              </a:ext>
            </a:extLst>
          </p:cNvPr>
          <p:cNvSpPr txBox="1"/>
          <p:nvPr/>
        </p:nvSpPr>
        <p:spPr>
          <a:xfrm>
            <a:off x="751788" y="1918603"/>
            <a:ext cx="31963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Supplier should enter only 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ONE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. Social Security Number –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SSN 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Employer Identification Number - EIN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for taxpayer identification number in Part I. Depending on which one is appropriate.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A2AE4-F357-24F0-CD7D-F39C05035DAC}"/>
              </a:ext>
            </a:extLst>
          </p:cNvPr>
          <p:cNvSpPr txBox="1"/>
          <p:nvPr/>
        </p:nvSpPr>
        <p:spPr>
          <a:xfrm>
            <a:off x="751788" y="4300163"/>
            <a:ext cx="356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By the supplier signing 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W9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they attest that: The TIN given is correct. </a:t>
            </a:r>
          </a:p>
          <a:p>
            <a:endParaRPr lang="en-US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A1167-C2DB-72A0-4E53-90BDE06C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938949" y="1759967"/>
            <a:ext cx="54259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9310-CC84-AC16-BD8D-C7D72C1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984" y="105959"/>
            <a:ext cx="9603275" cy="13575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 </a:t>
            </a:r>
            <a:r>
              <a:rPr lang="en-US" sz="3100" i="0" u="sng" dirty="0">
                <a:effectLst/>
                <a:latin typeface="arial" panose="020B0604020202020204" pitchFamily="34" charset="0"/>
              </a:rPr>
              <a:t>using</a:t>
            </a:r>
            <a:br>
              <a:rPr lang="en-US" sz="3100" i="0" u="sng" dirty="0">
                <a:effectLst/>
                <a:latin typeface="arial" panose="020B0604020202020204" pitchFamily="34" charset="0"/>
              </a:rPr>
            </a:br>
            <a:br>
              <a:rPr lang="en-US" sz="3100" i="0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2 – Using </a:t>
            </a:r>
            <a:r>
              <a:rPr lang="en-US" sz="31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taxpayer identification number(tin)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sz="3100" dirty="0">
                <a:latin typeface="arial" panose="020B0604020202020204" pitchFamily="34" charset="0"/>
              </a:rPr>
              <a:t>-</a:t>
            </a:r>
            <a:r>
              <a:rPr lang="en-US" sz="31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100" i="0" dirty="0">
                <a:effectLst/>
                <a:latin typeface="arial" panose="020B0604020202020204" pitchFamily="34" charset="0"/>
              </a:rPr>
              <a:t>S-Corporation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7FDC7-0C4F-492C-6C00-D579452B5D2D}"/>
              </a:ext>
            </a:extLst>
          </p:cNvPr>
          <p:cNvSpPr txBox="1"/>
          <p:nvPr/>
        </p:nvSpPr>
        <p:spPr>
          <a:xfrm>
            <a:off x="865945" y="2797943"/>
            <a:ext cx="2290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name on line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 must match with the name the IRS associates with the suppliers TIN.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5A71-038F-C9BE-5A4D-A59C71C0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870" y="2001171"/>
            <a:ext cx="8104762" cy="4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2AFA-A37C-1DA3-B2DC-2E687A4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80" y="183044"/>
            <a:ext cx="9603275" cy="13182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 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2 - using </a:t>
            </a:r>
            <a:r>
              <a:rPr lang="en-US" sz="31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taxpayer identification number(tin)</a:t>
            </a:r>
            <a:r>
              <a:rPr lang="en-US" sz="3100" i="0" dirty="0">
                <a:effectLst/>
                <a:latin typeface="arial" panose="020B0604020202020204" pitchFamily="34" charset="0"/>
              </a:rPr>
              <a:t>  -  S-Corporation</a:t>
            </a:r>
            <a:endParaRPr lang="en-US" sz="3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6E3FF-5449-073C-4A2D-1B3B1DDBB520}"/>
              </a:ext>
            </a:extLst>
          </p:cNvPr>
          <p:cNvSpPr txBox="1"/>
          <p:nvPr/>
        </p:nvSpPr>
        <p:spPr>
          <a:xfrm>
            <a:off x="751788" y="1918603"/>
            <a:ext cx="31963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Supplier should enter only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ONE.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Social Security Number –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SSN or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Employer  Identification Number - EIN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for taxpayer identification number in Part I. Depending on which one is appropriate.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A2AE4-F357-24F0-CD7D-F39C05035DAC}"/>
              </a:ext>
            </a:extLst>
          </p:cNvPr>
          <p:cNvSpPr txBox="1"/>
          <p:nvPr/>
        </p:nvSpPr>
        <p:spPr>
          <a:xfrm>
            <a:off x="751788" y="4300163"/>
            <a:ext cx="356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By the supplier signing 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W9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they attest that: The TIN  given is correct. </a:t>
            </a:r>
          </a:p>
          <a:p>
            <a:endParaRPr lang="en-US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1DDB67-54FC-8022-AFD8-AF25EB7DA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0507" y="2050853"/>
            <a:ext cx="4977911" cy="445892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DFE1E-AE44-F3D3-29D3-05C5C38D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38649" y="2313640"/>
            <a:ext cx="54259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9310-CC84-AC16-BD8D-C7D72C12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74" y="122838"/>
            <a:ext cx="9603275" cy="13990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 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3 - using </a:t>
            </a:r>
            <a:r>
              <a:rPr lang="en-US" sz="31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taxpayer identification number(tin)</a:t>
            </a:r>
            <a:r>
              <a:rPr lang="en-US" sz="3100" i="0" dirty="0">
                <a:effectLst/>
                <a:latin typeface="arial" panose="020B0604020202020204" pitchFamily="34" charset="0"/>
              </a:rPr>
              <a:t> limited liability company</a:t>
            </a:r>
            <a:endParaRPr lang="en-US" sz="3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7FDC7-0C4F-492C-6C00-D579452B5D2D}"/>
              </a:ext>
            </a:extLst>
          </p:cNvPr>
          <p:cNvSpPr txBox="1"/>
          <p:nvPr/>
        </p:nvSpPr>
        <p:spPr>
          <a:xfrm>
            <a:off x="596779" y="2216829"/>
            <a:ext cx="2290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name on line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 must match with the name the IRS associates with the suppliers TIN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56D53-599C-3438-F1D0-FE5A51C1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59" y="1972148"/>
            <a:ext cx="8609524" cy="3990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5EB7A3-B9F1-6217-16F5-368145F27B07}"/>
              </a:ext>
            </a:extLst>
          </p:cNvPr>
          <p:cNvSpPr txBox="1"/>
          <p:nvPr/>
        </p:nvSpPr>
        <p:spPr>
          <a:xfrm>
            <a:off x="425817" y="4043736"/>
            <a:ext cx="2290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Line 3 If Limited Liability Company is checked supplier must enter tax classification (C, S, or P)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A4F8ADF-002C-C1F8-E51E-2FAE9BE4180B}"/>
              </a:ext>
            </a:extLst>
          </p:cNvPr>
          <p:cNvSpPr/>
          <p:nvPr/>
        </p:nvSpPr>
        <p:spPr>
          <a:xfrm rot="5400000">
            <a:off x="9328557" y="3942825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2AFA-A37C-1DA3-B2DC-2E687A4C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768" y="17390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</a:rPr>
              <a:t>S</a:t>
            </a:r>
            <a:r>
              <a:rPr lang="en-US" sz="3200" i="0" u="sng" dirty="0">
                <a:effectLst/>
                <a:latin typeface="arial" panose="020B0604020202020204" pitchFamily="34" charset="0"/>
              </a:rPr>
              <a:t>teps to correctly complete a W-9 </a:t>
            </a: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br>
              <a:rPr lang="en-US" sz="3200" i="0" u="sng" dirty="0">
                <a:effectLst/>
                <a:latin typeface="arial" panose="020B0604020202020204" pitchFamily="34" charset="0"/>
              </a:rPr>
            </a:br>
            <a:r>
              <a:rPr lang="en-US" sz="3100" i="0" dirty="0">
                <a:effectLst/>
                <a:latin typeface="arial" panose="020B0604020202020204" pitchFamily="34" charset="0"/>
              </a:rPr>
              <a:t>example 3 - using </a:t>
            </a:r>
            <a:r>
              <a:rPr lang="en-US" sz="31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taxpayer identification number(tin)</a:t>
            </a:r>
            <a:r>
              <a:rPr lang="en-US" sz="3100" i="0" dirty="0">
                <a:effectLst/>
                <a:latin typeface="arial" panose="020B0604020202020204" pitchFamily="34" charset="0"/>
              </a:rPr>
              <a:t> – Limited Liability Company</a:t>
            </a:r>
            <a:endParaRPr lang="en-US" sz="3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6E3FF-5449-073C-4A2D-1B3B1DDBB520}"/>
              </a:ext>
            </a:extLst>
          </p:cNvPr>
          <p:cNvSpPr txBox="1"/>
          <p:nvPr/>
        </p:nvSpPr>
        <p:spPr>
          <a:xfrm>
            <a:off x="751788" y="1918603"/>
            <a:ext cx="31963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Supplier should enter only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ONE.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Social Security Number –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SSN or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Employer Identification Number - EIN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for taxpayer identification number in Part I. Depending on which one is appropriate.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A2AE4-F357-24F0-CD7D-F39C05035DAC}"/>
              </a:ext>
            </a:extLst>
          </p:cNvPr>
          <p:cNvSpPr txBox="1"/>
          <p:nvPr/>
        </p:nvSpPr>
        <p:spPr>
          <a:xfrm>
            <a:off x="751788" y="4300163"/>
            <a:ext cx="3565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By the supplier signing 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the W9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they attest that: The TIN  given is correct. </a:t>
            </a:r>
          </a:p>
          <a:p>
            <a:endParaRPr lang="en-US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82BFE1-B1B0-B86C-2964-283C1323E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768" y="2050854"/>
            <a:ext cx="5235288" cy="445892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E9AE5-EED6-8073-3DFC-4AB32E17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85784" y="2264978"/>
            <a:ext cx="54259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8626"/>
            <a:ext cx="9603275" cy="1192060"/>
          </a:xfrm>
        </p:spPr>
        <p:txBody>
          <a:bodyPr>
            <a:noAutofit/>
          </a:bodyPr>
          <a:lstStyle/>
          <a:p>
            <a:pPr algn="ctr"/>
            <a:r>
              <a:rPr lang="en-US" sz="2900" dirty="0"/>
              <a:t>Supplier (vendor) change request form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section 1(individual name </a:t>
            </a:r>
            <a:r>
              <a:rPr lang="en-US" sz="2900" u="sng" dirty="0"/>
              <a:t>with</a:t>
            </a:r>
            <a:r>
              <a:rPr lang="en-US" sz="2900" dirty="0"/>
              <a:t> dba)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546391" y="2121450"/>
            <a:ext cx="2607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1 completely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C9E79A-D2AC-5E4C-76C3-CA079A36A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182" y="2121450"/>
            <a:ext cx="7602672" cy="344963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46947C-B23D-E286-1141-240F3342E10C}"/>
              </a:ext>
            </a:extLst>
          </p:cNvPr>
          <p:cNvSpPr txBox="1"/>
          <p:nvPr/>
        </p:nvSpPr>
        <p:spPr>
          <a:xfrm>
            <a:off x="546391" y="3351556"/>
            <a:ext cx="23933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supplier’s name and DBA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must match with the name the IRS associates with the suppliers TIN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1E1D1E8-2E18-8A92-62D1-662F260EF483}"/>
              </a:ext>
            </a:extLst>
          </p:cNvPr>
          <p:cNvSpPr/>
          <p:nvPr/>
        </p:nvSpPr>
        <p:spPr>
          <a:xfrm rot="16200000">
            <a:off x="3186641" y="2789341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4173-D2D7-45B5-7A1C-0AD4454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23" y="411062"/>
            <a:ext cx="9603275" cy="1216190"/>
          </a:xfrm>
        </p:spPr>
        <p:txBody>
          <a:bodyPr>
            <a:noAutofit/>
          </a:bodyPr>
          <a:lstStyle/>
          <a:p>
            <a:pPr algn="ctr"/>
            <a:r>
              <a:rPr lang="en-US" sz="2900" dirty="0"/>
              <a:t>Supplier (vendor) change request form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section 1(supplier name </a:t>
            </a:r>
            <a:r>
              <a:rPr lang="en-US" sz="2900" u="sng" dirty="0"/>
              <a:t>without</a:t>
            </a:r>
            <a:r>
              <a:rPr lang="en-US" sz="2900" dirty="0"/>
              <a:t> dba)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6FA72-4AF3-EE24-020C-017841687FB7}"/>
              </a:ext>
            </a:extLst>
          </p:cNvPr>
          <p:cNvSpPr txBox="1"/>
          <p:nvPr/>
        </p:nvSpPr>
        <p:spPr>
          <a:xfrm>
            <a:off x="546391" y="2121450"/>
            <a:ext cx="2607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Supplier must file out Section 1 completely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6947C-B23D-E286-1141-240F3342E10C}"/>
              </a:ext>
            </a:extLst>
          </p:cNvPr>
          <p:cNvSpPr txBox="1"/>
          <p:nvPr/>
        </p:nvSpPr>
        <p:spPr>
          <a:xfrm>
            <a:off x="546391" y="3351556"/>
            <a:ext cx="23933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supplier’s name 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must match with the name the IRS associates with the suppliers TIN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B22254-5F7F-7FAD-334C-DB2DF5CFB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351" y="2050308"/>
            <a:ext cx="7293521" cy="3449638"/>
          </a:xfrm>
        </p:spPr>
      </p:pic>
    </p:spTree>
    <p:extLst>
      <p:ext uri="{BB962C8B-B14F-4D97-AF65-F5344CB8AC3E}">
        <p14:creationId xmlns:p14="http://schemas.microsoft.com/office/powerpoint/2010/main" val="17370126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292</TotalTime>
  <Words>812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</vt:lpstr>
      <vt:lpstr>Arial Narrow</vt:lpstr>
      <vt:lpstr>Gill Sans MT</vt:lpstr>
      <vt:lpstr>Gallery</vt:lpstr>
      <vt:lpstr>W-9 &amp; Supplier(vendor) change request form  Instructions</vt:lpstr>
      <vt:lpstr>Steps to correctly complete a W-9  example 1- (individual/sole proprietor) </vt:lpstr>
      <vt:lpstr>Steps to correctly complete a W-9    Example 1 - Using social security number (SSN)</vt:lpstr>
      <vt:lpstr>Steps to correctly complete a W-9 using  Example 2 – Using taxpayer identification number(tin)  - S-Corporation </vt:lpstr>
      <vt:lpstr>Steps to correctly complete a W-9   example 2 - using taxpayer identification number(tin)  -  S-Corporation</vt:lpstr>
      <vt:lpstr>Steps to correctly complete a W-9   example 3 - using taxpayer identification number(tin) limited liability company</vt:lpstr>
      <vt:lpstr>Steps to correctly complete a W-9   example 3 - using taxpayer identification number(tin) – Limited Liability Company</vt:lpstr>
      <vt:lpstr>Supplier (vendor) change request form  section 1(individual name with dba) </vt:lpstr>
      <vt:lpstr>Supplier (vendor) change request form  section 1(supplier name without dba) </vt:lpstr>
      <vt:lpstr>Supplier (vendor) change request form  section 2</vt:lpstr>
      <vt:lpstr>Supplier (vendor) change request form  section 3</vt:lpstr>
      <vt:lpstr>Supplier (vendor) change request form section 4 add new bank account – general bank account example</vt:lpstr>
      <vt:lpstr>Supplier (vendor) change request form section 4 add new bank account – specific purpose example</vt:lpstr>
      <vt:lpstr>Supplier (vendor) change request form section 4 Change bank account – specific purpose example</vt:lpstr>
      <vt:lpstr>Common Reasons SCR’s FORMS are Rejected</vt:lpstr>
      <vt:lpstr>reminders</vt:lpstr>
    </vt:vector>
  </TitlesOfParts>
  <Company>DECAL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Aneshia Harris</dc:creator>
  <cp:lastModifiedBy>Beth Houtz</cp:lastModifiedBy>
  <cp:revision>5</cp:revision>
  <dcterms:created xsi:type="dcterms:W3CDTF">2023-08-28T15:30:42Z</dcterms:created>
  <dcterms:modified xsi:type="dcterms:W3CDTF">2023-09-11T15:58:44Z</dcterms:modified>
</cp:coreProperties>
</file>