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8_6B680CB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comments/modernComment_11A_1791AC1A.xml" ContentType="application/vnd.ms-powerpoint.comments+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28"/>
  </p:notesMasterIdLst>
  <p:sldIdLst>
    <p:sldId id="256" r:id="rId2"/>
    <p:sldId id="291" r:id="rId3"/>
    <p:sldId id="275" r:id="rId4"/>
    <p:sldId id="267" r:id="rId5"/>
    <p:sldId id="276" r:id="rId6"/>
    <p:sldId id="259" r:id="rId7"/>
    <p:sldId id="264" r:id="rId8"/>
    <p:sldId id="270" r:id="rId9"/>
    <p:sldId id="269" r:id="rId10"/>
    <p:sldId id="293" r:id="rId11"/>
    <p:sldId id="272" r:id="rId12"/>
    <p:sldId id="273" r:id="rId13"/>
    <p:sldId id="280" r:id="rId14"/>
    <p:sldId id="290" r:id="rId15"/>
    <p:sldId id="281" r:id="rId16"/>
    <p:sldId id="282" r:id="rId17"/>
    <p:sldId id="283" r:id="rId18"/>
    <p:sldId id="292" r:id="rId19"/>
    <p:sldId id="262" r:id="rId20"/>
    <p:sldId id="294" r:id="rId21"/>
    <p:sldId id="284" r:id="rId22"/>
    <p:sldId id="285" r:id="rId23"/>
    <p:sldId id="286" r:id="rId24"/>
    <p:sldId id="274"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1EA701-D3A6-39A1-D397-AAAB9D497E72}" name="Sarah Benton" initials="SB" userId="S::Sarah.Benton@decal.ga.gov::c0264cb3-f03c-4f44-9050-caf28d1adc38" providerId="AD"/>
  <p188:author id="{C22A1F4C-A13D-5118-4237-C970FCBB45AF}" name="Dana Morrison" initials="DM" userId="S::Dana.Morrison@decal.ga.gov::5b8a0f7c-e103-4360-b2b7-f7e9c9c0de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76BC21"/>
    <a:srgbClr val="F7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0717" autoAdjust="0"/>
  </p:normalViewPr>
  <p:slideViewPr>
    <p:cSldViewPr snapToGrid="0" snapToObjects="1">
      <p:cViewPr varScale="1">
        <p:scale>
          <a:sx n="83" d="100"/>
          <a:sy n="83" d="100"/>
        </p:scale>
        <p:origin x="15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omments/modernComment_108_6B680CBB.xml><?xml version="1.0" encoding="utf-8"?>
<p188:cmLst xmlns:a="http://schemas.openxmlformats.org/drawingml/2006/main" xmlns:r="http://schemas.openxmlformats.org/officeDocument/2006/relationships" xmlns:p188="http://schemas.microsoft.com/office/powerpoint/2018/8/main">
  <p188:cm id="{6E68E702-FF88-409D-BC7D-B76BB856DC53}" authorId="{561EA701-D3A6-39A1-D397-AAAB9D497E72}" created="2025-05-07T15:14:03.327">
    <pc:sldMkLst xmlns:pc="http://schemas.microsoft.com/office/powerpoint/2013/main/command">
      <pc:docMk/>
      <pc:sldMk cId="1801981115" sldId="264"/>
    </pc:sldMkLst>
    <p188:txBody>
      <a:bodyPr/>
      <a:lstStyle/>
      <a:p>
        <a:r>
          <a:rPr lang="en-US"/>
          <a:t>Need to add a screen shot for informals once available. </a:t>
        </a:r>
      </a:p>
    </p188:txBody>
  </p188:cm>
</p188:cmLst>
</file>

<file path=ppt/comments/modernComment_11A_1791AC1A.xml><?xml version="1.0" encoding="utf-8"?>
<p188:cmLst xmlns:a="http://schemas.openxmlformats.org/drawingml/2006/main" xmlns:r="http://schemas.openxmlformats.org/officeDocument/2006/relationships" xmlns:p188="http://schemas.microsoft.com/office/powerpoint/2018/8/main">
  <p188:cm id="{4F38563B-231E-46DA-B408-5122F62A405D}" authorId="{561EA701-D3A6-39A1-D397-AAAB9D497E72}" created="2025-04-30T15:10:22.298">
    <pc:sldMkLst xmlns:pc="http://schemas.microsoft.com/office/powerpoint/2013/main/command">
      <pc:docMk/>
      <pc:sldMk cId="395422746" sldId="282"/>
    </pc:sldMkLst>
    <p188:txBody>
      <a:bodyPr/>
      <a:lstStyle/>
      <a:p>
        <a:r>
          <a:rPr lang="en-US"/>
          <a:t>Add new screen shot for 20-22 that are either INF or EX not CCLC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F49DB-54E1-4675-97E9-9285147808E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DA79441-6DF5-439C-B695-5911B6A782BC}">
      <dgm:prSet/>
      <dgm:spPr/>
      <dgm:t>
        <a:bodyPr/>
        <a:lstStyle/>
        <a:p>
          <a:r>
            <a:rPr lang="en-US" b="1" dirty="0"/>
            <a:t>Citation changed to Technical Assistance:  </a:t>
          </a:r>
          <a:r>
            <a:rPr lang="en-US" dirty="0"/>
            <a:t>The citation was removed but changed to a technical assistance comment</a:t>
          </a:r>
        </a:p>
      </dgm:t>
    </dgm:pt>
    <dgm:pt modelId="{2E88E244-0D8B-45D2-9251-F5AD9DD13245}" type="parTrans" cxnId="{63C85243-4B7C-41DD-8503-4A2D33813FD8}">
      <dgm:prSet/>
      <dgm:spPr/>
      <dgm:t>
        <a:bodyPr/>
        <a:lstStyle/>
        <a:p>
          <a:endParaRPr lang="en-US"/>
        </a:p>
      </dgm:t>
    </dgm:pt>
    <dgm:pt modelId="{4068970C-822D-4F46-B86B-47F4D2C7D0BC}" type="sibTrans" cxnId="{63C85243-4B7C-41DD-8503-4A2D33813FD8}">
      <dgm:prSet/>
      <dgm:spPr/>
      <dgm:t>
        <a:bodyPr/>
        <a:lstStyle/>
        <a:p>
          <a:endParaRPr lang="en-US"/>
        </a:p>
      </dgm:t>
    </dgm:pt>
    <dgm:pt modelId="{C47AEC74-5B2F-409E-9EC1-FD54AF42F558}">
      <dgm:prSet/>
      <dgm:spPr/>
      <dgm:t>
        <a:bodyPr/>
        <a:lstStyle/>
        <a:p>
          <a:r>
            <a:rPr lang="en-US" b="1" dirty="0"/>
            <a:t>Citation Removed: </a:t>
          </a:r>
          <a:r>
            <a:rPr lang="en-US" dirty="0"/>
            <a:t>The citation was removed from the visit report.</a:t>
          </a:r>
        </a:p>
      </dgm:t>
    </dgm:pt>
    <dgm:pt modelId="{EE718CF6-0758-4ADD-B40E-77E1D81130C8}" type="parTrans" cxnId="{B4380843-87E5-4A00-95AA-B7E539063F17}">
      <dgm:prSet/>
      <dgm:spPr/>
      <dgm:t>
        <a:bodyPr/>
        <a:lstStyle/>
        <a:p>
          <a:endParaRPr lang="en-US"/>
        </a:p>
      </dgm:t>
    </dgm:pt>
    <dgm:pt modelId="{F6425B67-05F3-4622-855A-77178DEA3B3A}" type="sibTrans" cxnId="{B4380843-87E5-4A00-95AA-B7E539063F17}">
      <dgm:prSet/>
      <dgm:spPr/>
      <dgm:t>
        <a:bodyPr/>
        <a:lstStyle/>
        <a:p>
          <a:endParaRPr lang="en-US"/>
        </a:p>
      </dgm:t>
    </dgm:pt>
    <dgm:pt modelId="{DB60BE40-3F6C-44E4-9C6E-4666F96FD17C}">
      <dgm:prSet/>
      <dgm:spPr/>
      <dgm:t>
        <a:bodyPr/>
        <a:lstStyle/>
        <a:p>
          <a:r>
            <a:rPr lang="en-US" b="1" dirty="0"/>
            <a:t>Citation Removed, alternate rule cited:</a:t>
          </a:r>
          <a:r>
            <a:rPr lang="en-US" dirty="0"/>
            <a:t> The original citation was removed but another rule was cited.</a:t>
          </a:r>
        </a:p>
      </dgm:t>
    </dgm:pt>
    <dgm:pt modelId="{5CDDE5D5-A0F2-49BF-B761-90F04EFC177F}" type="parTrans" cxnId="{B60041F1-EA85-401B-9DFD-7C9308C9CFDE}">
      <dgm:prSet/>
      <dgm:spPr/>
      <dgm:t>
        <a:bodyPr/>
        <a:lstStyle/>
        <a:p>
          <a:endParaRPr lang="en-US"/>
        </a:p>
      </dgm:t>
    </dgm:pt>
    <dgm:pt modelId="{DB6D3812-52D5-4506-B3CB-67F676843145}" type="sibTrans" cxnId="{B60041F1-EA85-401B-9DFD-7C9308C9CFDE}">
      <dgm:prSet/>
      <dgm:spPr/>
      <dgm:t>
        <a:bodyPr/>
        <a:lstStyle/>
        <a:p>
          <a:endParaRPr lang="en-US"/>
        </a:p>
      </dgm:t>
    </dgm:pt>
    <dgm:pt modelId="{789035E9-1019-4D98-8DA3-3DCE5B04F032}">
      <dgm:prSet/>
      <dgm:spPr/>
      <dgm:t>
        <a:bodyPr/>
        <a:lstStyle/>
        <a:p>
          <a:r>
            <a:rPr lang="en-US" b="1" dirty="0"/>
            <a:t>Citation Revised: </a:t>
          </a:r>
          <a:r>
            <a:rPr lang="en-US" dirty="0"/>
            <a:t>The citation will stand but the wording of the citation will be revised.</a:t>
          </a:r>
        </a:p>
      </dgm:t>
    </dgm:pt>
    <dgm:pt modelId="{7DE83DCF-C153-4B7A-8A2C-CB203F6DB4D8}" type="parTrans" cxnId="{14039E8A-2CA1-427A-9A4A-4C8C73653A9D}">
      <dgm:prSet/>
      <dgm:spPr/>
      <dgm:t>
        <a:bodyPr/>
        <a:lstStyle/>
        <a:p>
          <a:endParaRPr lang="en-US"/>
        </a:p>
      </dgm:t>
    </dgm:pt>
    <dgm:pt modelId="{74CAB664-A475-449D-80C4-2CA4967166EB}" type="sibTrans" cxnId="{14039E8A-2CA1-427A-9A4A-4C8C73653A9D}">
      <dgm:prSet/>
      <dgm:spPr/>
      <dgm:t>
        <a:bodyPr/>
        <a:lstStyle/>
        <a:p>
          <a:endParaRPr lang="en-US"/>
        </a:p>
      </dgm:t>
    </dgm:pt>
    <dgm:pt modelId="{6FA21CBA-F1D7-49E2-8BC0-CC4B3FD3B524}">
      <dgm:prSet/>
      <dgm:spPr/>
      <dgm:t>
        <a:bodyPr/>
        <a:lstStyle/>
        <a:p>
          <a:r>
            <a:rPr lang="en-US" b="1" dirty="0"/>
            <a:t>Citation Upheld: </a:t>
          </a:r>
          <a:r>
            <a:rPr lang="en-US" dirty="0"/>
            <a:t>The citation will stand and will not be removed from the visit.</a:t>
          </a:r>
        </a:p>
      </dgm:t>
    </dgm:pt>
    <dgm:pt modelId="{DAC9DE6D-ED1D-4C97-8C70-8B6F53DF8FCE}" type="parTrans" cxnId="{D6F58412-D8C4-480C-8E9D-B366136C9616}">
      <dgm:prSet/>
      <dgm:spPr/>
      <dgm:t>
        <a:bodyPr/>
        <a:lstStyle/>
        <a:p>
          <a:endParaRPr lang="en-US"/>
        </a:p>
      </dgm:t>
    </dgm:pt>
    <dgm:pt modelId="{A1BED2E5-0B49-4956-8286-01074718693D}" type="sibTrans" cxnId="{D6F58412-D8C4-480C-8E9D-B366136C9616}">
      <dgm:prSet/>
      <dgm:spPr/>
      <dgm:t>
        <a:bodyPr/>
        <a:lstStyle/>
        <a:p>
          <a:endParaRPr lang="en-US"/>
        </a:p>
      </dgm:t>
    </dgm:pt>
    <dgm:pt modelId="{F7A144F9-5C6B-4F00-B6F1-BC7A5B49A035}" type="pres">
      <dgm:prSet presAssocID="{669F49DB-54E1-4675-97E9-9285147808EA}" presName="linear" presStyleCnt="0">
        <dgm:presLayoutVars>
          <dgm:animLvl val="lvl"/>
          <dgm:resizeHandles val="exact"/>
        </dgm:presLayoutVars>
      </dgm:prSet>
      <dgm:spPr/>
    </dgm:pt>
    <dgm:pt modelId="{4D37F3A3-4EFF-4646-A64F-AB5E1B537EE6}" type="pres">
      <dgm:prSet presAssocID="{6DA79441-6DF5-439C-B695-5911B6A782BC}" presName="parentText" presStyleLbl="node1" presStyleIdx="0" presStyleCnt="5">
        <dgm:presLayoutVars>
          <dgm:chMax val="0"/>
          <dgm:bulletEnabled val="1"/>
        </dgm:presLayoutVars>
      </dgm:prSet>
      <dgm:spPr/>
    </dgm:pt>
    <dgm:pt modelId="{B0C87097-35B8-46BD-B84E-51F19173C68B}" type="pres">
      <dgm:prSet presAssocID="{4068970C-822D-4F46-B86B-47F4D2C7D0BC}" presName="spacer" presStyleCnt="0"/>
      <dgm:spPr/>
    </dgm:pt>
    <dgm:pt modelId="{8DB30222-23A9-4CCC-AA37-8DF48FE6345E}" type="pres">
      <dgm:prSet presAssocID="{C47AEC74-5B2F-409E-9EC1-FD54AF42F558}" presName="parentText" presStyleLbl="node1" presStyleIdx="1" presStyleCnt="5">
        <dgm:presLayoutVars>
          <dgm:chMax val="0"/>
          <dgm:bulletEnabled val="1"/>
        </dgm:presLayoutVars>
      </dgm:prSet>
      <dgm:spPr/>
    </dgm:pt>
    <dgm:pt modelId="{9E6A0BD1-374E-424E-BEE3-906D3468A879}" type="pres">
      <dgm:prSet presAssocID="{F6425B67-05F3-4622-855A-77178DEA3B3A}" presName="spacer" presStyleCnt="0"/>
      <dgm:spPr/>
    </dgm:pt>
    <dgm:pt modelId="{AA78E881-D147-44BB-B2CA-581D2FE52C13}" type="pres">
      <dgm:prSet presAssocID="{DB60BE40-3F6C-44E4-9C6E-4666F96FD17C}" presName="parentText" presStyleLbl="node1" presStyleIdx="2" presStyleCnt="5">
        <dgm:presLayoutVars>
          <dgm:chMax val="0"/>
          <dgm:bulletEnabled val="1"/>
        </dgm:presLayoutVars>
      </dgm:prSet>
      <dgm:spPr/>
    </dgm:pt>
    <dgm:pt modelId="{A06C26E2-D410-437B-B919-66E9F1939264}" type="pres">
      <dgm:prSet presAssocID="{DB6D3812-52D5-4506-B3CB-67F676843145}" presName="spacer" presStyleCnt="0"/>
      <dgm:spPr/>
    </dgm:pt>
    <dgm:pt modelId="{EF137951-6F68-4C87-8234-934A9B2CA28B}" type="pres">
      <dgm:prSet presAssocID="{789035E9-1019-4D98-8DA3-3DCE5B04F032}" presName="parentText" presStyleLbl="node1" presStyleIdx="3" presStyleCnt="5">
        <dgm:presLayoutVars>
          <dgm:chMax val="0"/>
          <dgm:bulletEnabled val="1"/>
        </dgm:presLayoutVars>
      </dgm:prSet>
      <dgm:spPr/>
    </dgm:pt>
    <dgm:pt modelId="{E5CA4043-6D49-4834-9268-30FE30F753CA}" type="pres">
      <dgm:prSet presAssocID="{74CAB664-A475-449D-80C4-2CA4967166EB}" presName="spacer" presStyleCnt="0"/>
      <dgm:spPr/>
    </dgm:pt>
    <dgm:pt modelId="{C6E632A6-13C7-42CA-982E-064C178B7127}" type="pres">
      <dgm:prSet presAssocID="{6FA21CBA-F1D7-49E2-8BC0-CC4B3FD3B524}" presName="parentText" presStyleLbl="node1" presStyleIdx="4" presStyleCnt="5">
        <dgm:presLayoutVars>
          <dgm:chMax val="0"/>
          <dgm:bulletEnabled val="1"/>
        </dgm:presLayoutVars>
      </dgm:prSet>
      <dgm:spPr/>
    </dgm:pt>
  </dgm:ptLst>
  <dgm:cxnLst>
    <dgm:cxn modelId="{6C0D7804-3EA9-40FF-A8E3-D7CEF4A471DF}" type="presOf" srcId="{6FA21CBA-F1D7-49E2-8BC0-CC4B3FD3B524}" destId="{C6E632A6-13C7-42CA-982E-064C178B7127}" srcOrd="0" destOrd="0" presId="urn:microsoft.com/office/officeart/2005/8/layout/vList2"/>
    <dgm:cxn modelId="{D6F58412-D8C4-480C-8E9D-B366136C9616}" srcId="{669F49DB-54E1-4675-97E9-9285147808EA}" destId="{6FA21CBA-F1D7-49E2-8BC0-CC4B3FD3B524}" srcOrd="4" destOrd="0" parTransId="{DAC9DE6D-ED1D-4C97-8C70-8B6F53DF8FCE}" sibTransId="{A1BED2E5-0B49-4956-8286-01074718693D}"/>
    <dgm:cxn modelId="{70879937-7B03-472C-B29B-8DB8D397864A}" type="presOf" srcId="{C47AEC74-5B2F-409E-9EC1-FD54AF42F558}" destId="{8DB30222-23A9-4CCC-AA37-8DF48FE6345E}" srcOrd="0" destOrd="0" presId="urn:microsoft.com/office/officeart/2005/8/layout/vList2"/>
    <dgm:cxn modelId="{1A25215D-0AE9-4B99-B24E-18CD688D5A59}" type="presOf" srcId="{DB60BE40-3F6C-44E4-9C6E-4666F96FD17C}" destId="{AA78E881-D147-44BB-B2CA-581D2FE52C13}" srcOrd="0" destOrd="0" presId="urn:microsoft.com/office/officeart/2005/8/layout/vList2"/>
    <dgm:cxn modelId="{B4380843-87E5-4A00-95AA-B7E539063F17}" srcId="{669F49DB-54E1-4675-97E9-9285147808EA}" destId="{C47AEC74-5B2F-409E-9EC1-FD54AF42F558}" srcOrd="1" destOrd="0" parTransId="{EE718CF6-0758-4ADD-B40E-77E1D81130C8}" sibTransId="{F6425B67-05F3-4622-855A-77178DEA3B3A}"/>
    <dgm:cxn modelId="{63C85243-4B7C-41DD-8503-4A2D33813FD8}" srcId="{669F49DB-54E1-4675-97E9-9285147808EA}" destId="{6DA79441-6DF5-439C-B695-5911B6A782BC}" srcOrd="0" destOrd="0" parTransId="{2E88E244-0D8B-45D2-9251-F5AD9DD13245}" sibTransId="{4068970C-822D-4F46-B86B-47F4D2C7D0BC}"/>
    <dgm:cxn modelId="{14039E8A-2CA1-427A-9A4A-4C8C73653A9D}" srcId="{669F49DB-54E1-4675-97E9-9285147808EA}" destId="{789035E9-1019-4D98-8DA3-3DCE5B04F032}" srcOrd="3" destOrd="0" parTransId="{7DE83DCF-C153-4B7A-8A2C-CB203F6DB4D8}" sibTransId="{74CAB664-A475-449D-80C4-2CA4967166EB}"/>
    <dgm:cxn modelId="{33A89397-2780-42DC-BDC3-EEF8558C4896}" type="presOf" srcId="{6DA79441-6DF5-439C-B695-5911B6A782BC}" destId="{4D37F3A3-4EFF-4646-A64F-AB5E1B537EE6}" srcOrd="0" destOrd="0" presId="urn:microsoft.com/office/officeart/2005/8/layout/vList2"/>
    <dgm:cxn modelId="{181EA4CD-FA44-4AD0-A431-107849A9FB82}" type="presOf" srcId="{789035E9-1019-4D98-8DA3-3DCE5B04F032}" destId="{EF137951-6F68-4C87-8234-934A9B2CA28B}" srcOrd="0" destOrd="0" presId="urn:microsoft.com/office/officeart/2005/8/layout/vList2"/>
    <dgm:cxn modelId="{35C2E1DC-615A-47EC-90F5-CF0E9126B8E2}" type="presOf" srcId="{669F49DB-54E1-4675-97E9-9285147808EA}" destId="{F7A144F9-5C6B-4F00-B6F1-BC7A5B49A035}" srcOrd="0" destOrd="0" presId="urn:microsoft.com/office/officeart/2005/8/layout/vList2"/>
    <dgm:cxn modelId="{B60041F1-EA85-401B-9DFD-7C9308C9CFDE}" srcId="{669F49DB-54E1-4675-97E9-9285147808EA}" destId="{DB60BE40-3F6C-44E4-9C6E-4666F96FD17C}" srcOrd="2" destOrd="0" parTransId="{5CDDE5D5-A0F2-49BF-B761-90F04EFC177F}" sibTransId="{DB6D3812-52D5-4506-B3CB-67F676843145}"/>
    <dgm:cxn modelId="{7861A76A-7A4F-4761-84CD-7D9380318869}" type="presParOf" srcId="{F7A144F9-5C6B-4F00-B6F1-BC7A5B49A035}" destId="{4D37F3A3-4EFF-4646-A64F-AB5E1B537EE6}" srcOrd="0" destOrd="0" presId="urn:microsoft.com/office/officeart/2005/8/layout/vList2"/>
    <dgm:cxn modelId="{E5B3A7BC-6307-48C6-B085-5E7C8FB99061}" type="presParOf" srcId="{F7A144F9-5C6B-4F00-B6F1-BC7A5B49A035}" destId="{B0C87097-35B8-46BD-B84E-51F19173C68B}" srcOrd="1" destOrd="0" presId="urn:microsoft.com/office/officeart/2005/8/layout/vList2"/>
    <dgm:cxn modelId="{3C87FB82-6FE2-48B9-AF04-ACECB5979482}" type="presParOf" srcId="{F7A144F9-5C6B-4F00-B6F1-BC7A5B49A035}" destId="{8DB30222-23A9-4CCC-AA37-8DF48FE6345E}" srcOrd="2" destOrd="0" presId="urn:microsoft.com/office/officeart/2005/8/layout/vList2"/>
    <dgm:cxn modelId="{0AC4057D-C518-40C6-827A-80FD13A15F04}" type="presParOf" srcId="{F7A144F9-5C6B-4F00-B6F1-BC7A5B49A035}" destId="{9E6A0BD1-374E-424E-BEE3-906D3468A879}" srcOrd="3" destOrd="0" presId="urn:microsoft.com/office/officeart/2005/8/layout/vList2"/>
    <dgm:cxn modelId="{0C11E4AC-3A22-405E-9497-A95E6C668EC9}" type="presParOf" srcId="{F7A144F9-5C6B-4F00-B6F1-BC7A5B49A035}" destId="{AA78E881-D147-44BB-B2CA-581D2FE52C13}" srcOrd="4" destOrd="0" presId="urn:microsoft.com/office/officeart/2005/8/layout/vList2"/>
    <dgm:cxn modelId="{8EB16B72-899A-4D6B-95E7-16E73E3C4397}" type="presParOf" srcId="{F7A144F9-5C6B-4F00-B6F1-BC7A5B49A035}" destId="{A06C26E2-D410-437B-B919-66E9F1939264}" srcOrd="5" destOrd="0" presId="urn:microsoft.com/office/officeart/2005/8/layout/vList2"/>
    <dgm:cxn modelId="{2292340C-693D-4407-A31F-694CC00326CA}" type="presParOf" srcId="{F7A144F9-5C6B-4F00-B6F1-BC7A5B49A035}" destId="{EF137951-6F68-4C87-8234-934A9B2CA28B}" srcOrd="6" destOrd="0" presId="urn:microsoft.com/office/officeart/2005/8/layout/vList2"/>
    <dgm:cxn modelId="{C71007C2-AE74-4B48-AC3B-EFD54AE18BC2}" type="presParOf" srcId="{F7A144F9-5C6B-4F00-B6F1-BC7A5B49A035}" destId="{E5CA4043-6D49-4834-9268-30FE30F753CA}" srcOrd="7" destOrd="0" presId="urn:microsoft.com/office/officeart/2005/8/layout/vList2"/>
    <dgm:cxn modelId="{A09367DC-9DF9-4A30-90C1-FEB3B123AD07}" type="presParOf" srcId="{F7A144F9-5C6B-4F00-B6F1-BC7A5B49A035}" destId="{C6E632A6-13C7-42CA-982E-064C178B7127}"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F3A3-4EFF-4646-A64F-AB5E1B537EE6}">
      <dsp:nvSpPr>
        <dsp:cNvPr id="0" name=""/>
        <dsp:cNvSpPr/>
      </dsp:nvSpPr>
      <dsp:spPr>
        <a:xfrm>
          <a:off x="0" y="753353"/>
          <a:ext cx="6263640"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Citation changed to Technical Assistance:  </a:t>
          </a:r>
          <a:r>
            <a:rPr lang="en-US" sz="1900" kern="1200" dirty="0"/>
            <a:t>The citation was removed but changed to a technical assistance comment</a:t>
          </a:r>
        </a:p>
      </dsp:txBody>
      <dsp:txXfrm>
        <a:off x="36896" y="790249"/>
        <a:ext cx="6189848" cy="682028"/>
      </dsp:txXfrm>
    </dsp:sp>
    <dsp:sp modelId="{8DB30222-23A9-4CCC-AA37-8DF48FE6345E}">
      <dsp:nvSpPr>
        <dsp:cNvPr id="0" name=""/>
        <dsp:cNvSpPr/>
      </dsp:nvSpPr>
      <dsp:spPr>
        <a:xfrm>
          <a:off x="0" y="1563893"/>
          <a:ext cx="6263640" cy="755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Citation Removed: </a:t>
          </a:r>
          <a:r>
            <a:rPr lang="en-US" sz="1900" kern="1200" dirty="0"/>
            <a:t>The citation was removed from the visit report.</a:t>
          </a:r>
        </a:p>
      </dsp:txBody>
      <dsp:txXfrm>
        <a:off x="36896" y="1600789"/>
        <a:ext cx="6189848" cy="682028"/>
      </dsp:txXfrm>
    </dsp:sp>
    <dsp:sp modelId="{AA78E881-D147-44BB-B2CA-581D2FE52C13}">
      <dsp:nvSpPr>
        <dsp:cNvPr id="0" name=""/>
        <dsp:cNvSpPr/>
      </dsp:nvSpPr>
      <dsp:spPr>
        <a:xfrm>
          <a:off x="0" y="2374434"/>
          <a:ext cx="6263640" cy="755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Citation Removed, alternate rule cited:</a:t>
          </a:r>
          <a:r>
            <a:rPr lang="en-US" sz="1900" kern="1200" dirty="0"/>
            <a:t> The original citation was removed but another rule was cited.</a:t>
          </a:r>
        </a:p>
      </dsp:txBody>
      <dsp:txXfrm>
        <a:off x="36896" y="2411330"/>
        <a:ext cx="6189848" cy="682028"/>
      </dsp:txXfrm>
    </dsp:sp>
    <dsp:sp modelId="{EF137951-6F68-4C87-8234-934A9B2CA28B}">
      <dsp:nvSpPr>
        <dsp:cNvPr id="0" name=""/>
        <dsp:cNvSpPr/>
      </dsp:nvSpPr>
      <dsp:spPr>
        <a:xfrm>
          <a:off x="0" y="3184973"/>
          <a:ext cx="6263640" cy="755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Citation Revised: </a:t>
          </a:r>
          <a:r>
            <a:rPr lang="en-US" sz="1900" kern="1200" dirty="0"/>
            <a:t>The citation will stand but the wording of the citation will be revised.</a:t>
          </a:r>
        </a:p>
      </dsp:txBody>
      <dsp:txXfrm>
        <a:off x="36896" y="3221869"/>
        <a:ext cx="6189848" cy="682028"/>
      </dsp:txXfrm>
    </dsp:sp>
    <dsp:sp modelId="{C6E632A6-13C7-42CA-982E-064C178B7127}">
      <dsp:nvSpPr>
        <dsp:cNvPr id="0" name=""/>
        <dsp:cNvSpPr/>
      </dsp:nvSpPr>
      <dsp:spPr>
        <a:xfrm>
          <a:off x="0" y="3995514"/>
          <a:ext cx="6263640"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Citation Upheld: </a:t>
          </a:r>
          <a:r>
            <a:rPr lang="en-US" sz="1900" kern="1200" dirty="0"/>
            <a:t>The citation will stand and will not be removed from the visit.</a:t>
          </a:r>
        </a:p>
      </dsp:txBody>
      <dsp:txXfrm>
        <a:off x="36896" y="4032410"/>
        <a:ext cx="6189848" cy="682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AA658-E64B-4F6B-B9D8-76482C326C33}"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8E4B2-8E4B-4D33-A36D-8D87A16E5886}" type="slidenum">
              <a:rPr lang="en-US" smtClean="0"/>
              <a:t>‹#›</a:t>
            </a:fld>
            <a:endParaRPr lang="en-US"/>
          </a:p>
        </p:txBody>
      </p:sp>
    </p:spTree>
    <p:extLst>
      <p:ext uri="{BB962C8B-B14F-4D97-AF65-F5344CB8AC3E}">
        <p14:creationId xmlns:p14="http://schemas.microsoft.com/office/powerpoint/2010/main" val="89012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reviewing this recorded webinar. The information presented in this recording is a continuation of a previous webinar that discussed recent updates to Health and Safety Standards and visit updates for exempt and informal programs receiving CAPS subsidies. </a:t>
            </a:r>
          </a:p>
        </p:txBody>
      </p:sp>
      <p:sp>
        <p:nvSpPr>
          <p:cNvPr id="4" name="Slide Number Placeholder 3"/>
          <p:cNvSpPr>
            <a:spLocks noGrp="1"/>
          </p:cNvSpPr>
          <p:nvPr>
            <p:ph type="sldNum" sz="quarter" idx="5"/>
          </p:nvPr>
        </p:nvSpPr>
        <p:spPr/>
        <p:txBody>
          <a:bodyPr/>
          <a:lstStyle/>
          <a:p>
            <a:fld id="{57C8E4B2-8E4B-4D33-A36D-8D87A16E5886}" type="slidenum">
              <a:rPr lang="en-US" smtClean="0"/>
              <a:t>1</a:t>
            </a:fld>
            <a:endParaRPr lang="en-US"/>
          </a:p>
        </p:txBody>
      </p:sp>
    </p:spTree>
    <p:extLst>
      <p:ext uri="{BB962C8B-B14F-4D97-AF65-F5344CB8AC3E}">
        <p14:creationId xmlns:p14="http://schemas.microsoft.com/office/powerpoint/2010/main" val="380367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drop-down box to choose what you wish to report. </a:t>
            </a:r>
          </a:p>
        </p:txBody>
      </p:sp>
      <p:sp>
        <p:nvSpPr>
          <p:cNvPr id="4" name="Slide Number Placeholder 3"/>
          <p:cNvSpPr>
            <a:spLocks noGrp="1"/>
          </p:cNvSpPr>
          <p:nvPr>
            <p:ph type="sldNum" sz="quarter" idx="5"/>
          </p:nvPr>
        </p:nvSpPr>
        <p:spPr/>
        <p:txBody>
          <a:bodyPr/>
          <a:lstStyle/>
          <a:p>
            <a:fld id="{57C8E4B2-8E4B-4D33-A36D-8D87A16E5886}" type="slidenum">
              <a:rPr lang="en-US" smtClean="0"/>
              <a:t>11</a:t>
            </a:fld>
            <a:endParaRPr lang="en-US"/>
          </a:p>
        </p:txBody>
      </p:sp>
    </p:spTree>
    <p:extLst>
      <p:ext uri="{BB962C8B-B14F-4D97-AF65-F5344CB8AC3E}">
        <p14:creationId xmlns:p14="http://schemas.microsoft.com/office/powerpoint/2010/main" val="166038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dirty="0"/>
              <a:t>In the report, you will add information such as parent/child information, ratios, witness, actions taken after.  Programs can upload pictures, diagrams, statements as well. </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Once the required report is completed and submitted, an exemption specialist will review the report and reach out to the program if additional information is needed. </a:t>
            </a:r>
          </a:p>
        </p:txBody>
      </p:sp>
      <p:sp>
        <p:nvSpPr>
          <p:cNvPr id="4" name="Slide Number Placeholder 3"/>
          <p:cNvSpPr>
            <a:spLocks noGrp="1"/>
          </p:cNvSpPr>
          <p:nvPr>
            <p:ph type="sldNum" sz="quarter" idx="5"/>
          </p:nvPr>
        </p:nvSpPr>
        <p:spPr/>
        <p:txBody>
          <a:bodyPr/>
          <a:lstStyle/>
          <a:p>
            <a:fld id="{57C8E4B2-8E4B-4D33-A36D-8D87A16E5886}" type="slidenum">
              <a:rPr lang="en-US" smtClean="0"/>
              <a:t>12</a:t>
            </a:fld>
            <a:endParaRPr lang="en-US"/>
          </a:p>
        </p:txBody>
      </p:sp>
    </p:spTree>
    <p:extLst>
      <p:ext uri="{BB962C8B-B14F-4D97-AF65-F5344CB8AC3E}">
        <p14:creationId xmlns:p14="http://schemas.microsoft.com/office/powerpoint/2010/main" val="274540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gears to discuss Online Refutations</a:t>
            </a:r>
          </a:p>
          <a:p>
            <a:endParaRPr lang="en-US" dirty="0"/>
          </a:p>
          <a:p>
            <a:r>
              <a:rPr lang="en-US" dirty="0"/>
              <a:t>We are going discuss the process of submitting refutations for visit citations online through DECAL Koala accounts for exempt and informal programs that receive CAPS subsidies. </a:t>
            </a:r>
          </a:p>
        </p:txBody>
      </p:sp>
      <p:sp>
        <p:nvSpPr>
          <p:cNvPr id="4" name="Slide Number Placeholder 3"/>
          <p:cNvSpPr>
            <a:spLocks noGrp="1"/>
          </p:cNvSpPr>
          <p:nvPr>
            <p:ph type="sldNum" sz="quarter" idx="5"/>
          </p:nvPr>
        </p:nvSpPr>
        <p:spPr/>
        <p:txBody>
          <a:bodyPr/>
          <a:lstStyle/>
          <a:p>
            <a:fld id="{C70306E9-6E56-407D-BF77-287DBF8AA84E}" type="slidenum">
              <a:rPr lang="en-US" smtClean="0"/>
              <a:t>13</a:t>
            </a:fld>
            <a:endParaRPr lang="en-US"/>
          </a:p>
        </p:txBody>
      </p:sp>
    </p:spTree>
    <p:extLst>
      <p:ext uri="{BB962C8B-B14F-4D97-AF65-F5344CB8AC3E}">
        <p14:creationId xmlns:p14="http://schemas.microsoft.com/office/powerpoint/2010/main" val="139342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FFE38-72CF-0000-70F1-0066867CE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936F5-C4BD-B726-C949-5FB3A42F3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D5565-644A-4E5D-BDBA-09D795FE24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2A198-D916-4C9D-52F5-9E6FB36FF2A8}"/>
              </a:ext>
            </a:extLst>
          </p:cNvPr>
          <p:cNvSpPr>
            <a:spLocks noGrp="1"/>
          </p:cNvSpPr>
          <p:nvPr>
            <p:ph type="sldNum" sz="quarter" idx="5"/>
          </p:nvPr>
        </p:nvSpPr>
        <p:spPr/>
        <p:txBody>
          <a:bodyPr/>
          <a:lstStyle/>
          <a:p>
            <a:fld id="{C70306E9-6E56-407D-BF77-287DBF8AA84E}" type="slidenum">
              <a:rPr lang="en-US" smtClean="0"/>
              <a:t>14</a:t>
            </a:fld>
            <a:endParaRPr lang="en-US"/>
          </a:p>
        </p:txBody>
      </p:sp>
    </p:spTree>
    <p:extLst>
      <p:ext uri="{BB962C8B-B14F-4D97-AF65-F5344CB8AC3E}">
        <p14:creationId xmlns:p14="http://schemas.microsoft.com/office/powerpoint/2010/main" val="302313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walk you through the process of submitting a refutation through your DECAL Koala Account.</a:t>
            </a:r>
          </a:p>
          <a:p>
            <a:r>
              <a:rPr lang="en-US" dirty="0"/>
              <a:t>You will log into your DECAL Koala account using you provider number as your username and a password. </a:t>
            </a:r>
          </a:p>
          <a:p>
            <a:r>
              <a:rPr lang="en-US" dirty="0"/>
              <a:t>*If you have any issues with logging in, please reach out to decalkoala@decal.ga.gov as instructed at the bottom of the log in page. </a:t>
            </a:r>
          </a:p>
          <a:p>
            <a:endParaRPr lang="en-US" dirty="0"/>
          </a:p>
        </p:txBody>
      </p:sp>
      <p:sp>
        <p:nvSpPr>
          <p:cNvPr id="4" name="Slide Number Placeholder 3"/>
          <p:cNvSpPr>
            <a:spLocks noGrp="1"/>
          </p:cNvSpPr>
          <p:nvPr>
            <p:ph type="sldNum" sz="quarter" idx="5"/>
          </p:nvPr>
        </p:nvSpPr>
        <p:spPr/>
        <p:txBody>
          <a:bodyPr/>
          <a:lstStyle/>
          <a:p>
            <a:fld id="{C70306E9-6E56-407D-BF77-287DBF8AA84E}" type="slidenum">
              <a:rPr lang="en-US" smtClean="0"/>
              <a:t>15</a:t>
            </a:fld>
            <a:endParaRPr lang="en-US"/>
          </a:p>
        </p:txBody>
      </p:sp>
    </p:spTree>
    <p:extLst>
      <p:ext uri="{BB962C8B-B14F-4D97-AF65-F5344CB8AC3E}">
        <p14:creationId xmlns:p14="http://schemas.microsoft.com/office/powerpoint/2010/main" val="316875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r>
              <a:rPr lang="en-US" sz="1200" dirty="0">
                <a:latin typeface="Georgia" panose="02040502050405020303" pitchFamily="18" charset="0"/>
              </a:rPr>
              <a:t>When you log into your DECAL Koala account it will open to your home page. You will scroll down to the inspection report section.</a:t>
            </a:r>
          </a:p>
          <a:p>
            <a:pPr indent="-228600">
              <a:buFont typeface="Arial" panose="020B0604020202020204" pitchFamily="34" charset="0"/>
              <a:buChar char="•"/>
            </a:pPr>
            <a:endParaRPr lang="en-US" sz="1200" dirty="0">
              <a:latin typeface="Georgia" panose="02040502050405020303" pitchFamily="18" charset="0"/>
            </a:endParaRPr>
          </a:p>
          <a:p>
            <a:pPr indent="-228600">
              <a:buFont typeface="Arial" panose="020B0604020202020204" pitchFamily="34" charset="0"/>
              <a:buChar char="•"/>
            </a:pPr>
            <a:r>
              <a:rPr lang="en-US" sz="1200" dirty="0">
                <a:latin typeface="Georgia" panose="02040502050405020303" pitchFamily="18" charset="0"/>
              </a:rPr>
              <a:t>If there was a citation on your last visit, a “Refute Citation” link will be visible. When you click this link, it will take you to the refutation page. </a:t>
            </a:r>
          </a:p>
          <a:p>
            <a:pPr indent="-228600">
              <a:buFont typeface="Arial" panose="020B0604020202020204" pitchFamily="34" charset="0"/>
              <a:buChar char="•"/>
            </a:pPr>
            <a:endParaRPr lang="en-US" sz="1200" dirty="0">
              <a:latin typeface="Georgia" panose="02040502050405020303" pitchFamily="18" charset="0"/>
            </a:endParaRPr>
          </a:p>
          <a:p>
            <a:pPr indent="-228600">
              <a:buFont typeface="Arial" panose="020B0604020202020204" pitchFamily="34" charset="0"/>
              <a:buChar char="•"/>
            </a:pPr>
            <a:r>
              <a:rPr lang="en-US" sz="1200" dirty="0">
                <a:latin typeface="Georgia" panose="02040502050405020303" pitchFamily="18" charset="0"/>
              </a:rPr>
              <a:t>If there was NO citation on your last visit, the “Refute Citation” link will not be visible. But you will still be able to view your visit report.</a:t>
            </a:r>
          </a:p>
          <a:p>
            <a:pPr indent="-228600">
              <a:buFont typeface="Arial" panose="020B0604020202020204" pitchFamily="34" charset="0"/>
              <a:buChar char="•"/>
            </a:pPr>
            <a:endParaRPr lang="en-US" sz="1200" dirty="0">
              <a:latin typeface="Georgia" panose="02040502050405020303" pitchFamily="18" charset="0"/>
            </a:endParaRPr>
          </a:p>
          <a:p>
            <a:pPr indent="-228600">
              <a:buFont typeface="Arial" panose="020B0604020202020204" pitchFamily="34" charset="0"/>
              <a:buChar char="•"/>
            </a:pPr>
            <a:r>
              <a:rPr lang="en-US" sz="1200" dirty="0">
                <a:latin typeface="Georgia" panose="02040502050405020303" pitchFamily="18" charset="0"/>
              </a:rPr>
              <a:t>The “Refute Citation” link will only be visible for 10 business days after the visit date.</a:t>
            </a:r>
          </a:p>
          <a:p>
            <a:endParaRPr lang="en-US" dirty="0"/>
          </a:p>
        </p:txBody>
      </p:sp>
      <p:sp>
        <p:nvSpPr>
          <p:cNvPr id="4" name="Slide Number Placeholder 3"/>
          <p:cNvSpPr>
            <a:spLocks noGrp="1"/>
          </p:cNvSpPr>
          <p:nvPr>
            <p:ph type="sldNum" sz="quarter" idx="5"/>
          </p:nvPr>
        </p:nvSpPr>
        <p:spPr/>
        <p:txBody>
          <a:bodyPr/>
          <a:lstStyle/>
          <a:p>
            <a:fld id="{C70306E9-6E56-407D-BF77-287DBF8AA84E}" type="slidenum">
              <a:rPr lang="en-US" smtClean="0"/>
              <a:t>16</a:t>
            </a:fld>
            <a:endParaRPr lang="en-US"/>
          </a:p>
        </p:txBody>
      </p:sp>
    </p:spTree>
    <p:extLst>
      <p:ext uri="{BB962C8B-B14F-4D97-AF65-F5344CB8AC3E}">
        <p14:creationId xmlns:p14="http://schemas.microsoft.com/office/powerpoint/2010/main" val="267924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refute citation, it will take you into the refutation page. </a:t>
            </a:r>
          </a:p>
          <a:p>
            <a:endParaRPr lang="en-US" dirty="0"/>
          </a:p>
          <a:p>
            <a:pPr marL="285750" indent="-228600">
              <a:buFont typeface="Arial" panose="020B0604020202020204" pitchFamily="34" charset="0"/>
              <a:buChar char="•"/>
            </a:pPr>
            <a:r>
              <a:rPr lang="en-US" sz="1200" dirty="0">
                <a:solidFill>
                  <a:srgbClr val="FFFF00">
                    <a:alpha val="60000"/>
                  </a:srgbClr>
                </a:solidFill>
                <a:latin typeface="+mn-lt"/>
              </a:rPr>
              <a:t>The top of the refutation page shares information regarding the refutation process.</a:t>
            </a:r>
          </a:p>
          <a:p>
            <a:pPr marL="285750" indent="-228600">
              <a:buFont typeface="Arial" panose="020B0604020202020204" pitchFamily="34" charset="0"/>
              <a:buChar char="•"/>
            </a:pPr>
            <a:r>
              <a:rPr lang="en-US" sz="1200" dirty="0">
                <a:solidFill>
                  <a:srgbClr val="FFFF00">
                    <a:alpha val="60000"/>
                  </a:srgbClr>
                </a:solidFill>
                <a:latin typeface="+mn-lt"/>
              </a:rPr>
              <a:t>The middle section, Visit Details, shows what standards were cited on that visit.</a:t>
            </a:r>
          </a:p>
          <a:p>
            <a:pPr marL="285750" indent="-228600">
              <a:buFont typeface="Arial" panose="020B0604020202020204" pitchFamily="34" charset="0"/>
              <a:buChar char="•"/>
            </a:pPr>
            <a:r>
              <a:rPr lang="en-US" sz="1200" dirty="0">
                <a:solidFill>
                  <a:srgbClr val="FFFF00">
                    <a:alpha val="60000"/>
                  </a:srgbClr>
                </a:solidFill>
                <a:latin typeface="+mn-lt"/>
              </a:rPr>
              <a:t>The bottom section requires the Director/Provider signature once the refutation is ready to be submitted.</a:t>
            </a:r>
          </a:p>
          <a:p>
            <a:endParaRPr lang="en-US" dirty="0"/>
          </a:p>
        </p:txBody>
      </p:sp>
      <p:sp>
        <p:nvSpPr>
          <p:cNvPr id="4" name="Slide Number Placeholder 3"/>
          <p:cNvSpPr>
            <a:spLocks noGrp="1"/>
          </p:cNvSpPr>
          <p:nvPr>
            <p:ph type="sldNum" sz="quarter" idx="5"/>
          </p:nvPr>
        </p:nvSpPr>
        <p:spPr/>
        <p:txBody>
          <a:bodyPr/>
          <a:lstStyle/>
          <a:p>
            <a:fld id="{C70306E9-6E56-407D-BF77-287DBF8AA84E}" type="slidenum">
              <a:rPr lang="en-US" smtClean="0"/>
              <a:t>17</a:t>
            </a:fld>
            <a:endParaRPr lang="en-US"/>
          </a:p>
        </p:txBody>
      </p:sp>
    </p:spTree>
    <p:extLst>
      <p:ext uri="{BB962C8B-B14F-4D97-AF65-F5344CB8AC3E}">
        <p14:creationId xmlns:p14="http://schemas.microsoft.com/office/powerpoint/2010/main" val="306095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alpha val="60000"/>
                  </a:schemeClr>
                </a:solidFill>
                <a:latin typeface="+mn-lt"/>
              </a:rPr>
              <a:t>Click on the first pencil icon of the citation you wish to refute to open the following screen. </a:t>
            </a:r>
          </a:p>
          <a:p>
            <a:endParaRPr lang="en-US" dirty="0"/>
          </a:p>
        </p:txBody>
      </p:sp>
      <p:sp>
        <p:nvSpPr>
          <p:cNvPr id="4" name="Slide Number Placeholder 3"/>
          <p:cNvSpPr>
            <a:spLocks noGrp="1"/>
          </p:cNvSpPr>
          <p:nvPr>
            <p:ph type="sldNum" sz="quarter" idx="5"/>
          </p:nvPr>
        </p:nvSpPr>
        <p:spPr/>
        <p:txBody>
          <a:bodyPr/>
          <a:lstStyle/>
          <a:p>
            <a:fld id="{C70306E9-6E56-407D-BF77-287DBF8AA84E}" type="slidenum">
              <a:rPr lang="en-US" smtClean="0"/>
              <a:t>18</a:t>
            </a:fld>
            <a:endParaRPr lang="en-US"/>
          </a:p>
        </p:txBody>
      </p:sp>
    </p:spTree>
    <p:extLst>
      <p:ext uri="{BB962C8B-B14F-4D97-AF65-F5344CB8AC3E}">
        <p14:creationId xmlns:p14="http://schemas.microsoft.com/office/powerpoint/2010/main" val="201784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t>
            </a:r>
            <a:r>
              <a:rPr lang="en-US" i="1" u="sng" dirty="0"/>
              <a:t>click on the pencil icon for the citation you have chosen to refute</a:t>
            </a:r>
            <a:r>
              <a:rPr lang="en-US" dirty="0"/>
              <a:t>, it will show you the chapter name, section, and the compliance of the standard. You will see the finding </a:t>
            </a:r>
            <a:r>
              <a:rPr lang="en-US" i="1" u="sng" dirty="0"/>
              <a:t>which includes what is required for that rule, what you were cited for and </a:t>
            </a:r>
            <a:r>
              <a:rPr lang="en-US" dirty="0"/>
              <a:t>the plan of improvement. This section will mirror what is on your visit report that was provided to you at the end of the visit. You will then type in your reason for disagreement regarding the standard citation. </a:t>
            </a:r>
            <a:r>
              <a:rPr lang="en-US" i="1" u="sng" dirty="0">
                <a:solidFill>
                  <a:schemeClr val="accent1">
                    <a:lumMod val="75000"/>
                  </a:schemeClr>
                </a:solidFill>
              </a:rPr>
              <a:t>Please be detailed in the information you provide to indicate why you disagree with the citation. </a:t>
            </a:r>
            <a:r>
              <a:rPr lang="en-US" dirty="0"/>
              <a:t>If you would like to provide any supporting documentation that supports, your disagreement you will upload in the supporting documentation section. Once this section is complete, you will click save at the bottom of the page and it will take you back to the refutation page.</a:t>
            </a:r>
          </a:p>
        </p:txBody>
      </p:sp>
      <p:sp>
        <p:nvSpPr>
          <p:cNvPr id="4" name="Slide Number Placeholder 3"/>
          <p:cNvSpPr>
            <a:spLocks noGrp="1"/>
          </p:cNvSpPr>
          <p:nvPr>
            <p:ph type="sldNum" sz="quarter" idx="5"/>
          </p:nvPr>
        </p:nvSpPr>
        <p:spPr/>
        <p:txBody>
          <a:bodyPr/>
          <a:lstStyle/>
          <a:p>
            <a:fld id="{C70306E9-6E56-407D-BF77-287DBF8AA84E}" type="slidenum">
              <a:rPr lang="en-US" smtClean="0"/>
              <a:t>19</a:t>
            </a:fld>
            <a:endParaRPr lang="en-US"/>
          </a:p>
        </p:txBody>
      </p:sp>
    </p:spTree>
    <p:extLst>
      <p:ext uri="{BB962C8B-B14F-4D97-AF65-F5344CB8AC3E}">
        <p14:creationId xmlns:p14="http://schemas.microsoft.com/office/powerpoint/2010/main" val="135226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t>
            </a:r>
            <a:r>
              <a:rPr lang="en-US" i="1" u="sng" dirty="0"/>
              <a:t>click on the pencil icon for the citation you have chosen to refute</a:t>
            </a:r>
            <a:r>
              <a:rPr lang="en-US" dirty="0"/>
              <a:t>, it will show you the chapter name, section, and the compliance of the standard. You will see the finding </a:t>
            </a:r>
            <a:r>
              <a:rPr lang="en-US" i="1" u="sng" dirty="0"/>
              <a:t>which includes what is required for that rule, what you were cited for and </a:t>
            </a:r>
            <a:r>
              <a:rPr lang="en-US" dirty="0"/>
              <a:t>the plan of improvement. This section will mirror what is on your visit report that was provided to you at the end of the visit. You will then type in your reason for disagreement regarding the standard citation. </a:t>
            </a:r>
            <a:r>
              <a:rPr lang="en-US" i="1" u="sng" dirty="0">
                <a:solidFill>
                  <a:schemeClr val="accent1">
                    <a:lumMod val="75000"/>
                  </a:schemeClr>
                </a:solidFill>
              </a:rPr>
              <a:t>Please be detailed in the information you provide to indicate why you disagree with the citation. </a:t>
            </a:r>
            <a:r>
              <a:rPr lang="en-US" dirty="0"/>
              <a:t>If you would like to provide any supporting documentation that supports, your disagreement you will upload in the supporting documentation section. Once this section is complete, you will click save at the bottom of the page and it will take you back to the refutation page.</a:t>
            </a:r>
          </a:p>
        </p:txBody>
      </p:sp>
      <p:sp>
        <p:nvSpPr>
          <p:cNvPr id="4" name="Slide Number Placeholder 3"/>
          <p:cNvSpPr>
            <a:spLocks noGrp="1"/>
          </p:cNvSpPr>
          <p:nvPr>
            <p:ph type="sldNum" sz="quarter" idx="5"/>
          </p:nvPr>
        </p:nvSpPr>
        <p:spPr/>
        <p:txBody>
          <a:bodyPr/>
          <a:lstStyle/>
          <a:p>
            <a:fld id="{C70306E9-6E56-407D-BF77-287DBF8AA84E}" type="slidenum">
              <a:rPr lang="en-US" smtClean="0"/>
              <a:t>20</a:t>
            </a:fld>
            <a:endParaRPr lang="en-US"/>
          </a:p>
        </p:txBody>
      </p:sp>
    </p:spTree>
    <p:extLst>
      <p:ext uri="{BB962C8B-B14F-4D97-AF65-F5344CB8AC3E}">
        <p14:creationId xmlns:p14="http://schemas.microsoft.com/office/powerpoint/2010/main" val="287133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purpose of this presentation is to review the following: </a:t>
            </a:r>
          </a:p>
          <a:p>
            <a:endParaRPr lang="en-US" b="1" dirty="0"/>
          </a:p>
          <a:p>
            <a:pPr marL="228600" indent="-228600">
              <a:buAutoNum type="arabicParenR"/>
            </a:pP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1" dirty="0"/>
              <a:t>We will review required reporting for programs through program’s decal koala account. Exempt programs with a Decal Koala have been able to complete this previously but there are some enhancements and additions including informal providers now having access to complete required reports.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1" dirty="0"/>
          </a:p>
          <a:p>
            <a:pPr marL="228600" indent="-228600">
              <a:buAutoNum type="arabicParenR"/>
            </a:pPr>
            <a:r>
              <a:rPr lang="en-US" b="1" dirty="0"/>
              <a:t>Additionally, we are going to discuss Refutations- what they are, who can refute citations and the process to complete refutations</a:t>
            </a:r>
          </a:p>
          <a:p>
            <a:pPr marL="228600" indent="-228600">
              <a:buAutoNum type="arabicParenR"/>
            </a:pPr>
            <a:endParaRPr lang="en-US" b="1" dirty="0"/>
          </a:p>
          <a:p>
            <a:pPr marL="228600" indent="-228600">
              <a:buAutoNum type="arabicParenR"/>
            </a:pPr>
            <a:endParaRPr lang="en-US" b="1" dirty="0"/>
          </a:p>
          <a:p>
            <a:r>
              <a:rPr lang="en-US" b="1" dirty="0"/>
              <a:t>This information is geared towards exempt and informal programs that receive CAPS (child and parent services) funding.  However, Ex-5 Faith based can report certain items through a required report and we will briefly review this information. </a:t>
            </a:r>
          </a:p>
          <a:p>
            <a:endParaRPr lang="en-US" b="1" dirty="0"/>
          </a:p>
          <a:p>
            <a:endParaRPr lang="en-US" dirty="0"/>
          </a:p>
        </p:txBody>
      </p:sp>
      <p:sp>
        <p:nvSpPr>
          <p:cNvPr id="4" name="Slide Number Placeholder 3"/>
          <p:cNvSpPr>
            <a:spLocks noGrp="1"/>
          </p:cNvSpPr>
          <p:nvPr>
            <p:ph type="sldNum" sz="quarter" idx="5"/>
          </p:nvPr>
        </p:nvSpPr>
        <p:spPr/>
        <p:txBody>
          <a:bodyPr/>
          <a:lstStyle/>
          <a:p>
            <a:fld id="{57C8E4B2-8E4B-4D33-A36D-8D87A16E5886}" type="slidenum">
              <a:rPr lang="en-US" smtClean="0"/>
              <a:t>2</a:t>
            </a:fld>
            <a:endParaRPr lang="en-US"/>
          </a:p>
        </p:txBody>
      </p:sp>
    </p:spTree>
    <p:extLst>
      <p:ext uri="{BB962C8B-B14F-4D97-AF65-F5344CB8AC3E}">
        <p14:creationId xmlns:p14="http://schemas.microsoft.com/office/powerpoint/2010/main" val="75713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Here, both standards have been addressed, but the refutation has not been submitted yet. </a:t>
            </a:r>
            <a:r>
              <a:rPr lang="en-US" b="1" i="1" u="sng" dirty="0"/>
              <a:t>As a reminder, you do not have to refute each standard that has been cited. You can choose to refute one or multiple standards.  If you chose to only refute one </a:t>
            </a:r>
            <a:r>
              <a:rPr lang="en-US" b="1" i="1" u="sng" dirty="0" err="1"/>
              <a:t>stanard</a:t>
            </a:r>
            <a:r>
              <a:rPr lang="en-US" b="1" i="1" u="sng" dirty="0"/>
              <a:t>, you can proceed to complete the section in blue. </a:t>
            </a:r>
          </a:p>
        </p:txBody>
      </p:sp>
      <p:sp>
        <p:nvSpPr>
          <p:cNvPr id="4" name="Slide Number Placeholder 3"/>
          <p:cNvSpPr>
            <a:spLocks noGrp="1"/>
          </p:cNvSpPr>
          <p:nvPr>
            <p:ph type="sldNum" sz="quarter" idx="5"/>
          </p:nvPr>
        </p:nvSpPr>
        <p:spPr/>
        <p:txBody>
          <a:bodyPr/>
          <a:lstStyle/>
          <a:p>
            <a:fld id="{C70306E9-6E56-407D-BF77-287DBF8AA84E}" type="slidenum">
              <a:rPr lang="en-US" smtClean="0"/>
              <a:t>21</a:t>
            </a:fld>
            <a:endParaRPr lang="en-US"/>
          </a:p>
        </p:txBody>
      </p:sp>
    </p:spTree>
    <p:extLst>
      <p:ext uri="{BB962C8B-B14F-4D97-AF65-F5344CB8AC3E}">
        <p14:creationId xmlns:p14="http://schemas.microsoft.com/office/powerpoint/2010/main" val="43131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ready to submit your refutation, you will fill out the portion in blue and click submit. Once you click submit you will get a note at the bottom of your screen in green, that states your refutation was submitted successfully. Also, the status on the individual standards that’s you refuted will change to “submitted on-line”.</a:t>
            </a:r>
          </a:p>
        </p:txBody>
      </p:sp>
      <p:sp>
        <p:nvSpPr>
          <p:cNvPr id="4" name="Slide Number Placeholder 3"/>
          <p:cNvSpPr>
            <a:spLocks noGrp="1"/>
          </p:cNvSpPr>
          <p:nvPr>
            <p:ph type="sldNum" sz="quarter" idx="5"/>
          </p:nvPr>
        </p:nvSpPr>
        <p:spPr/>
        <p:txBody>
          <a:bodyPr/>
          <a:lstStyle/>
          <a:p>
            <a:fld id="{C70306E9-6E56-407D-BF77-287DBF8AA84E}" type="slidenum">
              <a:rPr lang="en-US" smtClean="0"/>
              <a:t>22</a:t>
            </a:fld>
            <a:endParaRPr lang="en-US"/>
          </a:p>
        </p:txBody>
      </p:sp>
    </p:spTree>
    <p:extLst>
      <p:ext uri="{BB962C8B-B14F-4D97-AF65-F5344CB8AC3E}">
        <p14:creationId xmlns:p14="http://schemas.microsoft.com/office/powerpoint/2010/main" val="32837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After submitting a refutation, you will receive an email from the system confirming the submission. This email also notifies you of your deadline for making any changes. </a:t>
            </a:r>
          </a:p>
          <a:p>
            <a:endParaRPr lang="en-US" i="1" u="sng" dirty="0"/>
          </a:p>
          <a:p>
            <a:r>
              <a:rPr lang="en-US" b="1" i="1" u="sng" dirty="0"/>
              <a:t>If you do not submit the refutation with in 10 business days, it will not be reviewed. </a:t>
            </a:r>
          </a:p>
        </p:txBody>
      </p:sp>
      <p:sp>
        <p:nvSpPr>
          <p:cNvPr id="4" name="Slide Number Placeholder 3"/>
          <p:cNvSpPr>
            <a:spLocks noGrp="1"/>
          </p:cNvSpPr>
          <p:nvPr>
            <p:ph type="sldNum" sz="quarter" idx="5"/>
          </p:nvPr>
        </p:nvSpPr>
        <p:spPr/>
        <p:txBody>
          <a:bodyPr/>
          <a:lstStyle/>
          <a:p>
            <a:fld id="{C70306E9-6E56-407D-BF77-287DBF8AA84E}" type="slidenum">
              <a:rPr lang="en-US" smtClean="0"/>
              <a:t>23</a:t>
            </a:fld>
            <a:endParaRPr lang="en-US"/>
          </a:p>
        </p:txBody>
      </p:sp>
    </p:spTree>
    <p:extLst>
      <p:ext uri="{BB962C8B-B14F-4D97-AF65-F5344CB8AC3E}">
        <p14:creationId xmlns:p14="http://schemas.microsoft.com/office/powerpoint/2010/main" val="188982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refutation has been completed by the manager, you will receive an email with the refutation letter attached. In DECAL Koala the refutation status will show completed and you will be able to print the letter. </a:t>
            </a:r>
            <a:r>
              <a:rPr lang="en-US" i="1" u="sng" dirty="0"/>
              <a:t>Please note there will be two print icons, one for the refutation. </a:t>
            </a:r>
          </a:p>
          <a:p>
            <a:endParaRPr lang="en-US" dirty="0">
              <a:highlight>
                <a:srgbClr val="FFFF00"/>
              </a:highlight>
            </a:endParaRPr>
          </a:p>
          <a:p>
            <a:r>
              <a:rPr lang="en-US" b="1" dirty="0">
                <a:highlight>
                  <a:srgbClr val="FFFF00"/>
                </a:highlight>
              </a:rPr>
              <a:t>Additionally, you will receive an email with the decision regarding the refutation. </a:t>
            </a:r>
          </a:p>
        </p:txBody>
      </p:sp>
      <p:sp>
        <p:nvSpPr>
          <p:cNvPr id="4" name="Slide Number Placeholder 3"/>
          <p:cNvSpPr>
            <a:spLocks noGrp="1"/>
          </p:cNvSpPr>
          <p:nvPr>
            <p:ph type="sldNum" sz="quarter" idx="5"/>
          </p:nvPr>
        </p:nvSpPr>
        <p:spPr/>
        <p:txBody>
          <a:bodyPr/>
          <a:lstStyle/>
          <a:p>
            <a:fld id="{C70306E9-6E56-407D-BF77-287DBF8AA84E}" type="slidenum">
              <a:rPr lang="en-US" smtClean="0"/>
              <a:t>24</a:t>
            </a:fld>
            <a:endParaRPr lang="en-US"/>
          </a:p>
        </p:txBody>
      </p:sp>
    </p:spTree>
    <p:extLst>
      <p:ext uri="{BB962C8B-B14F-4D97-AF65-F5344CB8AC3E}">
        <p14:creationId xmlns:p14="http://schemas.microsoft.com/office/powerpoint/2010/main" val="200845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letter, it will say what changes if some will be made to your citation. There are 5 potential responses to your refutation. </a:t>
            </a:r>
          </a:p>
          <a:p>
            <a:endParaRPr lang="en-US" dirty="0"/>
          </a:p>
          <a:p>
            <a:r>
              <a:rPr lang="en-US" dirty="0"/>
              <a:t>Citation Changed to Technical assistance</a:t>
            </a:r>
          </a:p>
          <a:p>
            <a:r>
              <a:rPr lang="en-US" dirty="0"/>
              <a:t>Citation was removed from the visit</a:t>
            </a:r>
          </a:p>
          <a:p>
            <a:r>
              <a:rPr lang="en-US" dirty="0"/>
              <a:t>Citation was removed but an alternate rule was cited</a:t>
            </a:r>
          </a:p>
          <a:p>
            <a:r>
              <a:rPr lang="en-US" dirty="0"/>
              <a:t>Citation was revised</a:t>
            </a:r>
          </a:p>
          <a:p>
            <a:r>
              <a:rPr lang="en-US" dirty="0"/>
              <a:t>Or Citation Upheld and will not be removed from the visit. </a:t>
            </a:r>
          </a:p>
        </p:txBody>
      </p:sp>
      <p:sp>
        <p:nvSpPr>
          <p:cNvPr id="4" name="Slide Number Placeholder 3"/>
          <p:cNvSpPr>
            <a:spLocks noGrp="1"/>
          </p:cNvSpPr>
          <p:nvPr>
            <p:ph type="sldNum" sz="quarter" idx="5"/>
          </p:nvPr>
        </p:nvSpPr>
        <p:spPr/>
        <p:txBody>
          <a:bodyPr/>
          <a:lstStyle/>
          <a:p>
            <a:fld id="{C70306E9-6E56-407D-BF77-287DBF8AA84E}" type="slidenum">
              <a:rPr lang="en-US" smtClean="0"/>
              <a:t>25</a:t>
            </a:fld>
            <a:endParaRPr lang="en-US"/>
          </a:p>
        </p:txBody>
      </p:sp>
    </p:spTree>
    <p:extLst>
      <p:ext uri="{BB962C8B-B14F-4D97-AF65-F5344CB8AC3E}">
        <p14:creationId xmlns:p14="http://schemas.microsoft.com/office/powerpoint/2010/main" val="3801855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reviewing the recorded webinar. For questions regarding your decal koala account please email.  </a:t>
            </a:r>
          </a:p>
          <a:p>
            <a:endParaRPr lang="en-US" b="1" dirty="0"/>
          </a:p>
          <a:p>
            <a:endParaRPr lang="en-US" b="1" dirty="0"/>
          </a:p>
          <a:p>
            <a:r>
              <a:rPr lang="en-US" b="1" dirty="0"/>
              <a:t>For general questions regarding exemptions or </a:t>
            </a:r>
            <a:r>
              <a:rPr lang="en-US" b="1" dirty="0" err="1"/>
              <a:t>informals</a:t>
            </a:r>
            <a:r>
              <a:rPr lang="en-US" b="1" dirty="0"/>
              <a:t>, please email </a:t>
            </a:r>
          </a:p>
        </p:txBody>
      </p:sp>
      <p:sp>
        <p:nvSpPr>
          <p:cNvPr id="4" name="Slide Number Placeholder 3"/>
          <p:cNvSpPr>
            <a:spLocks noGrp="1"/>
          </p:cNvSpPr>
          <p:nvPr>
            <p:ph type="sldNum" sz="quarter" idx="5"/>
          </p:nvPr>
        </p:nvSpPr>
        <p:spPr/>
        <p:txBody>
          <a:bodyPr/>
          <a:lstStyle/>
          <a:p>
            <a:fld id="{C70306E9-6E56-407D-BF77-287DBF8AA84E}" type="slidenum">
              <a:rPr lang="en-US" smtClean="0"/>
              <a:t>26</a:t>
            </a:fld>
            <a:endParaRPr lang="en-US"/>
          </a:p>
        </p:txBody>
      </p:sp>
    </p:spTree>
    <p:extLst>
      <p:ext uri="{BB962C8B-B14F-4D97-AF65-F5344CB8AC3E}">
        <p14:creationId xmlns:p14="http://schemas.microsoft.com/office/powerpoint/2010/main" val="39981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required reporting for Exempt categories 1/7 and </a:t>
            </a:r>
            <a:r>
              <a:rPr lang="en-US" dirty="0" err="1"/>
              <a:t>informals</a:t>
            </a:r>
            <a:r>
              <a:rPr lang="en-US" dirty="0"/>
              <a:t> </a:t>
            </a:r>
          </a:p>
        </p:txBody>
      </p:sp>
      <p:sp>
        <p:nvSpPr>
          <p:cNvPr id="4" name="Slide Number Placeholder 3"/>
          <p:cNvSpPr>
            <a:spLocks noGrp="1"/>
          </p:cNvSpPr>
          <p:nvPr>
            <p:ph type="sldNum" sz="quarter" idx="5"/>
          </p:nvPr>
        </p:nvSpPr>
        <p:spPr/>
        <p:txBody>
          <a:bodyPr/>
          <a:lstStyle/>
          <a:p>
            <a:fld id="{57C8E4B2-8E4B-4D33-A36D-8D87A16E5886}" type="slidenum">
              <a:rPr lang="en-US" smtClean="0"/>
              <a:t>4</a:t>
            </a:fld>
            <a:endParaRPr lang="en-US"/>
          </a:p>
        </p:txBody>
      </p:sp>
    </p:spTree>
    <p:extLst>
      <p:ext uri="{BB962C8B-B14F-4D97-AF65-F5344CB8AC3E}">
        <p14:creationId xmlns:p14="http://schemas.microsoft.com/office/powerpoint/2010/main" val="196168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Exempt Category Ex-5, previously licensed faith-based exemptions, can report their accreditation as a required report as part of the maintaining the approval for Ex-5 exemption. </a:t>
            </a:r>
          </a:p>
        </p:txBody>
      </p:sp>
      <p:sp>
        <p:nvSpPr>
          <p:cNvPr id="4" name="Slide Number Placeholder 3"/>
          <p:cNvSpPr>
            <a:spLocks noGrp="1"/>
          </p:cNvSpPr>
          <p:nvPr>
            <p:ph type="sldNum" sz="quarter" idx="5"/>
          </p:nvPr>
        </p:nvSpPr>
        <p:spPr/>
        <p:txBody>
          <a:bodyPr/>
          <a:lstStyle/>
          <a:p>
            <a:fld id="{57C8E4B2-8E4B-4D33-A36D-8D87A16E5886}" type="slidenum">
              <a:rPr lang="en-US" smtClean="0"/>
              <a:t>5</a:t>
            </a:fld>
            <a:endParaRPr lang="en-US"/>
          </a:p>
        </p:txBody>
      </p:sp>
    </p:spTree>
    <p:extLst>
      <p:ext uri="{BB962C8B-B14F-4D97-AF65-F5344CB8AC3E}">
        <p14:creationId xmlns:p14="http://schemas.microsoft.com/office/powerpoint/2010/main" val="299946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review how to submit a required report through your Decal Koala account.  </a:t>
            </a:r>
          </a:p>
          <a:p>
            <a:endParaRPr lang="en-US" dirty="0"/>
          </a:p>
          <a:p>
            <a:r>
              <a:rPr lang="en-US" dirty="0"/>
              <a:t>First, log in to your account. </a:t>
            </a:r>
          </a:p>
        </p:txBody>
      </p:sp>
      <p:sp>
        <p:nvSpPr>
          <p:cNvPr id="4" name="Slide Number Placeholder 3"/>
          <p:cNvSpPr>
            <a:spLocks noGrp="1"/>
          </p:cNvSpPr>
          <p:nvPr>
            <p:ph type="sldNum" sz="quarter" idx="5"/>
          </p:nvPr>
        </p:nvSpPr>
        <p:spPr/>
        <p:txBody>
          <a:bodyPr/>
          <a:lstStyle/>
          <a:p>
            <a:fld id="{57C8E4B2-8E4B-4D33-A36D-8D87A16E5886}" type="slidenum">
              <a:rPr lang="en-US" smtClean="0"/>
              <a:t>6</a:t>
            </a:fld>
            <a:endParaRPr lang="en-US"/>
          </a:p>
        </p:txBody>
      </p:sp>
    </p:spTree>
    <p:extLst>
      <p:ext uri="{BB962C8B-B14F-4D97-AF65-F5344CB8AC3E}">
        <p14:creationId xmlns:p14="http://schemas.microsoft.com/office/powerpoint/2010/main" val="88320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Exempt programs, click exemptions on the green ribbon at the top of the screen. </a:t>
            </a:r>
          </a:p>
        </p:txBody>
      </p:sp>
      <p:sp>
        <p:nvSpPr>
          <p:cNvPr id="4" name="Slide Number Placeholder 3"/>
          <p:cNvSpPr>
            <a:spLocks noGrp="1"/>
          </p:cNvSpPr>
          <p:nvPr>
            <p:ph type="sldNum" sz="quarter" idx="5"/>
          </p:nvPr>
        </p:nvSpPr>
        <p:spPr/>
        <p:txBody>
          <a:bodyPr/>
          <a:lstStyle/>
          <a:p>
            <a:fld id="{57C8E4B2-8E4B-4D33-A36D-8D87A16E5886}" type="slidenum">
              <a:rPr lang="en-US" smtClean="0"/>
              <a:t>7</a:t>
            </a:fld>
            <a:endParaRPr lang="en-US"/>
          </a:p>
        </p:txBody>
      </p:sp>
    </p:spTree>
    <p:extLst>
      <p:ext uri="{BB962C8B-B14F-4D97-AF65-F5344CB8AC3E}">
        <p14:creationId xmlns:p14="http://schemas.microsoft.com/office/powerpoint/2010/main" val="259588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exempt programs, click the required reports on the left hand side</a:t>
            </a:r>
          </a:p>
        </p:txBody>
      </p:sp>
      <p:sp>
        <p:nvSpPr>
          <p:cNvPr id="4" name="Slide Number Placeholder 3"/>
          <p:cNvSpPr>
            <a:spLocks noGrp="1"/>
          </p:cNvSpPr>
          <p:nvPr>
            <p:ph type="sldNum" sz="quarter" idx="5"/>
          </p:nvPr>
        </p:nvSpPr>
        <p:spPr/>
        <p:txBody>
          <a:bodyPr/>
          <a:lstStyle/>
          <a:p>
            <a:fld id="{57C8E4B2-8E4B-4D33-A36D-8D87A16E5886}" type="slidenum">
              <a:rPr lang="en-US" smtClean="0"/>
              <a:t>8</a:t>
            </a:fld>
            <a:endParaRPr lang="en-US"/>
          </a:p>
        </p:txBody>
      </p:sp>
    </p:spTree>
    <p:extLst>
      <p:ext uri="{BB962C8B-B14F-4D97-AF65-F5344CB8AC3E}">
        <p14:creationId xmlns:p14="http://schemas.microsoft.com/office/powerpoint/2010/main" val="192582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informal programs, once you log into your Decal Koala, click the Required reporting tab. </a:t>
            </a:r>
          </a:p>
        </p:txBody>
      </p:sp>
      <p:sp>
        <p:nvSpPr>
          <p:cNvPr id="4" name="Slide Number Placeholder 3"/>
          <p:cNvSpPr>
            <a:spLocks noGrp="1"/>
          </p:cNvSpPr>
          <p:nvPr>
            <p:ph type="sldNum" sz="quarter" idx="5"/>
          </p:nvPr>
        </p:nvSpPr>
        <p:spPr/>
        <p:txBody>
          <a:bodyPr/>
          <a:lstStyle/>
          <a:p>
            <a:fld id="{57C8E4B2-8E4B-4D33-A36D-8D87A16E5886}" type="slidenum">
              <a:rPr lang="en-US" smtClean="0"/>
              <a:t>9</a:t>
            </a:fld>
            <a:endParaRPr lang="en-US"/>
          </a:p>
        </p:txBody>
      </p:sp>
    </p:spTree>
    <p:extLst>
      <p:ext uri="{BB962C8B-B14F-4D97-AF65-F5344CB8AC3E}">
        <p14:creationId xmlns:p14="http://schemas.microsoft.com/office/powerpoint/2010/main" val="274725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green button at the bottom to add a required report</a:t>
            </a:r>
          </a:p>
        </p:txBody>
      </p:sp>
      <p:sp>
        <p:nvSpPr>
          <p:cNvPr id="4" name="Slide Number Placeholder 3"/>
          <p:cNvSpPr>
            <a:spLocks noGrp="1"/>
          </p:cNvSpPr>
          <p:nvPr>
            <p:ph type="sldNum" sz="quarter" idx="5"/>
          </p:nvPr>
        </p:nvSpPr>
        <p:spPr/>
        <p:txBody>
          <a:bodyPr/>
          <a:lstStyle/>
          <a:p>
            <a:fld id="{57C8E4B2-8E4B-4D33-A36D-8D87A16E5886}" type="slidenum">
              <a:rPr lang="en-US" smtClean="0"/>
              <a:t>10</a:t>
            </a:fld>
            <a:endParaRPr lang="en-US"/>
          </a:p>
        </p:txBody>
      </p:sp>
    </p:spTree>
    <p:extLst>
      <p:ext uri="{BB962C8B-B14F-4D97-AF65-F5344CB8AC3E}">
        <p14:creationId xmlns:p14="http://schemas.microsoft.com/office/powerpoint/2010/main" val="4186593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6D4800-57E4-AD46-8098-C77A6DD13CEE}"/>
              </a:ext>
            </a:extLst>
          </p:cNvPr>
          <p:cNvPicPr>
            <a:picLocks noChangeAspect="1"/>
          </p:cNvPicPr>
          <p:nvPr userDrawn="1"/>
        </p:nvPicPr>
        <p:blipFill>
          <a:blip r:embed="rId2"/>
          <a:stretch>
            <a:fillRect/>
          </a:stretch>
        </p:blipFill>
        <p:spPr>
          <a:xfrm>
            <a:off x="9492728" y="6020734"/>
            <a:ext cx="1795631" cy="568616"/>
          </a:xfrm>
          <a:prstGeom prst="rect">
            <a:avLst/>
          </a:prstGeom>
        </p:spPr>
      </p:pic>
      <p:pic>
        <p:nvPicPr>
          <p:cNvPr id="5" name="Picture 4">
            <a:extLst>
              <a:ext uri="{FF2B5EF4-FFF2-40B4-BE49-F238E27FC236}">
                <a16:creationId xmlns:a16="http://schemas.microsoft.com/office/drawing/2014/main" id="{B0D89DB1-9CD6-3747-9A16-606997E61F82}"/>
              </a:ext>
            </a:extLst>
          </p:cNvPr>
          <p:cNvPicPr>
            <a:picLocks noChangeAspect="1"/>
          </p:cNvPicPr>
          <p:nvPr userDrawn="1"/>
        </p:nvPicPr>
        <p:blipFill>
          <a:blip r:embed="rId3"/>
          <a:stretch>
            <a:fillRect/>
          </a:stretch>
        </p:blipFill>
        <p:spPr>
          <a:xfrm>
            <a:off x="-26894" y="3150211"/>
            <a:ext cx="2549562" cy="3746295"/>
          </a:xfrm>
          <a:prstGeom prst="rect">
            <a:avLst/>
          </a:prstGeom>
        </p:spPr>
      </p:pic>
      <p:pic>
        <p:nvPicPr>
          <p:cNvPr id="4" name="Picture 3">
            <a:extLst>
              <a:ext uri="{FF2B5EF4-FFF2-40B4-BE49-F238E27FC236}">
                <a16:creationId xmlns:a16="http://schemas.microsoft.com/office/drawing/2014/main" id="{8074CC6E-5AD6-0546-96DF-B2E32956A93C}"/>
              </a:ext>
            </a:extLst>
          </p:cNvPr>
          <p:cNvPicPr>
            <a:picLocks noChangeAspect="1"/>
          </p:cNvPicPr>
          <p:nvPr userDrawn="1"/>
        </p:nvPicPr>
        <p:blipFill>
          <a:blip r:embed="rId4"/>
          <a:stretch>
            <a:fillRect/>
          </a:stretch>
        </p:blipFill>
        <p:spPr>
          <a:xfrm>
            <a:off x="8125171" y="0"/>
            <a:ext cx="4066828" cy="2915322"/>
          </a:xfrm>
          <a:prstGeom prst="rect">
            <a:avLst/>
          </a:prstGeom>
        </p:spPr>
      </p:pic>
      <p:pic>
        <p:nvPicPr>
          <p:cNvPr id="6" name="Picture 5">
            <a:extLst>
              <a:ext uri="{FF2B5EF4-FFF2-40B4-BE49-F238E27FC236}">
                <a16:creationId xmlns:a16="http://schemas.microsoft.com/office/drawing/2014/main" id="{197A7D2C-DCFA-144A-A138-18516BFABCF7}"/>
              </a:ext>
            </a:extLst>
          </p:cNvPr>
          <p:cNvPicPr>
            <a:picLocks noChangeAspect="1"/>
          </p:cNvPicPr>
          <p:nvPr userDrawn="1"/>
        </p:nvPicPr>
        <p:blipFill>
          <a:blip r:embed="rId5"/>
          <a:stretch>
            <a:fillRect/>
          </a:stretch>
        </p:blipFill>
        <p:spPr>
          <a:xfrm>
            <a:off x="1274781" y="1250910"/>
            <a:ext cx="9986335" cy="4356179"/>
          </a:xfrm>
          <a:prstGeom prst="rect">
            <a:avLst/>
          </a:prstGeom>
        </p:spPr>
      </p:pic>
      <p:sp>
        <p:nvSpPr>
          <p:cNvPr id="2" name="Title 1">
            <a:extLst>
              <a:ext uri="{FF2B5EF4-FFF2-40B4-BE49-F238E27FC236}">
                <a16:creationId xmlns:a16="http://schemas.microsoft.com/office/drawing/2014/main" id="{AB7EB7C9-E853-7744-AABF-7486A92236D3}"/>
              </a:ext>
            </a:extLst>
          </p:cNvPr>
          <p:cNvSpPr>
            <a:spLocks noGrp="1"/>
          </p:cNvSpPr>
          <p:nvPr>
            <p:ph type="ctrTitle" hasCustomPrompt="1"/>
          </p:nvPr>
        </p:nvSpPr>
        <p:spPr>
          <a:xfrm>
            <a:off x="2064687" y="2129784"/>
            <a:ext cx="8717281" cy="2387600"/>
          </a:xfrm>
          <a:prstGeom prst="rect">
            <a:avLst/>
          </a:prstGeom>
        </p:spPr>
        <p:txBody>
          <a:bodyPr anchor="b">
            <a:normAutofit/>
          </a:bodyPr>
          <a:lstStyle>
            <a:lvl1pPr algn="l">
              <a:defRPr sz="5000" b="0" i="0" baseline="0">
                <a:solidFill>
                  <a:srgbClr val="24356F"/>
                </a:solidFill>
                <a:latin typeface="Georgia" panose="02040502050405020303" pitchFamily="18" charset="0"/>
              </a:defRPr>
            </a:lvl1pPr>
          </a:lstStyle>
          <a:p>
            <a:pPr lvl="0"/>
            <a:r>
              <a:rPr lang="en-US" dirty="0"/>
              <a:t>Providing Essential</a:t>
            </a:r>
            <a:br>
              <a:rPr lang="en-US" dirty="0"/>
            </a:br>
            <a:r>
              <a:rPr lang="en-US" dirty="0"/>
              <a:t>Services and Resources to</a:t>
            </a:r>
            <a:br>
              <a:rPr lang="en-US" dirty="0"/>
            </a:br>
            <a:r>
              <a:rPr lang="en-US" dirty="0"/>
              <a:t>Meet the Needs of Families</a:t>
            </a:r>
          </a:p>
        </p:txBody>
      </p:sp>
      <p:sp>
        <p:nvSpPr>
          <p:cNvPr id="3" name="Subtitle 2">
            <a:extLst>
              <a:ext uri="{FF2B5EF4-FFF2-40B4-BE49-F238E27FC236}">
                <a16:creationId xmlns:a16="http://schemas.microsoft.com/office/drawing/2014/main" id="{823779F9-0D57-D649-BAB1-B52CC9141FDF}"/>
              </a:ext>
            </a:extLst>
          </p:cNvPr>
          <p:cNvSpPr>
            <a:spLocks noGrp="1"/>
          </p:cNvSpPr>
          <p:nvPr>
            <p:ph type="subTitle" idx="1" hasCustomPrompt="1"/>
          </p:nvPr>
        </p:nvSpPr>
        <p:spPr>
          <a:xfrm>
            <a:off x="2064687" y="4597059"/>
            <a:ext cx="8717281" cy="825546"/>
          </a:xfrm>
          <a:prstGeom prst="rect">
            <a:avLst/>
          </a:prstGeom>
        </p:spPr>
        <p:txBody>
          <a:bodyPr>
            <a:normAutofit/>
          </a:bodyPr>
          <a:lstStyle>
            <a:lvl1pPr marL="0" indent="0" algn="l">
              <a:buNone/>
              <a:defRPr sz="1600" b="1" i="0" baseline="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 | Year</a:t>
            </a:r>
          </a:p>
        </p:txBody>
      </p:sp>
    </p:spTree>
    <p:extLst>
      <p:ext uri="{BB962C8B-B14F-4D97-AF65-F5344CB8AC3E}">
        <p14:creationId xmlns:p14="http://schemas.microsoft.com/office/powerpoint/2010/main" val="169978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B8FAC1-CA5B-FD4E-9E14-840AB0D34006}"/>
              </a:ext>
            </a:extLst>
          </p:cNvPr>
          <p:cNvPicPr>
            <a:picLocks noChangeAspect="1"/>
          </p:cNvPicPr>
          <p:nvPr userDrawn="1"/>
        </p:nvPicPr>
        <p:blipFill>
          <a:blip r:embed="rId2"/>
          <a:stretch>
            <a:fillRect/>
          </a:stretch>
        </p:blipFill>
        <p:spPr>
          <a:xfrm>
            <a:off x="6106583" y="0"/>
            <a:ext cx="6085417"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10" name="Picture 9">
            <a:extLst>
              <a:ext uri="{FF2B5EF4-FFF2-40B4-BE49-F238E27FC236}">
                <a16:creationId xmlns:a16="http://schemas.microsoft.com/office/drawing/2014/main" id="{3CBD243C-BE2F-2342-8116-02FA7064252D}"/>
              </a:ext>
            </a:extLst>
          </p:cNvPr>
          <p:cNvPicPr>
            <a:picLocks noChangeAspect="1"/>
          </p:cNvPicPr>
          <p:nvPr userDrawn="1"/>
        </p:nvPicPr>
        <p:blipFill>
          <a:blip r:embed="rId3"/>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90272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605CB93-9735-B24B-A489-E90405559FD3}"/>
              </a:ext>
            </a:extLst>
          </p:cNvPr>
          <p:cNvSpPr>
            <a:spLocks noGrp="1"/>
          </p:cNvSpPr>
          <p:nvPr>
            <p:ph type="pic" sz="quarter" idx="11"/>
          </p:nvPr>
        </p:nvSpPr>
        <p:spPr>
          <a:xfrm>
            <a:off x="660335" y="275831"/>
            <a:ext cx="3709526" cy="3012537"/>
          </a:xfrm>
          <a:prstGeom prst="rect">
            <a:avLst/>
          </a:prstGeom>
        </p:spPr>
        <p:txBody>
          <a:bodyPr/>
          <a:lstStyle/>
          <a:p>
            <a:endParaRPr lang="en-US" dirty="0"/>
          </a:p>
        </p:txBody>
      </p:sp>
      <p:sp>
        <p:nvSpPr>
          <p:cNvPr id="10" name="Picture Placeholder 12">
            <a:extLst>
              <a:ext uri="{FF2B5EF4-FFF2-40B4-BE49-F238E27FC236}">
                <a16:creationId xmlns:a16="http://schemas.microsoft.com/office/drawing/2014/main" id="{59749E84-FADA-5C4E-BBB8-F00EF68A1D25}"/>
              </a:ext>
            </a:extLst>
          </p:cNvPr>
          <p:cNvSpPr>
            <a:spLocks noGrp="1"/>
          </p:cNvSpPr>
          <p:nvPr>
            <p:ph type="pic" sz="quarter" idx="12"/>
          </p:nvPr>
        </p:nvSpPr>
        <p:spPr>
          <a:xfrm>
            <a:off x="671975" y="3557134"/>
            <a:ext cx="3709526" cy="3012537"/>
          </a:xfrm>
          <a:prstGeom prst="rect">
            <a:avLst/>
          </a:prstGeom>
        </p:spPr>
        <p:txBody>
          <a:bodyPr/>
          <a:lstStyle/>
          <a:p>
            <a:endParaRPr lang="en-US" dirty="0"/>
          </a:p>
        </p:txBody>
      </p:sp>
      <p:sp>
        <p:nvSpPr>
          <p:cNvPr id="11" name="Title 1">
            <a:extLst>
              <a:ext uri="{FF2B5EF4-FFF2-40B4-BE49-F238E27FC236}">
                <a16:creationId xmlns:a16="http://schemas.microsoft.com/office/drawing/2014/main" id="{1B9355AE-8712-9E43-B6FB-2DE59DD4EDBC}"/>
              </a:ext>
            </a:extLst>
          </p:cNvPr>
          <p:cNvSpPr>
            <a:spLocks noGrp="1"/>
          </p:cNvSpPr>
          <p:nvPr>
            <p:ph type="title" hasCustomPrompt="1"/>
          </p:nvPr>
        </p:nvSpPr>
        <p:spPr>
          <a:xfrm>
            <a:off x="565634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5" name="Text Placeholder 5">
            <a:extLst>
              <a:ext uri="{FF2B5EF4-FFF2-40B4-BE49-F238E27FC236}">
                <a16:creationId xmlns:a16="http://schemas.microsoft.com/office/drawing/2014/main" id="{F04DDDD3-8BB7-6741-897D-18C1155E04E2}"/>
              </a:ext>
            </a:extLst>
          </p:cNvPr>
          <p:cNvSpPr>
            <a:spLocks noGrp="1"/>
          </p:cNvSpPr>
          <p:nvPr>
            <p:ph type="body" sz="quarter" idx="13" hasCustomPrompt="1"/>
          </p:nvPr>
        </p:nvSpPr>
        <p:spPr>
          <a:xfrm>
            <a:off x="660950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16" name="Picture 15">
            <a:extLst>
              <a:ext uri="{FF2B5EF4-FFF2-40B4-BE49-F238E27FC236}">
                <a16:creationId xmlns:a16="http://schemas.microsoft.com/office/drawing/2014/main" id="{D09FCDAA-910F-E745-B4E4-150598482654}"/>
              </a:ext>
            </a:extLst>
          </p:cNvPr>
          <p:cNvPicPr>
            <a:picLocks noChangeAspect="1"/>
          </p:cNvPicPr>
          <p:nvPr userDrawn="1"/>
        </p:nvPicPr>
        <p:blipFill>
          <a:blip r:embed="rId2"/>
          <a:stretch>
            <a:fillRect/>
          </a:stretch>
        </p:blipFill>
        <p:spPr>
          <a:xfrm>
            <a:off x="11075525" y="5846763"/>
            <a:ext cx="889000" cy="901700"/>
          </a:xfrm>
          <a:prstGeom prst="rect">
            <a:avLst/>
          </a:prstGeom>
        </p:spPr>
      </p:pic>
      <p:sp>
        <p:nvSpPr>
          <p:cNvPr id="17" name="Rectangle 16">
            <a:extLst>
              <a:ext uri="{FF2B5EF4-FFF2-40B4-BE49-F238E27FC236}">
                <a16:creationId xmlns:a16="http://schemas.microsoft.com/office/drawing/2014/main" id="{0424DED5-37C7-4143-8CF9-C5374915FED3}"/>
              </a:ext>
            </a:extLst>
          </p:cNvPr>
          <p:cNvSpPr/>
          <p:nvPr userDrawn="1"/>
        </p:nvSpPr>
        <p:spPr>
          <a:xfrm>
            <a:off x="-26894" y="-22742"/>
            <a:ext cx="2631439" cy="6880742"/>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50F946A-6905-C04F-9EE8-FFF4912841F3}"/>
              </a:ext>
            </a:extLst>
          </p:cNvPr>
          <p:cNvPicPr>
            <a:picLocks noChangeAspect="1"/>
          </p:cNvPicPr>
          <p:nvPr userDrawn="1"/>
        </p:nvPicPr>
        <p:blipFill>
          <a:blip r:embed="rId3"/>
          <a:stretch>
            <a:fillRect/>
          </a:stretch>
        </p:blipFill>
        <p:spPr>
          <a:xfrm>
            <a:off x="-53788" y="-22742"/>
            <a:ext cx="4297680" cy="2821520"/>
          </a:xfrm>
          <a:prstGeom prst="rect">
            <a:avLst/>
          </a:prstGeom>
        </p:spPr>
      </p:pic>
    </p:spTree>
    <p:extLst>
      <p:ext uri="{BB962C8B-B14F-4D97-AF65-F5344CB8AC3E}">
        <p14:creationId xmlns:p14="http://schemas.microsoft.com/office/powerpoint/2010/main" val="120165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4">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605CB93-9735-B24B-A489-E90405559FD3}"/>
              </a:ext>
            </a:extLst>
          </p:cNvPr>
          <p:cNvSpPr>
            <a:spLocks noGrp="1"/>
          </p:cNvSpPr>
          <p:nvPr>
            <p:ph type="pic" sz="quarter" idx="11"/>
          </p:nvPr>
        </p:nvSpPr>
        <p:spPr>
          <a:xfrm>
            <a:off x="660335" y="275831"/>
            <a:ext cx="3709526" cy="3012537"/>
          </a:xfrm>
          <a:prstGeom prst="rect">
            <a:avLst/>
          </a:prstGeom>
        </p:spPr>
        <p:txBody>
          <a:bodyPr/>
          <a:lstStyle/>
          <a:p>
            <a:endParaRPr lang="en-US" dirty="0"/>
          </a:p>
        </p:txBody>
      </p:sp>
      <p:sp>
        <p:nvSpPr>
          <p:cNvPr id="10" name="Picture Placeholder 12">
            <a:extLst>
              <a:ext uri="{FF2B5EF4-FFF2-40B4-BE49-F238E27FC236}">
                <a16:creationId xmlns:a16="http://schemas.microsoft.com/office/drawing/2014/main" id="{59749E84-FADA-5C4E-BBB8-F00EF68A1D25}"/>
              </a:ext>
            </a:extLst>
          </p:cNvPr>
          <p:cNvSpPr>
            <a:spLocks noGrp="1"/>
          </p:cNvSpPr>
          <p:nvPr>
            <p:ph type="pic" sz="quarter" idx="12"/>
          </p:nvPr>
        </p:nvSpPr>
        <p:spPr>
          <a:xfrm>
            <a:off x="671975" y="3557134"/>
            <a:ext cx="3709526" cy="3012537"/>
          </a:xfrm>
          <a:prstGeom prst="rect">
            <a:avLst/>
          </a:prstGeom>
        </p:spPr>
        <p:txBody>
          <a:bodyPr/>
          <a:lstStyle/>
          <a:p>
            <a:endParaRPr lang="en-US" dirty="0"/>
          </a:p>
        </p:txBody>
      </p:sp>
      <p:sp>
        <p:nvSpPr>
          <p:cNvPr id="11" name="Title 1">
            <a:extLst>
              <a:ext uri="{FF2B5EF4-FFF2-40B4-BE49-F238E27FC236}">
                <a16:creationId xmlns:a16="http://schemas.microsoft.com/office/drawing/2014/main" id="{1B9355AE-8712-9E43-B6FB-2DE59DD4EDBC}"/>
              </a:ext>
            </a:extLst>
          </p:cNvPr>
          <p:cNvSpPr>
            <a:spLocks noGrp="1"/>
          </p:cNvSpPr>
          <p:nvPr>
            <p:ph type="title" hasCustomPrompt="1"/>
          </p:nvPr>
        </p:nvSpPr>
        <p:spPr>
          <a:xfrm>
            <a:off x="565634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5" name="Text Placeholder 5">
            <a:extLst>
              <a:ext uri="{FF2B5EF4-FFF2-40B4-BE49-F238E27FC236}">
                <a16:creationId xmlns:a16="http://schemas.microsoft.com/office/drawing/2014/main" id="{F04DDDD3-8BB7-6741-897D-18C1155E04E2}"/>
              </a:ext>
            </a:extLst>
          </p:cNvPr>
          <p:cNvSpPr>
            <a:spLocks noGrp="1"/>
          </p:cNvSpPr>
          <p:nvPr>
            <p:ph type="body" sz="quarter" idx="13" hasCustomPrompt="1"/>
          </p:nvPr>
        </p:nvSpPr>
        <p:spPr>
          <a:xfrm>
            <a:off x="660950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16" name="Picture 15">
            <a:extLst>
              <a:ext uri="{FF2B5EF4-FFF2-40B4-BE49-F238E27FC236}">
                <a16:creationId xmlns:a16="http://schemas.microsoft.com/office/drawing/2014/main" id="{D09FCDAA-910F-E745-B4E4-150598482654}"/>
              </a:ext>
            </a:extLst>
          </p:cNvPr>
          <p:cNvPicPr>
            <a:picLocks noChangeAspect="1"/>
          </p:cNvPicPr>
          <p:nvPr userDrawn="1"/>
        </p:nvPicPr>
        <p:blipFill>
          <a:blip r:embed="rId2"/>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66109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5">
    <p:bg>
      <p:bgPr>
        <a:solidFill>
          <a:srgbClr val="002D7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9C464-A07F-DE4C-88FD-0D8CB2BD1028}"/>
              </a:ext>
            </a:extLst>
          </p:cNvPr>
          <p:cNvSpPr/>
          <p:nvPr userDrawn="1"/>
        </p:nvSpPr>
        <p:spPr>
          <a:xfrm>
            <a:off x="6096000" y="1"/>
            <a:ext cx="6096000" cy="6858000"/>
          </a:xfrm>
          <a:prstGeom prst="rect">
            <a:avLst/>
          </a:prstGeom>
          <a:solidFill>
            <a:srgbClr val="F7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icture Placeholder 20">
            <a:extLst>
              <a:ext uri="{FF2B5EF4-FFF2-40B4-BE49-F238E27FC236}">
                <a16:creationId xmlns:a16="http://schemas.microsoft.com/office/drawing/2014/main" id="{E8650BF3-516E-D64F-97F7-862CD37482E7}"/>
              </a:ext>
            </a:extLst>
          </p:cNvPr>
          <p:cNvSpPr>
            <a:spLocks noGrp="1"/>
          </p:cNvSpPr>
          <p:nvPr>
            <p:ph type="pic" sz="quarter" idx="12"/>
          </p:nvPr>
        </p:nvSpPr>
        <p:spPr>
          <a:xfrm>
            <a:off x="881158" y="1209674"/>
            <a:ext cx="4391025" cy="4391025"/>
          </a:xfrm>
          <a:prstGeom prst="rect">
            <a:avLst/>
          </a:prstGeom>
        </p:spPr>
        <p:txBody>
          <a:bodyPr/>
          <a:lstStyle/>
          <a:p>
            <a:endParaRPr lang="en-US"/>
          </a:p>
        </p:txBody>
      </p:sp>
      <p:sp>
        <p:nvSpPr>
          <p:cNvPr id="14" name="Title 1">
            <a:extLst>
              <a:ext uri="{FF2B5EF4-FFF2-40B4-BE49-F238E27FC236}">
                <a16:creationId xmlns:a16="http://schemas.microsoft.com/office/drawing/2014/main" id="{889C0396-A783-4845-B923-BD205D623BD6}"/>
              </a:ext>
            </a:extLst>
          </p:cNvPr>
          <p:cNvSpPr>
            <a:spLocks noGrp="1"/>
          </p:cNvSpPr>
          <p:nvPr>
            <p:ph type="title" hasCustomPrompt="1"/>
          </p:nvPr>
        </p:nvSpPr>
        <p:spPr>
          <a:xfrm>
            <a:off x="6732849"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7" name="Text Placeholder 5">
            <a:extLst>
              <a:ext uri="{FF2B5EF4-FFF2-40B4-BE49-F238E27FC236}">
                <a16:creationId xmlns:a16="http://schemas.microsoft.com/office/drawing/2014/main" id="{B21CF069-F98F-1C42-9C68-8C5AA12D059A}"/>
              </a:ext>
            </a:extLst>
          </p:cNvPr>
          <p:cNvSpPr>
            <a:spLocks noGrp="1"/>
          </p:cNvSpPr>
          <p:nvPr>
            <p:ph type="body" sz="quarter" idx="13" hasCustomPrompt="1"/>
          </p:nvPr>
        </p:nvSpPr>
        <p:spPr>
          <a:xfrm>
            <a:off x="7686011" y="2085975"/>
            <a:ext cx="3552825" cy="452509"/>
          </a:xfrm>
          <a:prstGeom prst="rect">
            <a:avLst/>
          </a:prstGeom>
        </p:spPr>
        <p:txBody>
          <a:bodyPr>
            <a:normAutofit/>
          </a:bodyPr>
          <a:lstStyle>
            <a:lvl1pPr>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
        <p:nvSpPr>
          <p:cNvPr id="18" name="Text Placeholder 5">
            <a:extLst>
              <a:ext uri="{FF2B5EF4-FFF2-40B4-BE49-F238E27FC236}">
                <a16:creationId xmlns:a16="http://schemas.microsoft.com/office/drawing/2014/main" id="{3CB7DABB-7B41-0545-9CF3-618627DCF89B}"/>
              </a:ext>
            </a:extLst>
          </p:cNvPr>
          <p:cNvSpPr>
            <a:spLocks noGrp="1"/>
          </p:cNvSpPr>
          <p:nvPr>
            <p:ph type="body" sz="quarter" idx="14" hasCustomPrompt="1"/>
          </p:nvPr>
        </p:nvSpPr>
        <p:spPr>
          <a:xfrm>
            <a:off x="7686011" y="2833759"/>
            <a:ext cx="3552825" cy="209308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pic>
        <p:nvPicPr>
          <p:cNvPr id="19" name="Picture 18">
            <a:extLst>
              <a:ext uri="{FF2B5EF4-FFF2-40B4-BE49-F238E27FC236}">
                <a16:creationId xmlns:a16="http://schemas.microsoft.com/office/drawing/2014/main" id="{F6F9E3A6-C58B-A246-9C8A-1A66B84A3AFF}"/>
              </a:ext>
            </a:extLst>
          </p:cNvPr>
          <p:cNvPicPr>
            <a:picLocks noChangeAspect="1"/>
          </p:cNvPicPr>
          <p:nvPr userDrawn="1"/>
        </p:nvPicPr>
        <p:blipFill>
          <a:blip r:embed="rId2"/>
          <a:stretch>
            <a:fillRect/>
          </a:stretch>
        </p:blipFill>
        <p:spPr>
          <a:xfrm>
            <a:off x="11087100" y="5821363"/>
            <a:ext cx="863600" cy="901700"/>
          </a:xfrm>
          <a:prstGeom prst="rect">
            <a:avLst/>
          </a:prstGeom>
        </p:spPr>
      </p:pic>
      <p:pic>
        <p:nvPicPr>
          <p:cNvPr id="20" name="Picture 19">
            <a:extLst>
              <a:ext uri="{FF2B5EF4-FFF2-40B4-BE49-F238E27FC236}">
                <a16:creationId xmlns:a16="http://schemas.microsoft.com/office/drawing/2014/main" id="{3ABC0115-2372-964F-967C-947ABF749C9D}"/>
              </a:ext>
            </a:extLst>
          </p:cNvPr>
          <p:cNvPicPr>
            <a:picLocks noChangeAspect="1"/>
          </p:cNvPicPr>
          <p:nvPr userDrawn="1"/>
        </p:nvPicPr>
        <p:blipFill>
          <a:blip r:embed="rId3"/>
          <a:stretch>
            <a:fillRect/>
          </a:stretch>
        </p:blipFill>
        <p:spPr>
          <a:xfrm>
            <a:off x="5090507" y="4643991"/>
            <a:ext cx="3228311" cy="2192063"/>
          </a:xfrm>
          <a:prstGeom prst="rect">
            <a:avLst/>
          </a:prstGeom>
        </p:spPr>
      </p:pic>
    </p:spTree>
    <p:extLst>
      <p:ext uri="{BB962C8B-B14F-4D97-AF65-F5344CB8AC3E}">
        <p14:creationId xmlns:p14="http://schemas.microsoft.com/office/powerpoint/2010/main" val="199482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6">
    <p:bg>
      <p:bgPr>
        <a:solidFill>
          <a:srgbClr val="002D7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9C464-A07F-DE4C-88FD-0D8CB2BD1028}"/>
              </a:ext>
            </a:extLst>
          </p:cNvPr>
          <p:cNvSpPr/>
          <p:nvPr userDrawn="1"/>
        </p:nvSpPr>
        <p:spPr>
          <a:xfrm>
            <a:off x="6096000" y="1"/>
            <a:ext cx="6096000" cy="6858000"/>
          </a:xfrm>
          <a:prstGeom prst="rect">
            <a:avLst/>
          </a:prstGeom>
          <a:solidFill>
            <a:srgbClr val="F7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Picture Placeholder 20">
            <a:extLst>
              <a:ext uri="{FF2B5EF4-FFF2-40B4-BE49-F238E27FC236}">
                <a16:creationId xmlns:a16="http://schemas.microsoft.com/office/drawing/2014/main" id="{E8650BF3-516E-D64F-97F7-862CD37482E7}"/>
              </a:ext>
            </a:extLst>
          </p:cNvPr>
          <p:cNvSpPr>
            <a:spLocks noGrp="1"/>
          </p:cNvSpPr>
          <p:nvPr>
            <p:ph type="pic" sz="quarter" idx="12"/>
          </p:nvPr>
        </p:nvSpPr>
        <p:spPr>
          <a:xfrm>
            <a:off x="881158" y="1209674"/>
            <a:ext cx="4391025" cy="4391025"/>
          </a:xfrm>
          <a:prstGeom prst="rect">
            <a:avLst/>
          </a:prstGeom>
        </p:spPr>
        <p:txBody>
          <a:bodyPr/>
          <a:lstStyle/>
          <a:p>
            <a:endParaRPr lang="en-US"/>
          </a:p>
        </p:txBody>
      </p:sp>
      <p:sp>
        <p:nvSpPr>
          <p:cNvPr id="14" name="Title 1">
            <a:extLst>
              <a:ext uri="{FF2B5EF4-FFF2-40B4-BE49-F238E27FC236}">
                <a16:creationId xmlns:a16="http://schemas.microsoft.com/office/drawing/2014/main" id="{889C0396-A783-4845-B923-BD205D623BD6}"/>
              </a:ext>
            </a:extLst>
          </p:cNvPr>
          <p:cNvSpPr>
            <a:spLocks noGrp="1"/>
          </p:cNvSpPr>
          <p:nvPr>
            <p:ph type="title" hasCustomPrompt="1"/>
          </p:nvPr>
        </p:nvSpPr>
        <p:spPr>
          <a:xfrm>
            <a:off x="6732849"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7" name="Text Placeholder 5">
            <a:extLst>
              <a:ext uri="{FF2B5EF4-FFF2-40B4-BE49-F238E27FC236}">
                <a16:creationId xmlns:a16="http://schemas.microsoft.com/office/drawing/2014/main" id="{B21CF069-F98F-1C42-9C68-8C5AA12D059A}"/>
              </a:ext>
            </a:extLst>
          </p:cNvPr>
          <p:cNvSpPr>
            <a:spLocks noGrp="1"/>
          </p:cNvSpPr>
          <p:nvPr>
            <p:ph type="body" sz="quarter" idx="13" hasCustomPrompt="1"/>
          </p:nvPr>
        </p:nvSpPr>
        <p:spPr>
          <a:xfrm>
            <a:off x="7686011" y="2085975"/>
            <a:ext cx="3552825" cy="452509"/>
          </a:xfrm>
          <a:prstGeom prst="rect">
            <a:avLst/>
          </a:prstGeom>
        </p:spPr>
        <p:txBody>
          <a:bodyPr>
            <a:normAutofit/>
          </a:bodyPr>
          <a:lstStyle>
            <a:lvl1pPr>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
        <p:nvSpPr>
          <p:cNvPr id="18" name="Text Placeholder 5">
            <a:extLst>
              <a:ext uri="{FF2B5EF4-FFF2-40B4-BE49-F238E27FC236}">
                <a16:creationId xmlns:a16="http://schemas.microsoft.com/office/drawing/2014/main" id="{3CB7DABB-7B41-0545-9CF3-618627DCF89B}"/>
              </a:ext>
            </a:extLst>
          </p:cNvPr>
          <p:cNvSpPr>
            <a:spLocks noGrp="1"/>
          </p:cNvSpPr>
          <p:nvPr>
            <p:ph type="body" sz="quarter" idx="14" hasCustomPrompt="1"/>
          </p:nvPr>
        </p:nvSpPr>
        <p:spPr>
          <a:xfrm>
            <a:off x="7686011" y="2833759"/>
            <a:ext cx="3552825" cy="209308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pic>
        <p:nvPicPr>
          <p:cNvPr id="19" name="Picture 18">
            <a:extLst>
              <a:ext uri="{FF2B5EF4-FFF2-40B4-BE49-F238E27FC236}">
                <a16:creationId xmlns:a16="http://schemas.microsoft.com/office/drawing/2014/main" id="{F6F9E3A6-C58B-A246-9C8A-1A66B84A3AFF}"/>
              </a:ext>
            </a:extLst>
          </p:cNvPr>
          <p:cNvPicPr>
            <a:picLocks noChangeAspect="1"/>
          </p:cNvPicPr>
          <p:nvPr userDrawn="1"/>
        </p:nvPicPr>
        <p:blipFill>
          <a:blip r:embed="rId2"/>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367985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E7B66-052B-484D-9462-68CD96F2A603}"/>
              </a:ext>
            </a:extLst>
          </p:cNvPr>
          <p:cNvSpPr/>
          <p:nvPr userDrawn="1"/>
        </p:nvSpPr>
        <p:spPr>
          <a:xfrm>
            <a:off x="7315200" y="-126379"/>
            <a:ext cx="5109882" cy="7221071"/>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2546243-0333-394E-9FCA-95FA3A5AF19A}"/>
              </a:ext>
            </a:extLst>
          </p:cNvPr>
          <p:cNvPicPr>
            <a:picLocks noChangeAspect="1"/>
          </p:cNvPicPr>
          <p:nvPr userDrawn="1"/>
        </p:nvPicPr>
        <p:blipFill>
          <a:blip r:embed="rId2"/>
          <a:stretch>
            <a:fillRect/>
          </a:stretch>
        </p:blipFill>
        <p:spPr>
          <a:xfrm>
            <a:off x="9105899" y="-126133"/>
            <a:ext cx="3318874" cy="3555133"/>
          </a:xfrm>
          <a:prstGeom prst="rect">
            <a:avLst/>
          </a:prstGeom>
        </p:spPr>
      </p:pic>
      <p:cxnSp>
        <p:nvCxnSpPr>
          <p:cNvPr id="12" name="Straight Connector 11">
            <a:extLst>
              <a:ext uri="{FF2B5EF4-FFF2-40B4-BE49-F238E27FC236}">
                <a16:creationId xmlns:a16="http://schemas.microsoft.com/office/drawing/2014/main" id="{E7FA62FC-54B0-364B-9C46-A25E3F0B63AA}"/>
              </a:ext>
            </a:extLst>
          </p:cNvPr>
          <p:cNvCxnSpPr/>
          <p:nvPr userDrawn="1"/>
        </p:nvCxnSpPr>
        <p:spPr>
          <a:xfrm>
            <a:off x="9105900" y="4975740"/>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0DF83A-8DA5-7846-B952-A4A946CB525E}"/>
              </a:ext>
            </a:extLst>
          </p:cNvPr>
          <p:cNvCxnSpPr/>
          <p:nvPr userDrawn="1"/>
        </p:nvCxnSpPr>
        <p:spPr>
          <a:xfrm>
            <a:off x="9105899" y="2011621"/>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7" name="Picture 6">
            <a:extLst>
              <a:ext uri="{FF2B5EF4-FFF2-40B4-BE49-F238E27FC236}">
                <a16:creationId xmlns:a16="http://schemas.microsoft.com/office/drawing/2014/main" id="{A3BEEB3F-370D-6B46-BDB3-1B1352754180}"/>
              </a:ext>
            </a:extLst>
          </p:cNvPr>
          <p:cNvPicPr>
            <a:picLocks noChangeAspect="1"/>
          </p:cNvPicPr>
          <p:nvPr userDrawn="1"/>
        </p:nvPicPr>
        <p:blipFill rotWithShape="1">
          <a:blip r:embed="rId3"/>
          <a:srcRect b="5233"/>
          <a:stretch/>
        </p:blipFill>
        <p:spPr>
          <a:xfrm>
            <a:off x="11126939" y="5873293"/>
            <a:ext cx="812800" cy="770268"/>
          </a:xfrm>
          <a:prstGeom prst="rect">
            <a:avLst/>
          </a:prstGeom>
        </p:spPr>
      </p:pic>
      <p:sp>
        <p:nvSpPr>
          <p:cNvPr id="23" name="Text Placeholder 22">
            <a:extLst>
              <a:ext uri="{FF2B5EF4-FFF2-40B4-BE49-F238E27FC236}">
                <a16:creationId xmlns:a16="http://schemas.microsoft.com/office/drawing/2014/main" id="{7CD73BE6-50B1-F444-A291-6E6626BF731D}"/>
              </a:ext>
            </a:extLst>
          </p:cNvPr>
          <p:cNvSpPr>
            <a:spLocks noGrp="1"/>
          </p:cNvSpPr>
          <p:nvPr>
            <p:ph type="body" sz="quarter" idx="11" hasCustomPrompt="1"/>
          </p:nvPr>
        </p:nvSpPr>
        <p:spPr>
          <a:xfrm>
            <a:off x="8134348" y="2252101"/>
            <a:ext cx="3667125" cy="2447925"/>
          </a:xfrm>
          <a:prstGeom prst="rect">
            <a:avLst/>
          </a:prstGeom>
          <a:noFill/>
        </p:spPr>
        <p:txBody>
          <a:bodyPr>
            <a:normAutofit/>
          </a:bodyPr>
          <a:lstStyle>
            <a:lvl1pPr algn="ctr">
              <a:defRPr sz="2500" baseline="0">
                <a:latin typeface="Georgia" panose="02040502050405020303" pitchFamily="18" charset="0"/>
              </a:defRPr>
            </a:lvl1pPr>
          </a:lstStyle>
          <a:p>
            <a:pPr lvl="0"/>
            <a:r>
              <a:rPr lang="en-US" dirty="0"/>
              <a:t>Add quote here</a:t>
            </a:r>
          </a:p>
        </p:txBody>
      </p:sp>
    </p:spTree>
    <p:extLst>
      <p:ext uri="{BB962C8B-B14F-4D97-AF65-F5344CB8AC3E}">
        <p14:creationId xmlns:p14="http://schemas.microsoft.com/office/powerpoint/2010/main" val="1074615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E7B66-052B-484D-9462-68CD96F2A603}"/>
              </a:ext>
            </a:extLst>
          </p:cNvPr>
          <p:cNvSpPr/>
          <p:nvPr userDrawn="1"/>
        </p:nvSpPr>
        <p:spPr>
          <a:xfrm>
            <a:off x="7277102" y="-181536"/>
            <a:ext cx="5109882" cy="7221071"/>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7" name="Picture 6">
            <a:extLst>
              <a:ext uri="{FF2B5EF4-FFF2-40B4-BE49-F238E27FC236}">
                <a16:creationId xmlns:a16="http://schemas.microsoft.com/office/drawing/2014/main" id="{A3BEEB3F-370D-6B46-BDB3-1B1352754180}"/>
              </a:ext>
            </a:extLst>
          </p:cNvPr>
          <p:cNvPicPr>
            <a:picLocks noChangeAspect="1"/>
          </p:cNvPicPr>
          <p:nvPr userDrawn="1"/>
        </p:nvPicPr>
        <p:blipFill rotWithShape="1">
          <a:blip r:embed="rId2"/>
          <a:srcRect b="6228"/>
          <a:stretch/>
        </p:blipFill>
        <p:spPr>
          <a:xfrm>
            <a:off x="11126939" y="5873293"/>
            <a:ext cx="812800" cy="762176"/>
          </a:xfrm>
          <a:prstGeom prst="rect">
            <a:avLst/>
          </a:prstGeom>
        </p:spPr>
      </p:pic>
      <p:sp>
        <p:nvSpPr>
          <p:cNvPr id="23" name="Text Placeholder 22">
            <a:extLst>
              <a:ext uri="{FF2B5EF4-FFF2-40B4-BE49-F238E27FC236}">
                <a16:creationId xmlns:a16="http://schemas.microsoft.com/office/drawing/2014/main" id="{7CD73BE6-50B1-F444-A291-6E6626BF731D}"/>
              </a:ext>
            </a:extLst>
          </p:cNvPr>
          <p:cNvSpPr>
            <a:spLocks noGrp="1"/>
          </p:cNvSpPr>
          <p:nvPr>
            <p:ph type="body" sz="quarter" idx="11" hasCustomPrompt="1"/>
          </p:nvPr>
        </p:nvSpPr>
        <p:spPr>
          <a:xfrm>
            <a:off x="8134348" y="2252101"/>
            <a:ext cx="3667125" cy="2447925"/>
          </a:xfrm>
          <a:prstGeom prst="rect">
            <a:avLst/>
          </a:prstGeom>
          <a:noFill/>
        </p:spPr>
        <p:txBody>
          <a:bodyPr>
            <a:normAutofit/>
          </a:bodyPr>
          <a:lstStyle>
            <a:lvl1pPr algn="ctr">
              <a:defRPr sz="2500" baseline="0">
                <a:latin typeface="Georgia" panose="02040502050405020303" pitchFamily="18" charset="0"/>
              </a:defRPr>
            </a:lvl1pPr>
          </a:lstStyle>
          <a:p>
            <a:pPr lvl="0"/>
            <a:r>
              <a:rPr lang="en-US" dirty="0"/>
              <a:t>Add quote here</a:t>
            </a:r>
          </a:p>
        </p:txBody>
      </p:sp>
    </p:spTree>
    <p:extLst>
      <p:ext uri="{BB962C8B-B14F-4D97-AF65-F5344CB8AC3E}">
        <p14:creationId xmlns:p14="http://schemas.microsoft.com/office/powerpoint/2010/main" val="244188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E378E3-9D01-B441-ACA4-DC6FD58D4498}"/>
              </a:ext>
            </a:extLst>
          </p:cNvPr>
          <p:cNvPicPr>
            <a:picLocks noChangeAspect="1"/>
          </p:cNvPicPr>
          <p:nvPr userDrawn="1"/>
        </p:nvPicPr>
        <p:blipFill>
          <a:blip r:embed="rId2"/>
          <a:stretch>
            <a:fillRect/>
          </a:stretch>
        </p:blipFill>
        <p:spPr>
          <a:xfrm>
            <a:off x="5207000" y="0"/>
            <a:ext cx="6985000" cy="4292600"/>
          </a:xfrm>
          <a:prstGeom prst="rect">
            <a:avLst/>
          </a:prstGeom>
        </p:spPr>
      </p:pic>
      <p:sp>
        <p:nvSpPr>
          <p:cNvPr id="18" name="Rectangle 17">
            <a:extLst>
              <a:ext uri="{FF2B5EF4-FFF2-40B4-BE49-F238E27FC236}">
                <a16:creationId xmlns:a16="http://schemas.microsoft.com/office/drawing/2014/main" id="{79A4418A-615F-8641-AC64-128273706F8E}"/>
              </a:ext>
            </a:extLst>
          </p:cNvPr>
          <p:cNvSpPr/>
          <p:nvPr userDrawn="1"/>
        </p:nvSpPr>
        <p:spPr>
          <a:xfrm>
            <a:off x="7593759" y="-14528"/>
            <a:ext cx="3768235" cy="5328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A0DF83A-8DA5-7846-B952-A4A946CB525E}"/>
              </a:ext>
            </a:extLst>
          </p:cNvPr>
          <p:cNvCxnSpPr/>
          <p:nvPr userDrawn="1"/>
        </p:nvCxnSpPr>
        <p:spPr>
          <a:xfrm>
            <a:off x="8615865" y="3787789"/>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cxnSp>
        <p:nvCxnSpPr>
          <p:cNvPr id="22" name="Straight Connector 21">
            <a:extLst>
              <a:ext uri="{FF2B5EF4-FFF2-40B4-BE49-F238E27FC236}">
                <a16:creationId xmlns:a16="http://schemas.microsoft.com/office/drawing/2014/main" id="{AC5B9DBD-2172-2E44-8DBC-875F593081E7}"/>
              </a:ext>
            </a:extLst>
          </p:cNvPr>
          <p:cNvCxnSpPr/>
          <p:nvPr userDrawn="1"/>
        </p:nvCxnSpPr>
        <p:spPr>
          <a:xfrm>
            <a:off x="8615865" y="1349389"/>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84B31509-A79A-3341-B315-8E6A63DF1352}"/>
              </a:ext>
            </a:extLst>
          </p:cNvPr>
          <p:cNvSpPr>
            <a:spLocks noGrp="1"/>
          </p:cNvSpPr>
          <p:nvPr>
            <p:ph type="body" sz="quarter" idx="17" hasCustomPrompt="1"/>
          </p:nvPr>
        </p:nvSpPr>
        <p:spPr>
          <a:xfrm>
            <a:off x="8205325" y="1614812"/>
            <a:ext cx="2527300" cy="2308225"/>
          </a:xfrm>
          <a:prstGeom prst="rect">
            <a:avLst/>
          </a:prstGeom>
        </p:spPr>
        <p:txBody>
          <a:bodyPr>
            <a:normAutofit/>
          </a:bodyPr>
          <a:lstStyle>
            <a:lvl1pPr algn="ctr">
              <a:defRPr sz="2500" baseline="0">
                <a:latin typeface="Georgia" panose="02040502050405020303" pitchFamily="18" charset="0"/>
              </a:defRPr>
            </a:lvl1pPr>
          </a:lstStyle>
          <a:p>
            <a:pPr lvl="0"/>
            <a:r>
              <a:rPr lang="en-US" dirty="0"/>
              <a:t>Add quote here</a:t>
            </a:r>
          </a:p>
        </p:txBody>
      </p:sp>
      <p:sp>
        <p:nvSpPr>
          <p:cNvPr id="15" name="Picture Placeholder 20">
            <a:extLst>
              <a:ext uri="{FF2B5EF4-FFF2-40B4-BE49-F238E27FC236}">
                <a16:creationId xmlns:a16="http://schemas.microsoft.com/office/drawing/2014/main" id="{D3A5C01B-6528-D848-85C9-2BE1538D3F31}"/>
              </a:ext>
            </a:extLst>
          </p:cNvPr>
          <p:cNvSpPr>
            <a:spLocks noGrp="1"/>
          </p:cNvSpPr>
          <p:nvPr>
            <p:ph type="pic" sz="quarter" idx="14" hasCustomPrompt="1"/>
          </p:nvPr>
        </p:nvSpPr>
        <p:spPr>
          <a:xfrm>
            <a:off x="5207000" y="1935967"/>
            <a:ext cx="4333240" cy="4922033"/>
          </a:xfrm>
          <a:prstGeom prst="rect">
            <a:avLst/>
          </a:prstGeom>
        </p:spPr>
        <p:txBody>
          <a:bodyPr/>
          <a:lstStyle/>
          <a:p>
            <a:r>
              <a:rPr lang="en-US" dirty="0"/>
              <a:t> </a:t>
            </a:r>
          </a:p>
        </p:txBody>
      </p:sp>
      <p:pic>
        <p:nvPicPr>
          <p:cNvPr id="27" name="Picture 26">
            <a:extLst>
              <a:ext uri="{FF2B5EF4-FFF2-40B4-BE49-F238E27FC236}">
                <a16:creationId xmlns:a16="http://schemas.microsoft.com/office/drawing/2014/main" id="{A330BD79-D409-8D4F-8490-CA01AEC1AC0C}"/>
              </a:ext>
            </a:extLst>
          </p:cNvPr>
          <p:cNvPicPr>
            <a:picLocks noChangeAspect="1"/>
          </p:cNvPicPr>
          <p:nvPr userDrawn="1"/>
        </p:nvPicPr>
        <p:blipFill>
          <a:blip r:embed="rId3"/>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4050727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10">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A4418A-615F-8641-AC64-128273706F8E}"/>
              </a:ext>
            </a:extLst>
          </p:cNvPr>
          <p:cNvSpPr/>
          <p:nvPr userDrawn="1"/>
        </p:nvSpPr>
        <p:spPr>
          <a:xfrm>
            <a:off x="7593759" y="-14528"/>
            <a:ext cx="3768235" cy="5328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sp>
        <p:nvSpPr>
          <p:cNvPr id="24" name="Text Placeholder 13">
            <a:extLst>
              <a:ext uri="{FF2B5EF4-FFF2-40B4-BE49-F238E27FC236}">
                <a16:creationId xmlns:a16="http://schemas.microsoft.com/office/drawing/2014/main" id="{84B31509-A79A-3341-B315-8E6A63DF1352}"/>
              </a:ext>
            </a:extLst>
          </p:cNvPr>
          <p:cNvSpPr>
            <a:spLocks noGrp="1"/>
          </p:cNvSpPr>
          <p:nvPr>
            <p:ph type="body" sz="quarter" idx="17" hasCustomPrompt="1"/>
          </p:nvPr>
        </p:nvSpPr>
        <p:spPr>
          <a:xfrm>
            <a:off x="8205325" y="1614812"/>
            <a:ext cx="2527300" cy="2308225"/>
          </a:xfrm>
          <a:prstGeom prst="rect">
            <a:avLst/>
          </a:prstGeom>
        </p:spPr>
        <p:txBody>
          <a:bodyPr>
            <a:normAutofit/>
          </a:bodyPr>
          <a:lstStyle>
            <a:lvl1pPr algn="ctr">
              <a:defRPr sz="2500" baseline="0">
                <a:latin typeface="Georgia" panose="02040502050405020303" pitchFamily="18" charset="0"/>
              </a:defRPr>
            </a:lvl1pPr>
          </a:lstStyle>
          <a:p>
            <a:pPr lvl="0"/>
            <a:r>
              <a:rPr lang="en-US" dirty="0"/>
              <a:t>Add quote here</a:t>
            </a:r>
          </a:p>
        </p:txBody>
      </p:sp>
      <p:sp>
        <p:nvSpPr>
          <p:cNvPr id="15" name="Picture Placeholder 20">
            <a:extLst>
              <a:ext uri="{FF2B5EF4-FFF2-40B4-BE49-F238E27FC236}">
                <a16:creationId xmlns:a16="http://schemas.microsoft.com/office/drawing/2014/main" id="{D3A5C01B-6528-D848-85C9-2BE1538D3F31}"/>
              </a:ext>
            </a:extLst>
          </p:cNvPr>
          <p:cNvSpPr>
            <a:spLocks noGrp="1"/>
          </p:cNvSpPr>
          <p:nvPr>
            <p:ph type="pic" sz="quarter" idx="14" hasCustomPrompt="1"/>
          </p:nvPr>
        </p:nvSpPr>
        <p:spPr>
          <a:xfrm>
            <a:off x="5207000" y="1935967"/>
            <a:ext cx="4333240" cy="4922033"/>
          </a:xfrm>
          <a:prstGeom prst="rect">
            <a:avLst/>
          </a:prstGeom>
        </p:spPr>
        <p:txBody>
          <a:bodyPr/>
          <a:lstStyle/>
          <a:p>
            <a:r>
              <a:rPr lang="en-US" dirty="0"/>
              <a:t> </a:t>
            </a:r>
          </a:p>
        </p:txBody>
      </p:sp>
      <p:pic>
        <p:nvPicPr>
          <p:cNvPr id="27" name="Picture 26">
            <a:extLst>
              <a:ext uri="{FF2B5EF4-FFF2-40B4-BE49-F238E27FC236}">
                <a16:creationId xmlns:a16="http://schemas.microsoft.com/office/drawing/2014/main" id="{A330BD79-D409-8D4F-8490-CA01AEC1AC0C}"/>
              </a:ext>
            </a:extLst>
          </p:cNvPr>
          <p:cNvPicPr>
            <a:picLocks noChangeAspect="1"/>
          </p:cNvPicPr>
          <p:nvPr userDrawn="1"/>
        </p:nvPicPr>
        <p:blipFill>
          <a:blip r:embed="rId2"/>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46705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A7D2C-DCFA-144A-A138-18516BFABCF7}"/>
              </a:ext>
            </a:extLst>
          </p:cNvPr>
          <p:cNvPicPr>
            <a:picLocks noChangeAspect="1"/>
          </p:cNvPicPr>
          <p:nvPr userDrawn="1"/>
        </p:nvPicPr>
        <p:blipFill>
          <a:blip r:embed="rId2"/>
          <a:stretch>
            <a:fillRect/>
          </a:stretch>
        </p:blipFill>
        <p:spPr>
          <a:xfrm>
            <a:off x="1274781" y="1250910"/>
            <a:ext cx="9986335" cy="4356179"/>
          </a:xfrm>
          <a:prstGeom prst="rect">
            <a:avLst/>
          </a:prstGeom>
        </p:spPr>
      </p:pic>
      <p:sp>
        <p:nvSpPr>
          <p:cNvPr id="2" name="Title 1">
            <a:extLst>
              <a:ext uri="{FF2B5EF4-FFF2-40B4-BE49-F238E27FC236}">
                <a16:creationId xmlns:a16="http://schemas.microsoft.com/office/drawing/2014/main" id="{AB7EB7C9-E853-7744-AABF-7486A92236D3}"/>
              </a:ext>
            </a:extLst>
          </p:cNvPr>
          <p:cNvSpPr>
            <a:spLocks noGrp="1"/>
          </p:cNvSpPr>
          <p:nvPr>
            <p:ph type="ctrTitle" hasCustomPrompt="1"/>
          </p:nvPr>
        </p:nvSpPr>
        <p:spPr>
          <a:xfrm>
            <a:off x="2064687" y="2129784"/>
            <a:ext cx="8717281" cy="2387600"/>
          </a:xfrm>
          <a:prstGeom prst="rect">
            <a:avLst/>
          </a:prstGeom>
        </p:spPr>
        <p:txBody>
          <a:bodyPr anchor="b">
            <a:normAutofit/>
          </a:bodyPr>
          <a:lstStyle>
            <a:lvl1pPr algn="l">
              <a:defRPr sz="5000" b="0" i="0" baseline="0">
                <a:solidFill>
                  <a:srgbClr val="24356F"/>
                </a:solidFill>
                <a:latin typeface="Georgia" panose="02040502050405020303" pitchFamily="18" charset="0"/>
              </a:defRPr>
            </a:lvl1pPr>
          </a:lstStyle>
          <a:p>
            <a:pPr lvl="0"/>
            <a:r>
              <a:rPr lang="en-US" dirty="0"/>
              <a:t>Providing Essential</a:t>
            </a:r>
            <a:br>
              <a:rPr lang="en-US" dirty="0"/>
            </a:br>
            <a:r>
              <a:rPr lang="en-US" dirty="0"/>
              <a:t>Services and Resources to</a:t>
            </a:r>
            <a:br>
              <a:rPr lang="en-US" dirty="0"/>
            </a:br>
            <a:r>
              <a:rPr lang="en-US" dirty="0"/>
              <a:t>Meet the Needs of Families</a:t>
            </a:r>
          </a:p>
        </p:txBody>
      </p:sp>
      <p:sp>
        <p:nvSpPr>
          <p:cNvPr id="3" name="Subtitle 2">
            <a:extLst>
              <a:ext uri="{FF2B5EF4-FFF2-40B4-BE49-F238E27FC236}">
                <a16:creationId xmlns:a16="http://schemas.microsoft.com/office/drawing/2014/main" id="{823779F9-0D57-D649-BAB1-B52CC9141FDF}"/>
              </a:ext>
            </a:extLst>
          </p:cNvPr>
          <p:cNvSpPr>
            <a:spLocks noGrp="1"/>
          </p:cNvSpPr>
          <p:nvPr>
            <p:ph type="subTitle" idx="1" hasCustomPrompt="1"/>
          </p:nvPr>
        </p:nvSpPr>
        <p:spPr>
          <a:xfrm>
            <a:off x="2064687" y="4597059"/>
            <a:ext cx="8717281" cy="825546"/>
          </a:xfrm>
          <a:prstGeom prst="rect">
            <a:avLst/>
          </a:prstGeom>
        </p:spPr>
        <p:txBody>
          <a:bodyPr>
            <a:normAutofit/>
          </a:bodyPr>
          <a:lstStyle>
            <a:lvl1pPr marL="0" indent="0" algn="l">
              <a:buNone/>
              <a:defRPr sz="1600" b="1" i="0" baseline="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 | Year</a:t>
            </a:r>
          </a:p>
        </p:txBody>
      </p:sp>
      <p:pic>
        <p:nvPicPr>
          <p:cNvPr id="7" name="Picture 6">
            <a:extLst>
              <a:ext uri="{FF2B5EF4-FFF2-40B4-BE49-F238E27FC236}">
                <a16:creationId xmlns:a16="http://schemas.microsoft.com/office/drawing/2014/main" id="{A26D4800-57E4-AD46-8098-C77A6DD13CEE}"/>
              </a:ext>
            </a:extLst>
          </p:cNvPr>
          <p:cNvPicPr>
            <a:picLocks noChangeAspect="1"/>
          </p:cNvPicPr>
          <p:nvPr userDrawn="1"/>
        </p:nvPicPr>
        <p:blipFill>
          <a:blip r:embed="rId3"/>
          <a:stretch>
            <a:fillRect/>
          </a:stretch>
        </p:blipFill>
        <p:spPr>
          <a:xfrm>
            <a:off x="9492728" y="6020734"/>
            <a:ext cx="1795631" cy="568616"/>
          </a:xfrm>
          <a:prstGeom prst="rect">
            <a:avLst/>
          </a:prstGeom>
        </p:spPr>
      </p:pic>
    </p:spTree>
    <p:extLst>
      <p:ext uri="{BB962C8B-B14F-4D97-AF65-F5344CB8AC3E}">
        <p14:creationId xmlns:p14="http://schemas.microsoft.com/office/powerpoint/2010/main" val="362453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00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5" name="Picture 4">
            <a:extLst>
              <a:ext uri="{FF2B5EF4-FFF2-40B4-BE49-F238E27FC236}">
                <a16:creationId xmlns:a16="http://schemas.microsoft.com/office/drawing/2014/main" id="{422F952F-8619-2946-8E13-925D25B5900F}"/>
              </a:ext>
            </a:extLst>
          </p:cNvPr>
          <p:cNvPicPr>
            <a:picLocks noChangeAspect="1"/>
          </p:cNvPicPr>
          <p:nvPr userDrawn="1"/>
        </p:nvPicPr>
        <p:blipFill>
          <a:blip r:embed="rId2"/>
          <a:stretch>
            <a:fillRect/>
          </a:stretch>
        </p:blipFill>
        <p:spPr>
          <a:xfrm>
            <a:off x="-10758" y="-21516"/>
            <a:ext cx="3323393" cy="2506532"/>
          </a:xfrm>
          <a:prstGeom prst="rect">
            <a:avLst/>
          </a:prstGeom>
        </p:spPr>
      </p:pic>
      <p:pic>
        <p:nvPicPr>
          <p:cNvPr id="6" name="Picture 5">
            <a:extLst>
              <a:ext uri="{FF2B5EF4-FFF2-40B4-BE49-F238E27FC236}">
                <a16:creationId xmlns:a16="http://schemas.microsoft.com/office/drawing/2014/main" id="{0F255E5C-44E9-BD42-B236-A4747C435202}"/>
              </a:ext>
            </a:extLst>
          </p:cNvPr>
          <p:cNvPicPr>
            <a:picLocks noChangeAspect="1"/>
          </p:cNvPicPr>
          <p:nvPr userDrawn="1"/>
        </p:nvPicPr>
        <p:blipFill>
          <a:blip r:embed="rId3"/>
          <a:stretch>
            <a:fillRect/>
          </a:stretch>
        </p:blipFill>
        <p:spPr>
          <a:xfrm>
            <a:off x="2418007" y="4843230"/>
            <a:ext cx="5747049" cy="2047044"/>
          </a:xfrm>
          <a:prstGeom prst="rect">
            <a:avLst/>
          </a:prstGeom>
        </p:spPr>
      </p:pic>
      <p:pic>
        <p:nvPicPr>
          <p:cNvPr id="7" name="Picture 6">
            <a:extLst>
              <a:ext uri="{FF2B5EF4-FFF2-40B4-BE49-F238E27FC236}">
                <a16:creationId xmlns:a16="http://schemas.microsoft.com/office/drawing/2014/main" id="{85D66FC3-A883-264F-BD16-EDC31228EDE4}"/>
              </a:ext>
            </a:extLst>
          </p:cNvPr>
          <p:cNvPicPr>
            <a:picLocks noChangeAspect="1"/>
          </p:cNvPicPr>
          <p:nvPr userDrawn="1"/>
        </p:nvPicPr>
        <p:blipFill>
          <a:blip r:embed="rId4"/>
          <a:stretch>
            <a:fillRect/>
          </a:stretch>
        </p:blipFill>
        <p:spPr>
          <a:xfrm>
            <a:off x="8926959" y="5594458"/>
            <a:ext cx="2050228" cy="649239"/>
          </a:xfrm>
          <a:prstGeom prst="rect">
            <a:avLst/>
          </a:prstGeom>
        </p:spPr>
      </p:pic>
      <p:pic>
        <p:nvPicPr>
          <p:cNvPr id="9" name="Picture 8">
            <a:extLst>
              <a:ext uri="{FF2B5EF4-FFF2-40B4-BE49-F238E27FC236}">
                <a16:creationId xmlns:a16="http://schemas.microsoft.com/office/drawing/2014/main" id="{E134ECF4-0F9D-CC40-A929-4F84A597A7FA}"/>
              </a:ext>
            </a:extLst>
          </p:cNvPr>
          <p:cNvPicPr>
            <a:picLocks noChangeAspect="1"/>
          </p:cNvPicPr>
          <p:nvPr userDrawn="1"/>
        </p:nvPicPr>
        <p:blipFill>
          <a:blip r:embed="rId5"/>
          <a:stretch>
            <a:fillRect/>
          </a:stretch>
        </p:blipFill>
        <p:spPr>
          <a:xfrm>
            <a:off x="7551869" y="-46591"/>
            <a:ext cx="4661647" cy="2206129"/>
          </a:xfrm>
          <a:prstGeom prst="rect">
            <a:avLst/>
          </a:prstGeom>
        </p:spPr>
      </p:pic>
    </p:spTree>
    <p:extLst>
      <p:ext uri="{BB962C8B-B14F-4D97-AF65-F5344CB8AC3E}">
        <p14:creationId xmlns:p14="http://schemas.microsoft.com/office/powerpoint/2010/main" val="129984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00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7" name="Picture 6">
            <a:extLst>
              <a:ext uri="{FF2B5EF4-FFF2-40B4-BE49-F238E27FC236}">
                <a16:creationId xmlns:a16="http://schemas.microsoft.com/office/drawing/2014/main" id="{85D66FC3-A883-264F-BD16-EDC31228EDE4}"/>
              </a:ext>
            </a:extLst>
          </p:cNvPr>
          <p:cNvPicPr>
            <a:picLocks noChangeAspect="1"/>
          </p:cNvPicPr>
          <p:nvPr userDrawn="1"/>
        </p:nvPicPr>
        <p:blipFill>
          <a:blip r:embed="rId2"/>
          <a:stretch>
            <a:fillRect/>
          </a:stretch>
        </p:blipFill>
        <p:spPr>
          <a:xfrm>
            <a:off x="8926959" y="5594458"/>
            <a:ext cx="2050228" cy="649239"/>
          </a:xfrm>
          <a:prstGeom prst="rect">
            <a:avLst/>
          </a:prstGeom>
        </p:spPr>
      </p:pic>
    </p:spTree>
    <p:extLst>
      <p:ext uri="{BB962C8B-B14F-4D97-AF65-F5344CB8AC3E}">
        <p14:creationId xmlns:p14="http://schemas.microsoft.com/office/powerpoint/2010/main" val="133741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002D72"/>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5" name="Picture 4">
            <a:extLst>
              <a:ext uri="{FF2B5EF4-FFF2-40B4-BE49-F238E27FC236}">
                <a16:creationId xmlns:a16="http://schemas.microsoft.com/office/drawing/2014/main" id="{422F952F-8619-2946-8E13-925D25B5900F}"/>
              </a:ext>
            </a:extLst>
          </p:cNvPr>
          <p:cNvPicPr>
            <a:picLocks noChangeAspect="1"/>
          </p:cNvPicPr>
          <p:nvPr userDrawn="1"/>
        </p:nvPicPr>
        <p:blipFill>
          <a:blip r:embed="rId2"/>
          <a:stretch>
            <a:fillRect/>
          </a:stretch>
        </p:blipFill>
        <p:spPr>
          <a:xfrm>
            <a:off x="-10758" y="-21516"/>
            <a:ext cx="3323393" cy="2506532"/>
          </a:xfrm>
          <a:prstGeom prst="rect">
            <a:avLst/>
          </a:prstGeom>
        </p:spPr>
      </p:pic>
      <p:pic>
        <p:nvPicPr>
          <p:cNvPr id="6" name="Picture 5">
            <a:extLst>
              <a:ext uri="{FF2B5EF4-FFF2-40B4-BE49-F238E27FC236}">
                <a16:creationId xmlns:a16="http://schemas.microsoft.com/office/drawing/2014/main" id="{0F255E5C-44E9-BD42-B236-A4747C435202}"/>
              </a:ext>
            </a:extLst>
          </p:cNvPr>
          <p:cNvPicPr>
            <a:picLocks noChangeAspect="1"/>
          </p:cNvPicPr>
          <p:nvPr userDrawn="1"/>
        </p:nvPicPr>
        <p:blipFill>
          <a:blip r:embed="rId3"/>
          <a:stretch>
            <a:fillRect/>
          </a:stretch>
        </p:blipFill>
        <p:spPr>
          <a:xfrm>
            <a:off x="2418007" y="4843230"/>
            <a:ext cx="5747049" cy="2047044"/>
          </a:xfrm>
          <a:prstGeom prst="rect">
            <a:avLst/>
          </a:prstGeom>
        </p:spPr>
      </p:pic>
      <p:pic>
        <p:nvPicPr>
          <p:cNvPr id="9" name="Picture 8">
            <a:extLst>
              <a:ext uri="{FF2B5EF4-FFF2-40B4-BE49-F238E27FC236}">
                <a16:creationId xmlns:a16="http://schemas.microsoft.com/office/drawing/2014/main" id="{E134ECF4-0F9D-CC40-A929-4F84A597A7FA}"/>
              </a:ext>
            </a:extLst>
          </p:cNvPr>
          <p:cNvPicPr>
            <a:picLocks noChangeAspect="1"/>
          </p:cNvPicPr>
          <p:nvPr userDrawn="1"/>
        </p:nvPicPr>
        <p:blipFill>
          <a:blip r:embed="rId4"/>
          <a:stretch>
            <a:fillRect/>
          </a:stretch>
        </p:blipFill>
        <p:spPr>
          <a:xfrm>
            <a:off x="7551869" y="-46591"/>
            <a:ext cx="4661647" cy="2206129"/>
          </a:xfrm>
          <a:prstGeom prst="rect">
            <a:avLst/>
          </a:prstGeom>
        </p:spPr>
      </p:pic>
      <p:pic>
        <p:nvPicPr>
          <p:cNvPr id="10" name="Picture 9">
            <a:extLst>
              <a:ext uri="{FF2B5EF4-FFF2-40B4-BE49-F238E27FC236}">
                <a16:creationId xmlns:a16="http://schemas.microsoft.com/office/drawing/2014/main" id="{8F1FE00F-CBE5-A443-AB7C-8D4051781A5C}"/>
              </a:ext>
            </a:extLst>
          </p:cNvPr>
          <p:cNvPicPr>
            <a:picLocks noChangeAspect="1"/>
          </p:cNvPicPr>
          <p:nvPr userDrawn="1"/>
        </p:nvPicPr>
        <p:blipFill>
          <a:blip r:embed="rId5"/>
          <a:stretch>
            <a:fillRect/>
          </a:stretch>
        </p:blipFill>
        <p:spPr>
          <a:xfrm>
            <a:off x="8926960" y="5594458"/>
            <a:ext cx="2050227" cy="649238"/>
          </a:xfrm>
          <a:prstGeom prst="rect">
            <a:avLst/>
          </a:prstGeom>
        </p:spPr>
      </p:pic>
    </p:spTree>
    <p:extLst>
      <p:ext uri="{BB962C8B-B14F-4D97-AF65-F5344CB8AC3E}">
        <p14:creationId xmlns:p14="http://schemas.microsoft.com/office/powerpoint/2010/main" val="376640600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002D72"/>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10" name="Picture 9">
            <a:extLst>
              <a:ext uri="{FF2B5EF4-FFF2-40B4-BE49-F238E27FC236}">
                <a16:creationId xmlns:a16="http://schemas.microsoft.com/office/drawing/2014/main" id="{8F1FE00F-CBE5-A443-AB7C-8D4051781A5C}"/>
              </a:ext>
            </a:extLst>
          </p:cNvPr>
          <p:cNvPicPr>
            <a:picLocks noChangeAspect="1"/>
          </p:cNvPicPr>
          <p:nvPr userDrawn="1"/>
        </p:nvPicPr>
        <p:blipFill>
          <a:blip r:embed="rId2"/>
          <a:stretch>
            <a:fillRect/>
          </a:stretch>
        </p:blipFill>
        <p:spPr>
          <a:xfrm>
            <a:off x="8926960" y="5594458"/>
            <a:ext cx="2050227" cy="649238"/>
          </a:xfrm>
          <a:prstGeom prst="rect">
            <a:avLst/>
          </a:prstGeom>
        </p:spPr>
      </p:pic>
    </p:spTree>
    <p:extLst>
      <p:ext uri="{BB962C8B-B14F-4D97-AF65-F5344CB8AC3E}">
        <p14:creationId xmlns:p14="http://schemas.microsoft.com/office/powerpoint/2010/main" val="347884164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rgbClr val="F7BE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029A3-55F4-7D43-855C-F8D2FAB13D1F}"/>
              </a:ext>
            </a:extLst>
          </p:cNvPr>
          <p:cNvPicPr>
            <a:picLocks noChangeAspect="1"/>
          </p:cNvPicPr>
          <p:nvPr userDrawn="1"/>
        </p:nvPicPr>
        <p:blipFill>
          <a:blip r:embed="rId2"/>
          <a:stretch>
            <a:fillRect/>
          </a:stretch>
        </p:blipFill>
        <p:spPr>
          <a:xfrm>
            <a:off x="8896814" y="5556738"/>
            <a:ext cx="2111377" cy="722610"/>
          </a:xfrm>
          <a:prstGeom prst="rect">
            <a:avLst/>
          </a:prstGeom>
        </p:spPr>
      </p:pic>
      <p:sp>
        <p:nvSpPr>
          <p:cNvPr id="7" name="Title 1">
            <a:extLst>
              <a:ext uri="{FF2B5EF4-FFF2-40B4-BE49-F238E27FC236}">
                <a16:creationId xmlns:a16="http://schemas.microsoft.com/office/drawing/2014/main" id="{D0095569-7A85-4C4E-A573-E6D5F094DE6B}"/>
              </a:ext>
            </a:extLst>
          </p:cNvPr>
          <p:cNvSpPr>
            <a:spLocks noGrp="1"/>
          </p:cNvSpPr>
          <p:nvPr>
            <p:ph type="title" hasCustomPrompt="1"/>
          </p:nvPr>
        </p:nvSpPr>
        <p:spPr>
          <a:xfrm>
            <a:off x="1834100" y="2855669"/>
            <a:ext cx="8139239"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pic>
        <p:nvPicPr>
          <p:cNvPr id="8" name="Picture 7">
            <a:extLst>
              <a:ext uri="{FF2B5EF4-FFF2-40B4-BE49-F238E27FC236}">
                <a16:creationId xmlns:a16="http://schemas.microsoft.com/office/drawing/2014/main" id="{1770FF80-D544-794B-A824-6E2BEF0AD4A6}"/>
              </a:ext>
            </a:extLst>
          </p:cNvPr>
          <p:cNvPicPr>
            <a:picLocks noChangeAspect="1"/>
          </p:cNvPicPr>
          <p:nvPr userDrawn="1"/>
        </p:nvPicPr>
        <p:blipFill>
          <a:blip r:embed="rId3"/>
          <a:stretch>
            <a:fillRect/>
          </a:stretch>
        </p:blipFill>
        <p:spPr>
          <a:xfrm>
            <a:off x="3523354" y="4763140"/>
            <a:ext cx="4587912" cy="2211440"/>
          </a:xfrm>
          <a:prstGeom prst="rect">
            <a:avLst/>
          </a:prstGeom>
        </p:spPr>
      </p:pic>
      <p:pic>
        <p:nvPicPr>
          <p:cNvPr id="9" name="Picture 8">
            <a:extLst>
              <a:ext uri="{FF2B5EF4-FFF2-40B4-BE49-F238E27FC236}">
                <a16:creationId xmlns:a16="http://schemas.microsoft.com/office/drawing/2014/main" id="{FA0AD5F2-FF2D-CC45-81A5-3B806161FDDF}"/>
              </a:ext>
            </a:extLst>
          </p:cNvPr>
          <p:cNvPicPr>
            <a:picLocks noChangeAspect="1"/>
          </p:cNvPicPr>
          <p:nvPr userDrawn="1"/>
        </p:nvPicPr>
        <p:blipFill>
          <a:blip r:embed="rId4"/>
          <a:stretch>
            <a:fillRect/>
          </a:stretch>
        </p:blipFill>
        <p:spPr>
          <a:xfrm>
            <a:off x="0" y="-38100"/>
            <a:ext cx="3201166" cy="2893769"/>
          </a:xfrm>
          <a:prstGeom prst="rect">
            <a:avLst/>
          </a:prstGeom>
        </p:spPr>
      </p:pic>
      <p:pic>
        <p:nvPicPr>
          <p:cNvPr id="10" name="Picture 9">
            <a:extLst>
              <a:ext uri="{FF2B5EF4-FFF2-40B4-BE49-F238E27FC236}">
                <a16:creationId xmlns:a16="http://schemas.microsoft.com/office/drawing/2014/main" id="{B18EAA92-64EF-C741-91A3-7F36D071C4C5}"/>
              </a:ext>
            </a:extLst>
          </p:cNvPr>
          <p:cNvPicPr>
            <a:picLocks noChangeAspect="1"/>
          </p:cNvPicPr>
          <p:nvPr userDrawn="1"/>
        </p:nvPicPr>
        <p:blipFill>
          <a:blip r:embed="rId5"/>
          <a:stretch>
            <a:fillRect/>
          </a:stretch>
        </p:blipFill>
        <p:spPr>
          <a:xfrm>
            <a:off x="8628608" y="0"/>
            <a:ext cx="3563391" cy="3345628"/>
          </a:xfrm>
          <a:prstGeom prst="rect">
            <a:avLst/>
          </a:prstGeom>
        </p:spPr>
      </p:pic>
    </p:spTree>
    <p:extLst>
      <p:ext uri="{BB962C8B-B14F-4D97-AF65-F5344CB8AC3E}">
        <p14:creationId xmlns:p14="http://schemas.microsoft.com/office/powerpoint/2010/main" val="16998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rgbClr val="F7BE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029A3-55F4-7D43-855C-F8D2FAB13D1F}"/>
              </a:ext>
            </a:extLst>
          </p:cNvPr>
          <p:cNvPicPr>
            <a:picLocks noChangeAspect="1"/>
          </p:cNvPicPr>
          <p:nvPr userDrawn="1"/>
        </p:nvPicPr>
        <p:blipFill>
          <a:blip r:embed="rId2"/>
          <a:stretch>
            <a:fillRect/>
          </a:stretch>
        </p:blipFill>
        <p:spPr>
          <a:xfrm>
            <a:off x="8896814" y="5556738"/>
            <a:ext cx="2111377" cy="722610"/>
          </a:xfrm>
          <a:prstGeom prst="rect">
            <a:avLst/>
          </a:prstGeom>
        </p:spPr>
      </p:pic>
      <p:sp>
        <p:nvSpPr>
          <p:cNvPr id="7" name="Title 1">
            <a:extLst>
              <a:ext uri="{FF2B5EF4-FFF2-40B4-BE49-F238E27FC236}">
                <a16:creationId xmlns:a16="http://schemas.microsoft.com/office/drawing/2014/main" id="{D0095569-7A85-4C4E-A573-E6D5F094DE6B}"/>
              </a:ext>
            </a:extLst>
          </p:cNvPr>
          <p:cNvSpPr>
            <a:spLocks noGrp="1"/>
          </p:cNvSpPr>
          <p:nvPr>
            <p:ph type="title" hasCustomPrompt="1"/>
          </p:nvPr>
        </p:nvSpPr>
        <p:spPr>
          <a:xfrm>
            <a:off x="1834100" y="2855669"/>
            <a:ext cx="8139239"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Tree>
    <p:extLst>
      <p:ext uri="{BB962C8B-B14F-4D97-AF65-F5344CB8AC3E}">
        <p14:creationId xmlns:p14="http://schemas.microsoft.com/office/powerpoint/2010/main" val="112129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87DAD4-F32B-9148-9E14-7E045CFD227D}"/>
              </a:ext>
            </a:extLst>
          </p:cNvPr>
          <p:cNvPicPr>
            <a:picLocks noChangeAspect="1"/>
          </p:cNvPicPr>
          <p:nvPr userDrawn="1"/>
        </p:nvPicPr>
        <p:blipFill>
          <a:blip r:embed="rId2"/>
          <a:stretch>
            <a:fillRect/>
          </a:stretch>
        </p:blipFill>
        <p:spPr>
          <a:xfrm>
            <a:off x="-28008" y="4216025"/>
            <a:ext cx="2429555" cy="2641975"/>
          </a:xfrm>
          <a:prstGeom prst="rect">
            <a:avLst/>
          </a:prstGeom>
        </p:spPr>
      </p:pic>
      <p:pic>
        <p:nvPicPr>
          <p:cNvPr id="4" name="Picture 3">
            <a:extLst>
              <a:ext uri="{FF2B5EF4-FFF2-40B4-BE49-F238E27FC236}">
                <a16:creationId xmlns:a16="http://schemas.microsoft.com/office/drawing/2014/main" id="{5CB8FAC1-CA5B-FD4E-9E14-840AB0D34006}"/>
              </a:ext>
            </a:extLst>
          </p:cNvPr>
          <p:cNvPicPr>
            <a:picLocks noChangeAspect="1"/>
          </p:cNvPicPr>
          <p:nvPr userDrawn="1"/>
        </p:nvPicPr>
        <p:blipFill>
          <a:blip r:embed="rId3"/>
          <a:stretch>
            <a:fillRect/>
          </a:stretch>
        </p:blipFill>
        <p:spPr>
          <a:xfrm>
            <a:off x="6106583" y="0"/>
            <a:ext cx="6085417"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dirty="0"/>
              <a:t>High-quality, early</a:t>
            </a:r>
            <a:br>
              <a:rPr lang="en-US" dirty="0"/>
            </a:br>
            <a:r>
              <a:rPr lang="en-US" dirty="0"/>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dirty="0"/>
              <a:t>Body copy here.</a:t>
            </a:r>
          </a:p>
        </p:txBody>
      </p:sp>
      <p:pic>
        <p:nvPicPr>
          <p:cNvPr id="10" name="Picture 9">
            <a:extLst>
              <a:ext uri="{FF2B5EF4-FFF2-40B4-BE49-F238E27FC236}">
                <a16:creationId xmlns:a16="http://schemas.microsoft.com/office/drawing/2014/main" id="{3CBD243C-BE2F-2342-8116-02FA7064252D}"/>
              </a:ext>
            </a:extLst>
          </p:cNvPr>
          <p:cNvPicPr>
            <a:picLocks noChangeAspect="1"/>
          </p:cNvPicPr>
          <p:nvPr userDrawn="1"/>
        </p:nvPicPr>
        <p:blipFill>
          <a:blip r:embed="rId4"/>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364497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FB24BB-D87A-0F45-8400-61B54FE01AB5}"/>
              </a:ext>
            </a:extLst>
          </p:cNvPr>
          <p:cNvSpPr txBox="1">
            <a:spLocks/>
          </p:cNvSpPr>
          <p:nvPr userDrawn="1"/>
        </p:nvSpPr>
        <p:spPr>
          <a:xfrm>
            <a:off x="2064687" y="2129784"/>
            <a:ext cx="8717281" cy="2387600"/>
          </a:xfrm>
          <a:prstGeom prst="rect">
            <a:avLst/>
          </a:prstGeom>
        </p:spPr>
        <p:txBody>
          <a:bodyPr anchor="b">
            <a:normAutofit/>
          </a:bodyPr>
          <a:lstStyle>
            <a:lvl1pPr algn="l" defTabSz="914400" rtl="0" eaLnBrk="1" latinLnBrk="0" hangingPunct="1">
              <a:lnSpc>
                <a:spcPct val="90000"/>
              </a:lnSpc>
              <a:spcBef>
                <a:spcPct val="0"/>
              </a:spcBef>
              <a:buNone/>
              <a:defRPr lang="en-US" sz="5000" b="0" i="0" kern="1200" baseline="0">
                <a:solidFill>
                  <a:srgbClr val="24356F"/>
                </a:solidFill>
                <a:effectLst/>
                <a:latin typeface="Georgia" panose="02040502050405020303" pitchFamily="18" charset="0"/>
                <a:ea typeface="+mj-ea"/>
                <a:cs typeface="+mj-cs"/>
              </a:defRPr>
            </a:lvl1pPr>
          </a:lstStyle>
          <a:p>
            <a:r>
              <a:rPr lang="en-US" dirty="0"/>
              <a:t>Providing Essential</a:t>
            </a:r>
            <a:br>
              <a:rPr lang="en-US" dirty="0"/>
            </a:br>
            <a:r>
              <a:rPr lang="en-US" dirty="0"/>
              <a:t>Services and Resources to</a:t>
            </a:r>
            <a:br>
              <a:rPr lang="en-US" dirty="0"/>
            </a:br>
            <a:r>
              <a:rPr lang="en-US" dirty="0"/>
              <a:t>Meet the Needs of Families</a:t>
            </a:r>
          </a:p>
        </p:txBody>
      </p:sp>
    </p:spTree>
    <p:extLst>
      <p:ext uri="{BB962C8B-B14F-4D97-AF65-F5344CB8AC3E}">
        <p14:creationId xmlns:p14="http://schemas.microsoft.com/office/powerpoint/2010/main" val="3008482105"/>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70" r:id="rId3"/>
    <p:sldLayoutId id="2147483684" r:id="rId4"/>
    <p:sldLayoutId id="2147483691" r:id="rId5"/>
    <p:sldLayoutId id="2147483692" r:id="rId6"/>
    <p:sldLayoutId id="2147483680" r:id="rId7"/>
    <p:sldLayoutId id="2147483685" r:id="rId8"/>
    <p:sldLayoutId id="2147483681" r:id="rId9"/>
    <p:sldLayoutId id="2147483686" r:id="rId10"/>
    <p:sldLayoutId id="2147483672" r:id="rId11"/>
    <p:sldLayoutId id="2147483687" r:id="rId12"/>
    <p:sldLayoutId id="2147483673" r:id="rId13"/>
    <p:sldLayoutId id="2147483688" r:id="rId14"/>
    <p:sldLayoutId id="2147483674" r:id="rId15"/>
    <p:sldLayoutId id="2147483689" r:id="rId16"/>
    <p:sldLayoutId id="2147483682" r:id="rId17"/>
    <p:sldLayoutId id="2147483690" r:id="rId18"/>
  </p:sldLayoutIdLst>
  <p:txStyles>
    <p:titleStyle>
      <a:lvl1pPr algn="l" defTabSz="914400" rtl="0" eaLnBrk="1" latinLnBrk="0" hangingPunct="1">
        <a:lnSpc>
          <a:spcPct val="90000"/>
        </a:lnSpc>
        <a:spcBef>
          <a:spcPct val="0"/>
        </a:spcBef>
        <a:buNone/>
        <a:defRPr lang="en-US" sz="4400" kern="1200" baseline="0" smtClean="0">
          <a:solidFill>
            <a:srgbClr val="24356F"/>
          </a:solidFill>
          <a:effectLst/>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1600" kern="1200" baseline="0">
          <a:solidFill>
            <a:schemeClr val="bg1"/>
          </a:solidFill>
          <a:latin typeface="Gotham 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hyperlink" Target="http://www.decalkoala.com/"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hyperlink" Target="http://www.decalkoala.com/"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ags" Target="../tags/tag1.xml"/><Relationship Id="rId6" Type="http://schemas.microsoft.com/office/2018/10/relationships/comments" Target="../comments/modernComment_11A_1791AC1A.xml"/><Relationship Id="rId5" Type="http://schemas.openxmlformats.org/officeDocument/2006/relationships/notesSlide" Target="../notesSlides/notesSlide15.xml"/><Relationship Id="rId4"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7.m4a"/><Relationship Id="rId7" Type="http://schemas.openxmlformats.org/officeDocument/2006/relationships/image" Target="../media/image22.png"/><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5.png"/><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4.m4a"/><Relationship Id="rId7" Type="http://schemas.openxmlformats.org/officeDocument/2006/relationships/diagramLayout" Target="../diagrams/layout1.xml"/><Relationship Id="rId2" Type="http://schemas.microsoft.com/office/2007/relationships/media" Target="../media/media24.m4a"/><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22.png"/><Relationship Id="rId5" Type="http://schemas.openxmlformats.org/officeDocument/2006/relationships/notesSlide" Target="../notesSlides/notesSlide24.xml"/><Relationship Id="rId10" Type="http://schemas.microsoft.com/office/2007/relationships/diagramDrawing" Target="../diagrams/drawing1.xml"/><Relationship Id="rId4" Type="http://schemas.openxmlformats.org/officeDocument/2006/relationships/slideLayout" Target="../slideLayouts/slideLayout3.xml"/><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exemptionrulechanges@decal.ga.gov" TargetMode="External"/><Relationship Id="rId5" Type="http://schemas.openxmlformats.org/officeDocument/2006/relationships/hyperlink" Target="mailto:decalkoala@decal.ga.gov"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decalkoala.com/" TargetMode="External"/><Relationship Id="rId5" Type="http://schemas.microsoft.com/office/2018/10/relationships/comments" Target="../comments/modernComment_108_6B680CBB.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5" Type="http://schemas.openxmlformats.org/officeDocument/2006/relationships/hyperlink" Target="http://www.decalkoala.com/"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hyperlink" Target="http://www.decalkoala.com/"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EDDD-3CA4-C54E-B661-966C78E043A1}"/>
              </a:ext>
            </a:extLst>
          </p:cNvPr>
          <p:cNvSpPr>
            <a:spLocks noGrp="1"/>
          </p:cNvSpPr>
          <p:nvPr>
            <p:ph type="ctrTitle"/>
          </p:nvPr>
        </p:nvSpPr>
        <p:spPr>
          <a:xfrm>
            <a:off x="2064687" y="1463040"/>
            <a:ext cx="8717281" cy="3054344"/>
          </a:xfrm>
        </p:spPr>
        <p:txBody>
          <a:bodyPr>
            <a:normAutofit fontScale="90000"/>
          </a:bodyPr>
          <a:lstStyle/>
          <a:p>
            <a:pPr algn="ctr"/>
            <a:r>
              <a:rPr lang="en-US" dirty="0"/>
              <a:t>Submitting Required Reports and Refutations for Exempt and Informal Providers</a:t>
            </a:r>
            <a:br>
              <a:rPr lang="en-US" dirty="0"/>
            </a:br>
            <a:br>
              <a:rPr lang="en-US" dirty="0"/>
            </a:br>
            <a:r>
              <a:rPr lang="en-US" dirty="0"/>
              <a:t>Part 2</a:t>
            </a:r>
          </a:p>
        </p:txBody>
      </p:sp>
      <p:sp>
        <p:nvSpPr>
          <p:cNvPr id="3" name="Subtitle 2">
            <a:extLst>
              <a:ext uri="{FF2B5EF4-FFF2-40B4-BE49-F238E27FC236}">
                <a16:creationId xmlns:a16="http://schemas.microsoft.com/office/drawing/2014/main" id="{FCBE364B-2178-4747-A508-65C8BAAB982A}"/>
              </a:ext>
            </a:extLst>
          </p:cNvPr>
          <p:cNvSpPr>
            <a:spLocks noGrp="1"/>
          </p:cNvSpPr>
          <p:nvPr>
            <p:ph type="subTitle" idx="1"/>
          </p:nvPr>
        </p:nvSpPr>
        <p:spPr>
          <a:xfrm>
            <a:off x="2064687" y="4597059"/>
            <a:ext cx="8717281" cy="797901"/>
          </a:xfrm>
        </p:spPr>
        <p:txBody>
          <a:bodyPr/>
          <a:lstStyle/>
          <a:p>
            <a:pPr algn="ctr"/>
            <a:r>
              <a:rPr lang="en-US" dirty="0">
                <a:solidFill>
                  <a:srgbClr val="002D72"/>
                </a:solidFill>
              </a:rPr>
              <a:t>July 1, 2025 </a:t>
            </a:r>
          </a:p>
        </p:txBody>
      </p:sp>
      <p:pic>
        <p:nvPicPr>
          <p:cNvPr id="11" name="Audio 10">
            <a:hlinkClick r:id="" action="ppaction://media"/>
            <a:extLst>
              <a:ext uri="{FF2B5EF4-FFF2-40B4-BE49-F238E27FC236}">
                <a16:creationId xmlns:a16="http://schemas.microsoft.com/office/drawing/2014/main" id="{561B37F0-790A-79DA-6E81-43136709B3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2048341"/>
      </p:ext>
    </p:extLst>
  </p:cSld>
  <p:clrMapOvr>
    <a:masterClrMapping/>
  </p:clrMapOvr>
  <mc:AlternateContent xmlns:mc="http://schemas.openxmlformats.org/markup-compatibility/2006" xmlns:p14="http://schemas.microsoft.com/office/powerpoint/2010/main">
    <mc:Choice Requires="p14">
      <p:transition spd="slow" p14:dur="2000" advTm="18780"/>
    </mc:Choice>
    <mc:Fallback xmlns="">
      <p:transition spd="slow" advTm="18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0190D-5693-C74F-988A-8B870EFCF396}"/>
              </a:ext>
            </a:extLst>
          </p:cNvPr>
          <p:cNvSpPr>
            <a:spLocks noGrp="1"/>
          </p:cNvSpPr>
          <p:nvPr>
            <p:ph type="title"/>
          </p:nvPr>
        </p:nvSpPr>
        <p:spPr>
          <a:xfrm>
            <a:off x="4161034" y="280203"/>
            <a:ext cx="8352889" cy="1325563"/>
          </a:xfrm>
        </p:spPr>
        <p:txBody>
          <a:bodyPr/>
          <a:lstStyle/>
          <a:p>
            <a:r>
              <a:rPr lang="en-US" dirty="0"/>
              <a:t>How to submit a Required Report:</a:t>
            </a:r>
          </a:p>
        </p:txBody>
      </p:sp>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a:off x="262109" y="2720057"/>
            <a:ext cx="2080399" cy="2121292"/>
          </a:xfrm>
        </p:spPr>
        <p:txBody>
          <a:bodyPr>
            <a:normAutofit/>
          </a:bodyPr>
          <a:lstStyle/>
          <a:p>
            <a:pPr algn="ctr"/>
            <a:r>
              <a:rPr lang="en-US" sz="2000" dirty="0">
                <a:solidFill>
                  <a:schemeClr val="bg1"/>
                </a:solidFill>
              </a:rPr>
              <a:t>Required Reports should be submitted through your DECAL Koala account.</a:t>
            </a:r>
          </a:p>
        </p:txBody>
      </p:sp>
      <p:cxnSp>
        <p:nvCxnSpPr>
          <p:cNvPr id="7" name="Straight Connector 6">
            <a:extLst>
              <a:ext uri="{FF2B5EF4-FFF2-40B4-BE49-F238E27FC236}">
                <a16:creationId xmlns:a16="http://schemas.microsoft.com/office/drawing/2014/main" id="{9BDA7848-D72D-5B08-DCFF-32146645BE2B}"/>
              </a:ext>
            </a:extLst>
          </p:cNvPr>
          <p:cNvCxnSpPr/>
          <p:nvPr/>
        </p:nvCxnSpPr>
        <p:spPr>
          <a:xfrm>
            <a:off x="400692" y="2702104"/>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42FA9E-1BD3-86C7-E93E-5E5BC3EE57D0}"/>
              </a:ext>
            </a:extLst>
          </p:cNvPr>
          <p:cNvCxnSpPr/>
          <p:nvPr/>
        </p:nvCxnSpPr>
        <p:spPr>
          <a:xfrm>
            <a:off x="400692" y="5022351"/>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44785FA-C2A5-60E9-BD12-269B5D302685}"/>
              </a:ext>
            </a:extLst>
          </p:cNvPr>
          <p:cNvSpPr txBox="1">
            <a:spLocks/>
          </p:cNvSpPr>
          <p:nvPr/>
        </p:nvSpPr>
        <p:spPr>
          <a:xfrm>
            <a:off x="-223404" y="5204046"/>
            <a:ext cx="3046170"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hlinkClick r:id="rId5">
                  <a:extLst>
                    <a:ext uri="{A12FA001-AC4F-418D-AE19-62706E023703}">
                      <ahyp:hlinkClr xmlns:ahyp="http://schemas.microsoft.com/office/drawing/2018/hyperlinkcolor" val="tx"/>
                    </a:ext>
                  </a:extLst>
                </a:hlinkClick>
              </a:rPr>
              <a:t>www.decalkoala.com</a:t>
            </a:r>
            <a:endParaRPr lang="en-US" sz="1800" dirty="0">
              <a:solidFill>
                <a:schemeClr val="bg1"/>
              </a:solidFill>
            </a:endParaRPr>
          </a:p>
        </p:txBody>
      </p:sp>
      <p:pic>
        <p:nvPicPr>
          <p:cNvPr id="14" name="Audio 13">
            <a:hlinkClick r:id="" action="ppaction://media"/>
            <a:extLst>
              <a:ext uri="{FF2B5EF4-FFF2-40B4-BE49-F238E27FC236}">
                <a16:creationId xmlns:a16="http://schemas.microsoft.com/office/drawing/2014/main" id="{95A924DD-9D08-83BB-1BEA-94F50DCCD4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2" name="Picture 1" descr="A screenshot of a computer&#10;&#10;AI-generated content may be incorrect.">
            <a:extLst>
              <a:ext uri="{FF2B5EF4-FFF2-40B4-BE49-F238E27FC236}">
                <a16:creationId xmlns:a16="http://schemas.microsoft.com/office/drawing/2014/main" id="{ADE1F8E1-7954-36CC-0D1E-6F794B357E8C}"/>
              </a:ext>
            </a:extLst>
          </p:cNvPr>
          <p:cNvPicPr>
            <a:picLocks noChangeAspect="1"/>
          </p:cNvPicPr>
          <p:nvPr/>
        </p:nvPicPr>
        <p:blipFill>
          <a:blip r:embed="rId7"/>
          <a:stretch>
            <a:fillRect/>
          </a:stretch>
        </p:blipFill>
        <p:spPr>
          <a:xfrm>
            <a:off x="3438144" y="1605766"/>
            <a:ext cx="7877556" cy="3829049"/>
          </a:xfrm>
          <a:prstGeom prst="rect">
            <a:avLst/>
          </a:prstGeom>
        </p:spPr>
      </p:pic>
      <p:sp>
        <p:nvSpPr>
          <p:cNvPr id="6" name="Arrow: Left 5">
            <a:extLst>
              <a:ext uri="{FF2B5EF4-FFF2-40B4-BE49-F238E27FC236}">
                <a16:creationId xmlns:a16="http://schemas.microsoft.com/office/drawing/2014/main" id="{B6AE41B4-EA45-7EAF-0872-5E925C2A0E02}"/>
              </a:ext>
            </a:extLst>
          </p:cNvPr>
          <p:cNvSpPr/>
          <p:nvPr/>
        </p:nvSpPr>
        <p:spPr>
          <a:xfrm>
            <a:off x="8437626" y="5022351"/>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727548"/>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0190D-5693-C74F-988A-8B870EFCF396}"/>
              </a:ext>
            </a:extLst>
          </p:cNvPr>
          <p:cNvSpPr>
            <a:spLocks noGrp="1"/>
          </p:cNvSpPr>
          <p:nvPr>
            <p:ph type="title"/>
          </p:nvPr>
        </p:nvSpPr>
        <p:spPr>
          <a:xfrm>
            <a:off x="4161034" y="280203"/>
            <a:ext cx="8352889" cy="1325563"/>
          </a:xfrm>
        </p:spPr>
        <p:txBody>
          <a:bodyPr/>
          <a:lstStyle/>
          <a:p>
            <a:r>
              <a:rPr lang="en-US" dirty="0"/>
              <a:t>How to submit a Required Report:</a:t>
            </a:r>
          </a:p>
        </p:txBody>
      </p:sp>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a:off x="262109" y="2720057"/>
            <a:ext cx="2080399" cy="2121292"/>
          </a:xfrm>
        </p:spPr>
        <p:txBody>
          <a:bodyPr>
            <a:normAutofit/>
          </a:bodyPr>
          <a:lstStyle/>
          <a:p>
            <a:pPr algn="ctr"/>
            <a:r>
              <a:rPr lang="en-US" sz="2000" dirty="0">
                <a:solidFill>
                  <a:schemeClr val="bg1"/>
                </a:solidFill>
              </a:rPr>
              <a:t>Required Reports should be submitted through your DECAL Koala account.</a:t>
            </a:r>
          </a:p>
        </p:txBody>
      </p:sp>
      <p:cxnSp>
        <p:nvCxnSpPr>
          <p:cNvPr id="7" name="Straight Connector 6">
            <a:extLst>
              <a:ext uri="{FF2B5EF4-FFF2-40B4-BE49-F238E27FC236}">
                <a16:creationId xmlns:a16="http://schemas.microsoft.com/office/drawing/2014/main" id="{9BDA7848-D72D-5B08-DCFF-32146645BE2B}"/>
              </a:ext>
            </a:extLst>
          </p:cNvPr>
          <p:cNvCxnSpPr/>
          <p:nvPr/>
        </p:nvCxnSpPr>
        <p:spPr>
          <a:xfrm>
            <a:off x="400692" y="2702104"/>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42FA9E-1BD3-86C7-E93E-5E5BC3EE57D0}"/>
              </a:ext>
            </a:extLst>
          </p:cNvPr>
          <p:cNvCxnSpPr/>
          <p:nvPr/>
        </p:nvCxnSpPr>
        <p:spPr>
          <a:xfrm>
            <a:off x="400692" y="5022351"/>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44785FA-C2A5-60E9-BD12-269B5D302685}"/>
              </a:ext>
            </a:extLst>
          </p:cNvPr>
          <p:cNvSpPr txBox="1">
            <a:spLocks/>
          </p:cNvSpPr>
          <p:nvPr/>
        </p:nvSpPr>
        <p:spPr>
          <a:xfrm>
            <a:off x="-223404" y="5204046"/>
            <a:ext cx="3046170"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hlinkClick r:id="rId5">
                  <a:extLst>
                    <a:ext uri="{A12FA001-AC4F-418D-AE19-62706E023703}">
                      <ahyp:hlinkClr xmlns:ahyp="http://schemas.microsoft.com/office/drawing/2018/hyperlinkcolor" val="tx"/>
                    </a:ext>
                  </a:extLst>
                </a:hlinkClick>
              </a:rPr>
              <a:t>www.decalkoala.com</a:t>
            </a:r>
            <a:endParaRPr lang="en-US" sz="1800" dirty="0">
              <a:solidFill>
                <a:schemeClr val="bg1"/>
              </a:solidFill>
            </a:endParaRPr>
          </a:p>
        </p:txBody>
      </p:sp>
      <p:pic>
        <p:nvPicPr>
          <p:cNvPr id="12" name="Audio 11">
            <a:hlinkClick r:id="" action="ppaction://media"/>
            <a:extLst>
              <a:ext uri="{FF2B5EF4-FFF2-40B4-BE49-F238E27FC236}">
                <a16:creationId xmlns:a16="http://schemas.microsoft.com/office/drawing/2014/main" id="{47FBDB32-60D6-57EE-A705-055D62F440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2" name="Picture 1" descr="A screenshot of a computer&#10;&#10;AI-generated content may be incorrect.">
            <a:extLst>
              <a:ext uri="{FF2B5EF4-FFF2-40B4-BE49-F238E27FC236}">
                <a16:creationId xmlns:a16="http://schemas.microsoft.com/office/drawing/2014/main" id="{C1FF2125-F4F2-7A06-9527-C2D04EED7DE0}"/>
              </a:ext>
            </a:extLst>
          </p:cNvPr>
          <p:cNvPicPr>
            <a:picLocks noChangeAspect="1"/>
          </p:cNvPicPr>
          <p:nvPr/>
        </p:nvPicPr>
        <p:blipFill>
          <a:blip r:embed="rId7"/>
          <a:stretch>
            <a:fillRect/>
          </a:stretch>
        </p:blipFill>
        <p:spPr>
          <a:xfrm>
            <a:off x="3124200" y="1474472"/>
            <a:ext cx="8352888" cy="4377688"/>
          </a:xfrm>
          <a:prstGeom prst="rect">
            <a:avLst/>
          </a:prstGeom>
        </p:spPr>
      </p:pic>
      <p:sp>
        <p:nvSpPr>
          <p:cNvPr id="6" name="Arrow: Left 5">
            <a:extLst>
              <a:ext uri="{FF2B5EF4-FFF2-40B4-BE49-F238E27FC236}">
                <a16:creationId xmlns:a16="http://schemas.microsoft.com/office/drawing/2014/main" id="{57B8B8C1-AFF3-086E-AC20-8FCC77A5CA09}"/>
              </a:ext>
            </a:extLst>
          </p:cNvPr>
          <p:cNvSpPr/>
          <p:nvPr/>
        </p:nvSpPr>
        <p:spPr>
          <a:xfrm>
            <a:off x="7614666" y="5383528"/>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964441"/>
      </p:ext>
    </p:extLst>
  </p:cSld>
  <p:clrMapOvr>
    <a:masterClrMapping/>
  </p:clrMapOvr>
  <mc:AlternateContent xmlns:mc="http://schemas.openxmlformats.org/markup-compatibility/2006" xmlns:p14="http://schemas.microsoft.com/office/powerpoint/2010/main">
    <mc:Choice Requires="p14">
      <p:transition spd="slow" p14:dur="2000" advTm="8261"/>
    </mc:Choice>
    <mc:Fallback xmlns="">
      <p:transition spd="slow" advTm="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67840D-36F1-FD97-6C8F-9761B33E21DF}"/>
              </a:ext>
            </a:extLst>
          </p:cNvPr>
          <p:cNvSpPr>
            <a:spLocks noGrp="1"/>
          </p:cNvSpPr>
          <p:nvPr>
            <p:ph type="title"/>
          </p:nvPr>
        </p:nvSpPr>
        <p:spPr>
          <a:xfrm>
            <a:off x="1852405" y="273377"/>
            <a:ext cx="8487190" cy="881052"/>
          </a:xfrm>
        </p:spPr>
        <p:txBody>
          <a:bodyPr/>
          <a:lstStyle/>
          <a:p>
            <a:pPr algn="ctr"/>
            <a:r>
              <a:rPr lang="en-US" sz="4800" dirty="0">
                <a:solidFill>
                  <a:srgbClr val="F7BE00"/>
                </a:solidFill>
              </a:rPr>
              <a:t>Once in the report you can:</a:t>
            </a:r>
          </a:p>
        </p:txBody>
      </p:sp>
      <p:sp>
        <p:nvSpPr>
          <p:cNvPr id="4" name="Title 1">
            <a:extLst>
              <a:ext uri="{FF2B5EF4-FFF2-40B4-BE49-F238E27FC236}">
                <a16:creationId xmlns:a16="http://schemas.microsoft.com/office/drawing/2014/main" id="{97FE64D2-EF09-E883-D20F-34954D5187D8}"/>
              </a:ext>
            </a:extLst>
          </p:cNvPr>
          <p:cNvSpPr txBox="1">
            <a:spLocks/>
          </p:cNvSpPr>
          <p:nvPr/>
        </p:nvSpPr>
        <p:spPr>
          <a:xfrm>
            <a:off x="610507" y="3974738"/>
            <a:ext cx="5078853" cy="134803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kern="1200" baseline="0" smtClean="0">
                <a:solidFill>
                  <a:schemeClr val="bg1"/>
                </a:solidFill>
                <a:effectLst/>
                <a:latin typeface="Georgia" panose="02040502050405020303" pitchFamily="18" charset="0"/>
                <a:ea typeface="+mj-ea"/>
                <a:cs typeface="+mj-cs"/>
              </a:defRPr>
            </a:lvl1pPr>
          </a:lstStyle>
          <a:p>
            <a:pPr marL="285750" indent="-285750">
              <a:buFont typeface="Arial" panose="020B0604020202020204" pitchFamily="34" charset="0"/>
              <a:buChar char="•"/>
            </a:pPr>
            <a:r>
              <a:rPr lang="en-US" sz="1800" dirty="0">
                <a:solidFill>
                  <a:srgbClr val="002060"/>
                </a:solidFill>
              </a:rPr>
              <a:t>Describe how you will prevent reoccurrence</a:t>
            </a:r>
          </a:p>
          <a:p>
            <a:pPr marL="285750" indent="-285750">
              <a:buFont typeface="Arial" panose="020B0604020202020204" pitchFamily="34" charset="0"/>
              <a:buChar char="•"/>
            </a:pPr>
            <a:r>
              <a:rPr lang="en-US" sz="1800" dirty="0">
                <a:solidFill>
                  <a:srgbClr val="002060"/>
                </a:solidFill>
              </a:rPr>
              <a:t>Add child/parent information</a:t>
            </a:r>
          </a:p>
          <a:p>
            <a:pPr marL="285750" indent="-285750">
              <a:buFont typeface="Arial" panose="020B0604020202020204" pitchFamily="34" charset="0"/>
              <a:buChar char="•"/>
            </a:pPr>
            <a:r>
              <a:rPr lang="en-US" sz="1800" dirty="0">
                <a:solidFill>
                  <a:srgbClr val="002060"/>
                </a:solidFill>
              </a:rPr>
              <a:t>Add witness information</a:t>
            </a:r>
          </a:p>
          <a:p>
            <a:pPr marL="285750" indent="-285750">
              <a:buFont typeface="Arial" panose="020B0604020202020204" pitchFamily="34" charset="0"/>
              <a:buChar char="•"/>
            </a:pPr>
            <a:r>
              <a:rPr lang="en-US" sz="1800" dirty="0">
                <a:solidFill>
                  <a:srgbClr val="002060"/>
                </a:solidFill>
              </a:rPr>
              <a:t>Add staff information</a:t>
            </a:r>
          </a:p>
          <a:p>
            <a:pPr marL="285750" indent="-285750">
              <a:buFont typeface="Arial" panose="020B0604020202020204" pitchFamily="34" charset="0"/>
              <a:buChar char="•"/>
            </a:pPr>
            <a:r>
              <a:rPr lang="en-US" sz="1800" dirty="0">
                <a:solidFill>
                  <a:srgbClr val="002060"/>
                </a:solidFill>
              </a:rPr>
              <a:t>Any action taken</a:t>
            </a:r>
            <a:endParaRPr lang="en-US" sz="2800" dirty="0">
              <a:solidFill>
                <a:srgbClr val="002060"/>
              </a:solidFill>
            </a:endParaRPr>
          </a:p>
        </p:txBody>
      </p:sp>
      <p:pic>
        <p:nvPicPr>
          <p:cNvPr id="5" name="Picture 4" descr="Graphical user interface, application&#10;&#10;Description automatically generated">
            <a:extLst>
              <a:ext uri="{FF2B5EF4-FFF2-40B4-BE49-F238E27FC236}">
                <a16:creationId xmlns:a16="http://schemas.microsoft.com/office/drawing/2014/main" id="{45A09E72-AE7A-A499-D4EB-5AF55CB226B1}"/>
              </a:ext>
            </a:extLst>
          </p:cNvPr>
          <p:cNvPicPr>
            <a:picLocks noChangeAspect="1"/>
          </p:cNvPicPr>
          <p:nvPr/>
        </p:nvPicPr>
        <p:blipFill>
          <a:blip r:embed="rId5"/>
          <a:stretch>
            <a:fillRect/>
          </a:stretch>
        </p:blipFill>
        <p:spPr>
          <a:xfrm>
            <a:off x="610506" y="1316856"/>
            <a:ext cx="5078853" cy="234315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7F8B8B6-29AC-E3D0-C8B9-82A2FAE2F17B}"/>
              </a:ext>
            </a:extLst>
          </p:cNvPr>
          <p:cNvPicPr>
            <a:picLocks noChangeAspect="1"/>
          </p:cNvPicPr>
          <p:nvPr/>
        </p:nvPicPr>
        <p:blipFill>
          <a:blip r:embed="rId6"/>
          <a:stretch>
            <a:fillRect/>
          </a:stretch>
        </p:blipFill>
        <p:spPr>
          <a:xfrm>
            <a:off x="6581621" y="1316857"/>
            <a:ext cx="5073421" cy="2343149"/>
          </a:xfrm>
          <a:prstGeom prst="rect">
            <a:avLst/>
          </a:prstGeom>
        </p:spPr>
      </p:pic>
      <p:sp>
        <p:nvSpPr>
          <p:cNvPr id="13" name="Title 1">
            <a:extLst>
              <a:ext uri="{FF2B5EF4-FFF2-40B4-BE49-F238E27FC236}">
                <a16:creationId xmlns:a16="http://schemas.microsoft.com/office/drawing/2014/main" id="{9D2145A2-8C41-0F89-1C10-72603F20A6AD}"/>
              </a:ext>
            </a:extLst>
          </p:cNvPr>
          <p:cNvSpPr txBox="1">
            <a:spLocks/>
          </p:cNvSpPr>
          <p:nvPr/>
        </p:nvSpPr>
        <p:spPr>
          <a:xfrm>
            <a:off x="6666462" y="3974738"/>
            <a:ext cx="5078853" cy="143466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kern="1200" baseline="0" smtClean="0">
                <a:solidFill>
                  <a:schemeClr val="bg1"/>
                </a:solidFill>
                <a:effectLst/>
                <a:latin typeface="Georgia" panose="02040502050405020303" pitchFamily="18" charset="0"/>
                <a:ea typeface="+mj-ea"/>
                <a:cs typeface="+mj-cs"/>
              </a:defRPr>
            </a:lvl1pPr>
          </a:lstStyle>
          <a:p>
            <a:pPr marL="285750" indent="-285750">
              <a:buFont typeface="Arial" panose="020B0604020202020204" pitchFamily="34" charset="0"/>
              <a:buChar char="•"/>
            </a:pPr>
            <a:r>
              <a:rPr lang="en-US" sz="1800" dirty="0">
                <a:solidFill>
                  <a:srgbClr val="002060"/>
                </a:solidFill>
              </a:rPr>
              <a:t>Upload additional documents (statements, pictures, etc.)</a:t>
            </a:r>
          </a:p>
          <a:p>
            <a:pPr marL="285750" indent="-285750">
              <a:buFont typeface="Arial" panose="020B0604020202020204" pitchFamily="34" charset="0"/>
              <a:buChar char="•"/>
            </a:pPr>
            <a:r>
              <a:rPr lang="en-US" sz="1800" dirty="0">
                <a:solidFill>
                  <a:srgbClr val="002060"/>
                </a:solidFill>
              </a:rPr>
              <a:t>Choose the type of injury, affected area of body</a:t>
            </a:r>
          </a:p>
          <a:p>
            <a:pPr marL="285750" indent="-285750">
              <a:buFont typeface="Arial" panose="020B0604020202020204" pitchFamily="34" charset="0"/>
              <a:buChar char="•"/>
            </a:pPr>
            <a:r>
              <a:rPr lang="en-US" sz="1800" dirty="0">
                <a:solidFill>
                  <a:srgbClr val="002060"/>
                </a:solidFill>
              </a:rPr>
              <a:t>Where incident occurred, activity at the time, </a:t>
            </a:r>
          </a:p>
          <a:p>
            <a:endParaRPr lang="en-US" sz="2800" dirty="0">
              <a:solidFill>
                <a:srgbClr val="002060"/>
              </a:solidFill>
            </a:endParaRPr>
          </a:p>
        </p:txBody>
      </p:sp>
      <p:pic>
        <p:nvPicPr>
          <p:cNvPr id="9" name="Audio 8">
            <a:hlinkClick r:id="" action="ppaction://media"/>
            <a:extLst>
              <a:ext uri="{FF2B5EF4-FFF2-40B4-BE49-F238E27FC236}">
                <a16:creationId xmlns:a16="http://schemas.microsoft.com/office/drawing/2014/main" id="{61013B6D-E1D1-2E9B-F66D-D4DE8999A42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8435731"/>
      </p:ext>
    </p:extLst>
  </p:cSld>
  <p:clrMapOvr>
    <a:masterClrMapping/>
  </p:clrMapOvr>
  <mc:AlternateContent xmlns:mc="http://schemas.openxmlformats.org/markup-compatibility/2006" xmlns:p14="http://schemas.microsoft.com/office/powerpoint/2010/main">
    <mc:Choice Requires="p14">
      <p:transition spd="slow" p14:dur="2000" advTm="25682"/>
    </mc:Choice>
    <mc:Fallback xmlns="">
      <p:transition spd="slow" advTm="2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EDDD-3CA4-C54E-B661-966C78E043A1}"/>
              </a:ext>
            </a:extLst>
          </p:cNvPr>
          <p:cNvSpPr>
            <a:spLocks noGrp="1"/>
          </p:cNvSpPr>
          <p:nvPr>
            <p:ph type="ctrTitle"/>
          </p:nvPr>
        </p:nvSpPr>
        <p:spPr>
          <a:xfrm>
            <a:off x="7464614" y="1171254"/>
            <a:ext cx="3713669" cy="3005707"/>
          </a:xfrm>
        </p:spPr>
        <p:txBody>
          <a:bodyPr vert="horz" lIns="91440" tIns="45720" rIns="91440" bIns="45720" rtlCol="0" anchor="b">
            <a:noAutofit/>
          </a:bodyPr>
          <a:lstStyle/>
          <a:p>
            <a:br>
              <a:rPr lang="en-US" sz="3600" dirty="0">
                <a:solidFill>
                  <a:schemeClr val="tx1"/>
                </a:solidFill>
                <a:latin typeface="+mj-lt"/>
              </a:rPr>
            </a:br>
            <a:br>
              <a:rPr lang="en-US" sz="3600" dirty="0">
                <a:solidFill>
                  <a:schemeClr val="tx1"/>
                </a:solidFill>
                <a:latin typeface="+mj-lt"/>
              </a:rPr>
            </a:br>
            <a:br>
              <a:rPr lang="en-US" sz="3600" dirty="0">
                <a:solidFill>
                  <a:schemeClr val="tx1"/>
                </a:solidFill>
                <a:latin typeface="+mj-lt"/>
              </a:rPr>
            </a:br>
            <a:r>
              <a:rPr lang="en-US" sz="3600" b="1" dirty="0">
                <a:solidFill>
                  <a:schemeClr val="tx1"/>
                </a:solidFill>
                <a:latin typeface="+mj-lt"/>
              </a:rPr>
              <a:t>DECAL Koala: Online Refutations for Informal and Exempt</a:t>
            </a:r>
            <a:br>
              <a:rPr lang="en-US" sz="3600" b="1" dirty="0">
                <a:solidFill>
                  <a:schemeClr val="tx1"/>
                </a:solidFill>
                <a:latin typeface="+mj-lt"/>
              </a:rPr>
            </a:br>
            <a:r>
              <a:rPr lang="en-US" sz="3600" b="1" dirty="0">
                <a:solidFill>
                  <a:schemeClr val="tx1"/>
                </a:solidFill>
                <a:latin typeface="+mj-lt"/>
              </a:rPr>
              <a:t>Providers receiving CAPS subsidies </a:t>
            </a:r>
          </a:p>
        </p:txBody>
      </p:sp>
      <p:sp>
        <p:nvSpPr>
          <p:cNvPr id="3" name="Subtitle 2">
            <a:extLst>
              <a:ext uri="{FF2B5EF4-FFF2-40B4-BE49-F238E27FC236}">
                <a16:creationId xmlns:a16="http://schemas.microsoft.com/office/drawing/2014/main" id="{FCBE364B-2178-4747-A508-65C8BAAB982A}"/>
              </a:ext>
            </a:extLst>
          </p:cNvPr>
          <p:cNvSpPr>
            <a:spLocks noGrp="1"/>
          </p:cNvSpPr>
          <p:nvPr>
            <p:ph type="subTitle" idx="1"/>
          </p:nvPr>
        </p:nvSpPr>
        <p:spPr>
          <a:xfrm>
            <a:off x="7188052" y="4356243"/>
            <a:ext cx="4087305" cy="968581"/>
          </a:xfrm>
        </p:spPr>
        <p:txBody>
          <a:bodyPr vert="horz" lIns="91440" tIns="45720" rIns="91440" bIns="45720" rtlCol="0" anchor="t">
            <a:normAutofit/>
          </a:bodyPr>
          <a:lstStyle/>
          <a:p>
            <a:pPr algn="ctr"/>
            <a:r>
              <a:rPr lang="en-US" sz="3600" b="0" dirty="0">
                <a:solidFill>
                  <a:schemeClr val="tx1"/>
                </a:solidFill>
                <a:latin typeface="+mn-lt"/>
              </a:rPr>
              <a:t>Effective July 2025</a:t>
            </a:r>
          </a:p>
        </p:txBody>
      </p:sp>
      <p:pic>
        <p:nvPicPr>
          <p:cNvPr id="5" name="Picture 4" descr="Koala on a tree">
            <a:extLst>
              <a:ext uri="{FF2B5EF4-FFF2-40B4-BE49-F238E27FC236}">
                <a16:creationId xmlns:a16="http://schemas.microsoft.com/office/drawing/2014/main" id="{1A54F6D2-4702-41D2-B3B1-0D32C3084202}"/>
              </a:ext>
            </a:extLst>
          </p:cNvPr>
          <p:cNvPicPr>
            <a:picLocks noChangeAspect="1"/>
          </p:cNvPicPr>
          <p:nvPr/>
        </p:nvPicPr>
        <p:blipFill rotWithShape="1">
          <a:blip r:embed="rId5"/>
          <a:srcRect l="9269" r="874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Audio 6">
            <a:hlinkClick r:id="" action="ppaction://media"/>
            <a:extLst>
              <a:ext uri="{FF2B5EF4-FFF2-40B4-BE49-F238E27FC236}">
                <a16:creationId xmlns:a16="http://schemas.microsoft.com/office/drawing/2014/main" id="{33D90E53-6DF1-FF98-EDEA-F5136FFBE2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1619641"/>
      </p:ext>
    </p:extLst>
  </p:cSld>
  <p:clrMapOvr>
    <a:masterClrMapping/>
  </p:clrMapOvr>
  <mc:AlternateContent xmlns:mc="http://schemas.openxmlformats.org/markup-compatibility/2006" xmlns:p14="http://schemas.microsoft.com/office/powerpoint/2010/main">
    <mc:Choice Requires="p14">
      <p:transition spd="slow" p14:dur="2000" advTm="16150"/>
    </mc:Choice>
    <mc:Fallback xmlns="">
      <p:transition spd="slow" advTm="1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27CA-55C5-BEA5-9452-C5B5508CC8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73AD5B-D763-889F-E8F9-2B1DCB7A54C8}"/>
              </a:ext>
            </a:extLst>
          </p:cNvPr>
          <p:cNvSpPr txBox="1"/>
          <p:nvPr/>
        </p:nvSpPr>
        <p:spPr>
          <a:xfrm>
            <a:off x="365758" y="239516"/>
            <a:ext cx="5730242" cy="584775"/>
          </a:xfrm>
          <a:prstGeom prst="rect">
            <a:avLst/>
          </a:prstGeom>
          <a:noFill/>
        </p:spPr>
        <p:txBody>
          <a:bodyPr wrap="square">
            <a:spAutoFit/>
          </a:bodyPr>
          <a:lstStyle/>
          <a:p>
            <a:pPr algn="ctr"/>
            <a:r>
              <a:rPr lang="en-US" sz="3200" b="1" dirty="0">
                <a:solidFill>
                  <a:schemeClr val="tx1"/>
                </a:solidFill>
                <a:latin typeface="+mj-lt"/>
              </a:rPr>
              <a:t>   What is a </a:t>
            </a:r>
            <a:r>
              <a:rPr lang="en-US" sz="3200" b="1" dirty="0">
                <a:solidFill>
                  <a:schemeClr val="tx1"/>
                </a:solidFill>
                <a:latin typeface="Georgia" panose="02040502050405020303" pitchFamily="18" charset="0"/>
              </a:rPr>
              <a:t>Refutation</a:t>
            </a:r>
            <a:r>
              <a:rPr lang="en-US" sz="3200" b="1" dirty="0">
                <a:solidFill>
                  <a:schemeClr val="tx1"/>
                </a:solidFill>
                <a:latin typeface="+mj-lt"/>
              </a:rPr>
              <a:t>?</a:t>
            </a:r>
            <a:endParaRPr lang="en-US" sz="3200" dirty="0"/>
          </a:p>
        </p:txBody>
      </p:sp>
      <p:sp>
        <p:nvSpPr>
          <p:cNvPr id="9" name="TextBox 8">
            <a:extLst>
              <a:ext uri="{FF2B5EF4-FFF2-40B4-BE49-F238E27FC236}">
                <a16:creationId xmlns:a16="http://schemas.microsoft.com/office/drawing/2014/main" id="{DF7C3FF3-2B66-2909-664B-31607EFD3653}"/>
              </a:ext>
            </a:extLst>
          </p:cNvPr>
          <p:cNvSpPr txBox="1"/>
          <p:nvPr/>
        </p:nvSpPr>
        <p:spPr>
          <a:xfrm>
            <a:off x="235131" y="967092"/>
            <a:ext cx="6100355" cy="5041380"/>
          </a:xfrm>
          <a:prstGeom prst="rect">
            <a:avLst/>
          </a:prstGeom>
          <a:noFill/>
        </p:spPr>
        <p:txBody>
          <a:bodyPr wrap="square">
            <a:spAutoFit/>
          </a:bodyPr>
          <a:lstStyle/>
          <a:p>
            <a:pPr marL="0" marR="0" indent="-228600" fontAlgn="base">
              <a:lnSpc>
                <a:spcPct val="90000"/>
              </a:lnSpc>
              <a:spcBef>
                <a:spcPts val="0"/>
              </a:spcBef>
              <a:spcAft>
                <a:spcPts val="600"/>
              </a:spcAft>
              <a:buFont typeface="Arial" panose="020B0604020202020204" pitchFamily="34" charset="0"/>
              <a:buChar char="•"/>
            </a:pPr>
            <a:r>
              <a:rPr lang="en-US" dirty="0">
                <a:effectLst/>
                <a:latin typeface="Georgia" panose="02040502050405020303" pitchFamily="18" charset="0"/>
                <a:cs typeface="Arial" panose="020B0604020202020204" pitchFamily="34" charset="0"/>
              </a:rPr>
              <a:t>A provider has the right to disagree with, ask questions about, and seek further review of a citation(s) issued by a </a:t>
            </a:r>
            <a:r>
              <a:rPr lang="en-US" dirty="0">
                <a:latin typeface="Georgia" panose="02040502050405020303" pitchFamily="18" charset="0"/>
                <a:cs typeface="Arial" panose="020B0604020202020204" pitchFamily="34" charset="0"/>
              </a:rPr>
              <a:t>exemption specialist.</a:t>
            </a:r>
            <a:r>
              <a:rPr lang="en-US" dirty="0">
                <a:effectLst/>
                <a:latin typeface="Georgia" panose="02040502050405020303" pitchFamily="18" charset="0"/>
                <a:cs typeface="Arial" panose="020B0604020202020204" pitchFamily="34" charset="0"/>
              </a:rPr>
              <a:t> </a:t>
            </a:r>
          </a:p>
          <a:p>
            <a:pPr marR="0" fontAlgn="base">
              <a:lnSpc>
                <a:spcPct val="90000"/>
              </a:lnSpc>
              <a:spcBef>
                <a:spcPts val="0"/>
              </a:spcBef>
              <a:spcAft>
                <a:spcPts val="600"/>
              </a:spcAft>
            </a:pPr>
            <a:endParaRPr lang="en-US" dirty="0">
              <a:latin typeface="Georgia" panose="02040502050405020303" pitchFamily="18" charset="0"/>
              <a:cs typeface="Arial" panose="020B0604020202020204" pitchFamily="34" charset="0"/>
            </a:endParaRPr>
          </a:p>
          <a:p>
            <a:pPr marL="0" marR="0" indent="-228600" fontAlgn="base">
              <a:lnSpc>
                <a:spcPct val="90000"/>
              </a:lnSpc>
              <a:spcBef>
                <a:spcPts val="0"/>
              </a:spcBef>
              <a:spcAft>
                <a:spcPts val="600"/>
              </a:spcAft>
              <a:buFont typeface="Arial" panose="020B0604020202020204" pitchFamily="34" charset="0"/>
              <a:buChar char="•"/>
            </a:pPr>
            <a:r>
              <a:rPr lang="en-US" dirty="0">
                <a:effectLst/>
                <a:latin typeface="Georgia" panose="02040502050405020303" pitchFamily="18" charset="0"/>
                <a:cs typeface="Arial" panose="020B0604020202020204" pitchFamily="34" charset="0"/>
              </a:rPr>
              <a:t>If the disagreement about the citation(s) is not resolved by speaking with the </a:t>
            </a:r>
            <a:r>
              <a:rPr lang="en-US" dirty="0">
                <a:latin typeface="Georgia" panose="02040502050405020303" pitchFamily="18" charset="0"/>
                <a:cs typeface="Arial" panose="020B0604020202020204" pitchFamily="34" charset="0"/>
              </a:rPr>
              <a:t>specialist</a:t>
            </a:r>
            <a:r>
              <a:rPr lang="en-US" dirty="0">
                <a:effectLst/>
                <a:latin typeface="Georgia" panose="02040502050405020303" pitchFamily="18" charset="0"/>
                <a:cs typeface="Arial" panose="020B0604020202020204" pitchFamily="34" charset="0"/>
              </a:rPr>
              <a:t>, the provider can submit a refutation within 10 business days of the completion date of the visit. This serves as a statement of disagreement/refutation. </a:t>
            </a:r>
          </a:p>
          <a:p>
            <a:pPr marL="0" marR="0" indent="-228600" fontAlgn="base">
              <a:lnSpc>
                <a:spcPct val="90000"/>
              </a:lnSpc>
              <a:spcBef>
                <a:spcPts val="0"/>
              </a:spcBef>
              <a:spcAft>
                <a:spcPts val="600"/>
              </a:spcAft>
              <a:buFont typeface="Arial" panose="020B0604020202020204" pitchFamily="34" charset="0"/>
              <a:buChar char="•"/>
            </a:pPr>
            <a:endParaRPr lang="en-US" dirty="0">
              <a:latin typeface="Georgia" panose="02040502050405020303" pitchFamily="18" charset="0"/>
              <a:cs typeface="Arial" panose="020B0604020202020204" pitchFamily="34" charset="0"/>
            </a:endParaRPr>
          </a:p>
          <a:p>
            <a:pPr marL="0" marR="0" indent="-228600" fontAlgn="base">
              <a:lnSpc>
                <a:spcPct val="90000"/>
              </a:lnSpc>
              <a:spcBef>
                <a:spcPts val="0"/>
              </a:spcBef>
              <a:spcAft>
                <a:spcPts val="600"/>
              </a:spcAft>
              <a:buFont typeface="Arial" panose="020B0604020202020204" pitchFamily="34" charset="0"/>
              <a:buChar char="•"/>
            </a:pPr>
            <a:r>
              <a:rPr lang="en-US" dirty="0">
                <a:effectLst/>
                <a:latin typeface="Georgia" panose="02040502050405020303" pitchFamily="18" charset="0"/>
                <a:cs typeface="Arial" panose="020B0604020202020204" pitchFamily="34" charset="0"/>
              </a:rPr>
              <a:t>Sometimes, citations are removed following review, and sometimes they are not. Providers are encouraged to ask questions and state disagreement with citations and may do so without fear of retaliation or negative consequence.</a:t>
            </a:r>
          </a:p>
          <a:p>
            <a:pPr marL="0" marR="0" indent="-228600" fontAlgn="base">
              <a:lnSpc>
                <a:spcPct val="90000"/>
              </a:lnSpc>
              <a:spcBef>
                <a:spcPts val="0"/>
              </a:spcBef>
              <a:spcAft>
                <a:spcPts val="600"/>
              </a:spcAft>
              <a:buFont typeface="Arial" panose="020B0604020202020204" pitchFamily="34" charset="0"/>
              <a:buChar char="•"/>
            </a:pPr>
            <a:endParaRPr lang="en-US" dirty="0">
              <a:effectLst/>
              <a:latin typeface="Georgia" panose="02040502050405020303" pitchFamily="18" charset="0"/>
              <a:cs typeface="Arial" panose="020B0604020202020204" pitchFamily="34" charset="0"/>
            </a:endParaRPr>
          </a:p>
          <a:p>
            <a:pPr marL="0" marR="0" indent="-228600" fontAlgn="base">
              <a:lnSpc>
                <a:spcPct val="90000"/>
              </a:lnSpc>
              <a:spcBef>
                <a:spcPts val="0"/>
              </a:spcBef>
              <a:spcAft>
                <a:spcPts val="600"/>
              </a:spcAft>
              <a:buFont typeface="Arial" panose="020B0604020202020204" pitchFamily="34" charset="0"/>
              <a:buChar char="•"/>
            </a:pPr>
            <a:r>
              <a:rPr lang="en-US" dirty="0">
                <a:effectLst/>
                <a:latin typeface="Georgia" panose="02040502050405020303" pitchFamily="18" charset="0"/>
                <a:cs typeface="Arial" panose="020B0604020202020204" pitchFamily="34" charset="0"/>
              </a:rPr>
              <a:t>If a refutation is not received within 10 business days of the visit/completion date, then it is subject to not being accepted.</a:t>
            </a:r>
          </a:p>
        </p:txBody>
      </p:sp>
      <p:pic>
        <p:nvPicPr>
          <p:cNvPr id="5" name="Audio 4">
            <a:hlinkClick r:id="" action="ppaction://media"/>
            <a:extLst>
              <a:ext uri="{FF2B5EF4-FFF2-40B4-BE49-F238E27FC236}">
                <a16:creationId xmlns:a16="http://schemas.microsoft.com/office/drawing/2014/main" id="{F929F500-A9C8-4792-02D7-A2BB5DDBD9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3548701"/>
      </p:ext>
    </p:extLst>
  </p:cSld>
  <p:clrMapOvr>
    <a:masterClrMapping/>
  </p:clrMapOvr>
  <mc:AlternateContent xmlns:mc="http://schemas.openxmlformats.org/markup-compatibility/2006" xmlns:p14="http://schemas.microsoft.com/office/powerpoint/2010/main">
    <mc:Choice Requires="p14">
      <p:transition spd="slow" p14:dur="2000" advTm="59173"/>
    </mc:Choice>
    <mc:Fallback xmlns="">
      <p:transition spd="slow" advTm="5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9855B0-A06B-43EE-89B7-80C1C3247C07}"/>
              </a:ext>
            </a:extLst>
          </p:cNvPr>
          <p:cNvPicPr>
            <a:picLocks noChangeAspect="1"/>
          </p:cNvPicPr>
          <p:nvPr/>
        </p:nvPicPr>
        <p:blipFill rotWithShape="1">
          <a:blip r:embed="rId5">
            <a:alphaModFix amt="50000"/>
          </a:blip>
          <a:srcRect r="6690"/>
          <a:stretch/>
        </p:blipFill>
        <p:spPr>
          <a:xfrm>
            <a:off x="20" y="10"/>
            <a:ext cx="12188930" cy="6857990"/>
          </a:xfrm>
          <a:prstGeom prst="rect">
            <a:avLst/>
          </a:prstGeom>
        </p:spPr>
      </p:pic>
      <p:sp>
        <p:nvSpPr>
          <p:cNvPr id="2" name="Title 1">
            <a:extLst>
              <a:ext uri="{FF2B5EF4-FFF2-40B4-BE49-F238E27FC236}">
                <a16:creationId xmlns:a16="http://schemas.microsoft.com/office/drawing/2014/main" id="{FC275F9B-2453-4541-8F72-8013807D9A3C}"/>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7200" b="1" dirty="0">
                <a:solidFill>
                  <a:schemeClr val="tx1"/>
                </a:solidFill>
                <a:latin typeface="+mj-lt"/>
              </a:rPr>
              <a:t>How to submit refutations in DECAL Koala</a:t>
            </a:r>
          </a:p>
        </p:txBody>
      </p:sp>
      <p:pic>
        <p:nvPicPr>
          <p:cNvPr id="14" name="Audio 13">
            <a:hlinkClick r:id="" action="ppaction://media"/>
            <a:extLst>
              <a:ext uri="{FF2B5EF4-FFF2-40B4-BE49-F238E27FC236}">
                <a16:creationId xmlns:a16="http://schemas.microsoft.com/office/drawing/2014/main" id="{AD27F607-2D88-9D68-CD36-5AA3A42D01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2336141"/>
      </p:ext>
    </p:extLst>
  </p:cSld>
  <p:clrMapOvr>
    <a:masterClrMapping/>
  </p:clrMapOvr>
  <mc:AlternateContent xmlns:mc="http://schemas.openxmlformats.org/markup-compatibility/2006" xmlns:p14="http://schemas.microsoft.com/office/powerpoint/2010/main">
    <mc:Choice Requires="p14">
      <p:transition spd="slow" p14:dur="2000" advTm="23041"/>
    </mc:Choice>
    <mc:Fallback xmlns="">
      <p:transition spd="slow" advTm="2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flipH="1">
            <a:off x="6095997" y="875211"/>
            <a:ext cx="5020491" cy="4898572"/>
          </a:xfrm>
        </p:spPr>
        <p:txBody>
          <a:bodyPr vert="horz" lIns="91440" tIns="45720" rIns="91440" bIns="45720" rtlCol="0">
            <a:normAutofit fontScale="85000" lnSpcReduction="20000"/>
          </a:bodyPr>
          <a:lstStyle/>
          <a:p>
            <a:pPr indent="-228600">
              <a:buFont typeface="Arial" panose="020B0604020202020204" pitchFamily="34" charset="0"/>
              <a:buChar char="•"/>
            </a:pPr>
            <a:r>
              <a:rPr lang="en-US" sz="2400" dirty="0">
                <a:latin typeface="Georgia" panose="02040502050405020303" pitchFamily="18" charset="0"/>
              </a:rPr>
              <a:t>When you log into your DECAL Koala account it will open to your home page. You will scroll down to the inspection report section.</a:t>
            </a:r>
          </a:p>
          <a:p>
            <a:pPr indent="-228600">
              <a:buFont typeface="Arial" panose="020B0604020202020204" pitchFamily="34" charset="0"/>
              <a:buChar char="•"/>
            </a:pPr>
            <a:endParaRPr lang="en-US" sz="2400" dirty="0">
              <a:latin typeface="Georgia" panose="02040502050405020303" pitchFamily="18" charset="0"/>
            </a:endParaRPr>
          </a:p>
          <a:p>
            <a:pPr indent="-228600">
              <a:buFont typeface="Arial" panose="020B0604020202020204" pitchFamily="34" charset="0"/>
              <a:buChar char="•"/>
            </a:pPr>
            <a:r>
              <a:rPr lang="en-US" sz="2400" dirty="0">
                <a:latin typeface="Georgia" panose="02040502050405020303" pitchFamily="18" charset="0"/>
              </a:rPr>
              <a:t>If there was a citation on your last visit, a “Refute Citation” link will be visible. When you click this link, it will take you to the refutation page. </a:t>
            </a:r>
          </a:p>
          <a:p>
            <a:pPr indent="-228600">
              <a:buFont typeface="Arial" panose="020B0604020202020204" pitchFamily="34" charset="0"/>
              <a:buChar char="•"/>
            </a:pPr>
            <a:endParaRPr lang="en-US" sz="2400" dirty="0">
              <a:latin typeface="Georgia" panose="02040502050405020303" pitchFamily="18" charset="0"/>
            </a:endParaRPr>
          </a:p>
          <a:p>
            <a:pPr indent="-228600">
              <a:buFont typeface="Arial" panose="020B0604020202020204" pitchFamily="34" charset="0"/>
              <a:buChar char="•"/>
            </a:pPr>
            <a:r>
              <a:rPr lang="en-US" sz="2400" dirty="0">
                <a:latin typeface="Georgia" panose="02040502050405020303" pitchFamily="18" charset="0"/>
              </a:rPr>
              <a:t>If there was NO citation on your last visit, the “Refute Citation” link will not be visible. But you will still be able to view your visit report.</a:t>
            </a:r>
          </a:p>
          <a:p>
            <a:pPr indent="-228600">
              <a:buFont typeface="Arial" panose="020B0604020202020204" pitchFamily="34" charset="0"/>
              <a:buChar char="•"/>
            </a:pPr>
            <a:endParaRPr lang="en-US" sz="2400" dirty="0">
              <a:latin typeface="Georgia" panose="02040502050405020303" pitchFamily="18" charset="0"/>
            </a:endParaRPr>
          </a:p>
          <a:p>
            <a:pPr indent="-228600">
              <a:buFont typeface="Arial" panose="020B0604020202020204" pitchFamily="34" charset="0"/>
              <a:buChar char="•"/>
            </a:pPr>
            <a:r>
              <a:rPr lang="en-US" sz="2400" dirty="0">
                <a:latin typeface="Georgia" panose="02040502050405020303" pitchFamily="18" charset="0"/>
              </a:rPr>
              <a:t>The “Refute Citation” link will only be visible for 10 business days after the visit date.</a:t>
            </a:r>
          </a:p>
          <a:p>
            <a:pPr indent="-228600">
              <a:buFont typeface="Arial" panose="020B0604020202020204" pitchFamily="34" charset="0"/>
              <a:buChar char="•"/>
            </a:pPr>
            <a:endParaRPr lang="en-US" sz="2000" dirty="0">
              <a:solidFill>
                <a:srgbClr val="FFFFFF"/>
              </a:solidFill>
              <a:latin typeface="+mn-lt"/>
            </a:endParaRPr>
          </a:p>
        </p:txBody>
      </p:sp>
      <p:pic>
        <p:nvPicPr>
          <p:cNvPr id="19" name="Audio 18">
            <a:hlinkClick r:id="" action="ppaction://media"/>
            <a:extLst>
              <a:ext uri="{FF2B5EF4-FFF2-40B4-BE49-F238E27FC236}">
                <a16:creationId xmlns:a16="http://schemas.microsoft.com/office/drawing/2014/main" id="{BA62FE82-AEC9-424A-33FA-6F3AC123964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2" name="Picture 1" descr="A screenshot of a computer&#10;&#10;AI-generated content may be incorrect.">
            <a:extLst>
              <a:ext uri="{FF2B5EF4-FFF2-40B4-BE49-F238E27FC236}">
                <a16:creationId xmlns:a16="http://schemas.microsoft.com/office/drawing/2014/main" id="{41FDDAC5-892B-6FC0-EC3B-8F0C1E057FEB}"/>
              </a:ext>
            </a:extLst>
          </p:cNvPr>
          <p:cNvPicPr>
            <a:picLocks noChangeAspect="1"/>
          </p:cNvPicPr>
          <p:nvPr/>
        </p:nvPicPr>
        <p:blipFill>
          <a:blip r:embed="rId8"/>
          <a:stretch>
            <a:fillRect/>
          </a:stretch>
        </p:blipFill>
        <p:spPr>
          <a:xfrm>
            <a:off x="357188" y="757238"/>
            <a:ext cx="5586412" cy="5129212"/>
          </a:xfrm>
          <a:prstGeom prst="rect">
            <a:avLst/>
          </a:prstGeom>
        </p:spPr>
      </p:pic>
    </p:spTree>
    <p:custDataLst>
      <p:tags r:id="rId1"/>
    </p:custDataLst>
    <p:extLst>
      <p:ext uri="{BB962C8B-B14F-4D97-AF65-F5344CB8AC3E}">
        <p14:creationId xmlns:p14="http://schemas.microsoft.com/office/powerpoint/2010/main" val="395422746"/>
      </p:ext>
    </p:extLst>
  </p:cSld>
  <p:clrMapOvr>
    <a:masterClrMapping/>
  </p:clrMapOvr>
  <mc:AlternateContent xmlns:mc="http://schemas.openxmlformats.org/markup-compatibility/2006" xmlns:p14="http://schemas.microsoft.com/office/powerpoint/2010/main">
    <mc:Choice Requires="p14">
      <p:transition spd="slow" p14:dur="2000" advTm="33907"/>
    </mc:Choice>
    <mc:Fallback xmlns="">
      <p:transition spd="slow" advTm="3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bldLst>
      <p:bldP spid="5" grpId="0" build="p"/>
    </p:bldLst>
  </p:timing>
  <p:extLst>
    <p:ext uri="{6950BFC3-D8DA-4A85-94F7-54DA5524770B}">
      <p188:commentRel xmlns:p188="http://schemas.microsoft.com/office/powerpoint/2018/8/main" r:id="rId6"/>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B78B84-FC6D-C34B-9457-4392EC879037}"/>
              </a:ext>
            </a:extLst>
          </p:cNvPr>
          <p:cNvSpPr>
            <a:spLocks noGrp="1"/>
          </p:cNvSpPr>
          <p:nvPr>
            <p:ph type="body" sz="quarter" idx="4294967295"/>
          </p:nvPr>
        </p:nvSpPr>
        <p:spPr>
          <a:xfrm>
            <a:off x="152401" y="1406729"/>
            <a:ext cx="4107084" cy="4409280"/>
          </a:xfrm>
          <a:prstGeom prst="rect">
            <a:avLst/>
          </a:prstGeom>
        </p:spPr>
        <p:txBody>
          <a:bodyPr vert="horz" lIns="91440" tIns="45720" rIns="91440" bIns="45720" rtlCol="0">
            <a:noAutofit/>
          </a:bodyPr>
          <a:lstStyle/>
          <a:p>
            <a:pPr marL="285750" indent="-228600">
              <a:buFont typeface="Arial" panose="020B0604020202020204" pitchFamily="34" charset="0"/>
              <a:buChar char="•"/>
            </a:pPr>
            <a:r>
              <a:rPr lang="en-US" sz="2200" dirty="0">
                <a:solidFill>
                  <a:srgbClr val="FFFF00">
                    <a:alpha val="60000"/>
                  </a:srgbClr>
                </a:solidFill>
                <a:latin typeface="Georgia" panose="02040502050405020303" pitchFamily="18" charset="0"/>
              </a:rPr>
              <a:t>The top of the refutation page shares information regarding the refutation process.</a:t>
            </a:r>
          </a:p>
          <a:p>
            <a:pPr marL="285750" indent="-228600">
              <a:buFont typeface="Arial" panose="020B0604020202020204" pitchFamily="34" charset="0"/>
              <a:buChar char="•"/>
            </a:pPr>
            <a:r>
              <a:rPr lang="en-US" sz="2200" dirty="0">
                <a:solidFill>
                  <a:srgbClr val="FFFF00">
                    <a:alpha val="60000"/>
                  </a:srgbClr>
                </a:solidFill>
                <a:latin typeface="Georgia" panose="02040502050405020303" pitchFamily="18" charset="0"/>
              </a:rPr>
              <a:t>The middle section, Visit Details, shows what standards were cited on that visit.</a:t>
            </a:r>
          </a:p>
          <a:p>
            <a:pPr marL="285750" indent="-228600">
              <a:buFont typeface="Arial" panose="020B0604020202020204" pitchFamily="34" charset="0"/>
              <a:buChar char="•"/>
            </a:pPr>
            <a:r>
              <a:rPr lang="en-US" sz="2200" dirty="0">
                <a:solidFill>
                  <a:srgbClr val="FFFF00">
                    <a:alpha val="60000"/>
                  </a:srgbClr>
                </a:solidFill>
                <a:latin typeface="Georgia" panose="02040502050405020303" pitchFamily="18" charset="0"/>
              </a:rPr>
              <a:t>The bottom section requires the Director/Provider signature once the refutation is ready to be submitted.</a:t>
            </a:r>
          </a:p>
          <a:p>
            <a:pPr indent="-228600">
              <a:buFont typeface="Arial" panose="020B0604020202020204" pitchFamily="34" charset="0"/>
              <a:buChar char="•"/>
            </a:pPr>
            <a:endParaRPr lang="en-US" sz="2400" dirty="0">
              <a:solidFill>
                <a:schemeClr val="bg1">
                  <a:alpha val="60000"/>
                </a:schemeClr>
              </a:solidFill>
              <a:latin typeface="+mn-lt"/>
            </a:endParaRPr>
          </a:p>
        </p:txBody>
      </p:sp>
      <p:sp>
        <p:nvSpPr>
          <p:cNvPr id="2" name="Arrow: Right 1">
            <a:extLst>
              <a:ext uri="{FF2B5EF4-FFF2-40B4-BE49-F238E27FC236}">
                <a16:creationId xmlns:a16="http://schemas.microsoft.com/office/drawing/2014/main" id="{509049E9-5CEE-4FA2-885C-9B426B6669A1}"/>
              </a:ext>
            </a:extLst>
          </p:cNvPr>
          <p:cNvSpPr/>
          <p:nvPr/>
        </p:nvSpPr>
        <p:spPr>
          <a:xfrm>
            <a:off x="4838076" y="1857375"/>
            <a:ext cx="467349"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6E1094EF-CE82-4CBD-BCBE-28370B982471}"/>
              </a:ext>
            </a:extLst>
          </p:cNvPr>
          <p:cNvSpPr/>
          <p:nvPr/>
        </p:nvSpPr>
        <p:spPr>
          <a:xfrm>
            <a:off x="4838076" y="3086100"/>
            <a:ext cx="428599"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3D1D8E-00E4-432A-977D-28ADC531CE21}"/>
              </a:ext>
            </a:extLst>
          </p:cNvPr>
          <p:cNvPicPr>
            <a:picLocks noChangeAspect="1"/>
          </p:cNvPicPr>
          <p:nvPr/>
        </p:nvPicPr>
        <p:blipFill>
          <a:blip r:embed="rId6"/>
          <a:stretch>
            <a:fillRect/>
          </a:stretch>
        </p:blipFill>
        <p:spPr>
          <a:xfrm>
            <a:off x="4849226" y="4338437"/>
            <a:ext cx="456199" cy="224975"/>
          </a:xfrm>
          <a:prstGeom prst="rect">
            <a:avLst/>
          </a:prstGeom>
        </p:spPr>
      </p:pic>
      <p:pic>
        <p:nvPicPr>
          <p:cNvPr id="27" name="Audio 26">
            <a:hlinkClick r:id="" action="ppaction://media"/>
            <a:extLst>
              <a:ext uri="{FF2B5EF4-FFF2-40B4-BE49-F238E27FC236}">
                <a16:creationId xmlns:a16="http://schemas.microsoft.com/office/drawing/2014/main" id="{09E1803D-2AB9-369A-6F96-475FE7BD78E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pic>
        <p:nvPicPr>
          <p:cNvPr id="6" name="Picture 5" descr="A screenshot of a computer&#10;&#10;AI-generated content may be incorrect.">
            <a:extLst>
              <a:ext uri="{FF2B5EF4-FFF2-40B4-BE49-F238E27FC236}">
                <a16:creationId xmlns:a16="http://schemas.microsoft.com/office/drawing/2014/main" id="{E32359E5-8D83-2203-C1AD-7218FC965DCD}"/>
              </a:ext>
            </a:extLst>
          </p:cNvPr>
          <p:cNvPicPr>
            <a:picLocks noChangeAspect="1"/>
          </p:cNvPicPr>
          <p:nvPr/>
        </p:nvPicPr>
        <p:blipFill>
          <a:blip r:embed="rId8"/>
          <a:stretch>
            <a:fillRect/>
          </a:stretch>
        </p:blipFill>
        <p:spPr>
          <a:xfrm>
            <a:off x="6096000" y="1406729"/>
            <a:ext cx="5943600" cy="4165395"/>
          </a:xfrm>
          <a:prstGeom prst="rect">
            <a:avLst/>
          </a:prstGeom>
        </p:spPr>
      </p:pic>
    </p:spTree>
    <p:custDataLst>
      <p:tags r:id="rId1"/>
    </p:custDataLst>
    <p:extLst>
      <p:ext uri="{BB962C8B-B14F-4D97-AF65-F5344CB8AC3E}">
        <p14:creationId xmlns:p14="http://schemas.microsoft.com/office/powerpoint/2010/main" val="3773252490"/>
      </p:ext>
    </p:extLst>
  </p:cSld>
  <p:clrMapOvr>
    <a:masterClrMapping/>
  </p:clrMapOvr>
  <mc:AlternateContent xmlns:mc="http://schemas.openxmlformats.org/markup-compatibility/2006" xmlns:p14="http://schemas.microsoft.com/office/powerpoint/2010/main">
    <mc:Choice Requires="p14">
      <p:transition spd="slow" p14:dur="2000" advTm="31413"/>
    </mc:Choice>
    <mc:Fallback xmlns="">
      <p:transition spd="slow" advTm="3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7"/>
                </p:tgtEl>
              </p:cMediaNode>
            </p:audio>
          </p:childTnLst>
        </p:cTn>
      </p:par>
    </p:tnLst>
    <p:bldLst>
      <p:bldP spid="4" grpId="0" uiExpand="1" build="p"/>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B78B84-FC6D-C34B-9457-4392EC879037}"/>
              </a:ext>
            </a:extLst>
          </p:cNvPr>
          <p:cNvSpPr>
            <a:spLocks noGrp="1"/>
          </p:cNvSpPr>
          <p:nvPr>
            <p:ph type="body" sz="quarter" idx="4294967295"/>
          </p:nvPr>
        </p:nvSpPr>
        <p:spPr>
          <a:xfrm>
            <a:off x="812158" y="1940408"/>
            <a:ext cx="3007488" cy="3407096"/>
          </a:xfrm>
          <a:prstGeom prst="rect">
            <a:avLst/>
          </a:prstGeom>
        </p:spPr>
        <p:txBody>
          <a:bodyPr vert="horz" lIns="91440" tIns="45720" rIns="91440" bIns="45720" rtlCol="0">
            <a:noAutofit/>
          </a:bodyPr>
          <a:lstStyle/>
          <a:p>
            <a:r>
              <a:rPr lang="en-US" sz="2800" dirty="0">
                <a:solidFill>
                  <a:srgbClr val="FFFF00">
                    <a:alpha val="60000"/>
                  </a:srgbClr>
                </a:solidFill>
                <a:highlight>
                  <a:srgbClr val="002D72"/>
                </a:highlight>
                <a:latin typeface="Georgia" panose="02040502050405020303" pitchFamily="18" charset="0"/>
              </a:rPr>
              <a:t>Click on the first pencil icon of the citation you wish to refute to open the following screen. </a:t>
            </a:r>
          </a:p>
        </p:txBody>
      </p:sp>
      <p:pic>
        <p:nvPicPr>
          <p:cNvPr id="17" name="Audio 16">
            <a:hlinkClick r:id="" action="ppaction://media"/>
            <a:extLst>
              <a:ext uri="{FF2B5EF4-FFF2-40B4-BE49-F238E27FC236}">
                <a16:creationId xmlns:a16="http://schemas.microsoft.com/office/drawing/2014/main" id="{C584BEE9-A92E-CA72-BBA4-E867B2B4D2A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pic>
        <p:nvPicPr>
          <p:cNvPr id="6" name="Picture 5" descr="A screenshot of a computer&#10;&#10;AI-generated content may be incorrect.">
            <a:extLst>
              <a:ext uri="{FF2B5EF4-FFF2-40B4-BE49-F238E27FC236}">
                <a16:creationId xmlns:a16="http://schemas.microsoft.com/office/drawing/2014/main" id="{E32359E5-8D83-2203-C1AD-7218FC965DCD}"/>
              </a:ext>
            </a:extLst>
          </p:cNvPr>
          <p:cNvPicPr>
            <a:picLocks noChangeAspect="1"/>
          </p:cNvPicPr>
          <p:nvPr/>
        </p:nvPicPr>
        <p:blipFill>
          <a:blip r:embed="rId7"/>
          <a:stretch>
            <a:fillRect/>
          </a:stretch>
        </p:blipFill>
        <p:spPr>
          <a:xfrm>
            <a:off x="5787342" y="1406729"/>
            <a:ext cx="6252258" cy="4165395"/>
          </a:xfrm>
          <a:prstGeom prst="rect">
            <a:avLst/>
          </a:prstGeom>
        </p:spPr>
      </p:pic>
      <p:sp>
        <p:nvSpPr>
          <p:cNvPr id="9" name="Arrow: Right 8">
            <a:extLst>
              <a:ext uri="{FF2B5EF4-FFF2-40B4-BE49-F238E27FC236}">
                <a16:creationId xmlns:a16="http://schemas.microsoft.com/office/drawing/2014/main" id="{0DA478F8-091C-C9B0-2B6A-0535DD87D240}"/>
              </a:ext>
            </a:extLst>
          </p:cNvPr>
          <p:cNvSpPr/>
          <p:nvPr/>
        </p:nvSpPr>
        <p:spPr>
          <a:xfrm>
            <a:off x="4628388" y="269765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2911290"/>
      </p:ext>
    </p:extLst>
  </p:cSld>
  <p:clrMapOvr>
    <a:masterClrMapping/>
  </p:clrMapOvr>
  <mc:AlternateContent xmlns:mc="http://schemas.openxmlformats.org/markup-compatibility/2006" xmlns:p14="http://schemas.microsoft.com/office/powerpoint/2010/main">
    <mc:Choice Requires="p14">
      <p:transition spd="slow" p14:dur="2000" advTm="7676"/>
    </mc:Choice>
    <mc:Fallback xmlns="">
      <p:transition spd="slow" advTm="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72708B5A-B74A-54E7-EBCF-F98CE8ED39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DDEF2BE5-CB13-16D4-1697-9CB7F974696C}"/>
              </a:ext>
            </a:extLst>
          </p:cNvPr>
          <p:cNvPicPr>
            <a:picLocks noChangeAspect="1"/>
          </p:cNvPicPr>
          <p:nvPr/>
        </p:nvPicPr>
        <p:blipFill>
          <a:blip r:embed="rId6"/>
          <a:stretch>
            <a:fillRect/>
          </a:stretch>
        </p:blipFill>
        <p:spPr>
          <a:xfrm>
            <a:off x="329877" y="300942"/>
            <a:ext cx="8131217" cy="5891513"/>
          </a:xfrm>
          <a:prstGeom prst="rect">
            <a:avLst/>
          </a:prstGeom>
        </p:spPr>
      </p:pic>
      <p:sp>
        <p:nvSpPr>
          <p:cNvPr id="4" name="Arrow: Left 3">
            <a:extLst>
              <a:ext uri="{FF2B5EF4-FFF2-40B4-BE49-F238E27FC236}">
                <a16:creationId xmlns:a16="http://schemas.microsoft.com/office/drawing/2014/main" id="{E8403CA4-2733-5064-C5F3-0ACAAD237221}"/>
              </a:ext>
            </a:extLst>
          </p:cNvPr>
          <p:cNvSpPr/>
          <p:nvPr/>
        </p:nvSpPr>
        <p:spPr>
          <a:xfrm>
            <a:off x="8760212" y="914400"/>
            <a:ext cx="1267119" cy="1029394"/>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0D19217D-6D3D-46F9-EAB8-466F699355E9}"/>
              </a:ext>
            </a:extLst>
          </p:cNvPr>
          <p:cNvSpPr/>
          <p:nvPr/>
        </p:nvSpPr>
        <p:spPr>
          <a:xfrm>
            <a:off x="8787638" y="2769706"/>
            <a:ext cx="1264665" cy="1029394"/>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86531CC-0704-0B1A-4FF6-FBBF6ED1C466}"/>
              </a:ext>
            </a:extLst>
          </p:cNvPr>
          <p:cNvSpPr/>
          <p:nvPr/>
        </p:nvSpPr>
        <p:spPr>
          <a:xfrm>
            <a:off x="8787639" y="4717610"/>
            <a:ext cx="1264666" cy="1029394"/>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566509"/>
      </p:ext>
    </p:extLst>
  </p:cSld>
  <p:clrMapOvr>
    <a:masterClrMapping/>
  </p:clrMapOvr>
  <mc:AlternateContent xmlns:mc="http://schemas.openxmlformats.org/markup-compatibility/2006" xmlns:p14="http://schemas.microsoft.com/office/powerpoint/2010/main">
    <mc:Choice Requires="p14">
      <p:transition spd="slow" p14:dur="2000" advTm="50464"/>
    </mc:Choice>
    <mc:Fallback xmlns="">
      <p:transition spd="slow" advTm="5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a:extLst>
            <a:ext uri="{FF2B5EF4-FFF2-40B4-BE49-F238E27FC236}">
              <a16:creationId xmlns:a16="http://schemas.microsoft.com/office/drawing/2014/main" id="{7DED71BA-F0C5-84F6-69D3-6E436F21A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6B0AF-4771-9ECE-4576-58FB672D56E9}"/>
              </a:ext>
            </a:extLst>
          </p:cNvPr>
          <p:cNvSpPr>
            <a:spLocks noGrp="1"/>
          </p:cNvSpPr>
          <p:nvPr>
            <p:ph type="ctrTitle"/>
          </p:nvPr>
        </p:nvSpPr>
        <p:spPr>
          <a:xfrm>
            <a:off x="2064687" y="1162595"/>
            <a:ext cx="8717281" cy="966651"/>
          </a:xfrm>
        </p:spPr>
        <p:txBody>
          <a:bodyPr>
            <a:normAutofit/>
          </a:bodyPr>
          <a:lstStyle/>
          <a:p>
            <a:pPr algn="ctr"/>
            <a:r>
              <a:rPr lang="en-US" sz="3600" dirty="0"/>
              <a:t>Required Reporting and Refutations</a:t>
            </a:r>
          </a:p>
        </p:txBody>
      </p:sp>
      <p:sp>
        <p:nvSpPr>
          <p:cNvPr id="3" name="Subtitle 2">
            <a:extLst>
              <a:ext uri="{FF2B5EF4-FFF2-40B4-BE49-F238E27FC236}">
                <a16:creationId xmlns:a16="http://schemas.microsoft.com/office/drawing/2014/main" id="{8D98AB2B-7735-FC72-A9D8-C62DEA324D40}"/>
              </a:ext>
            </a:extLst>
          </p:cNvPr>
          <p:cNvSpPr>
            <a:spLocks noGrp="1"/>
          </p:cNvSpPr>
          <p:nvPr>
            <p:ph type="subTitle" idx="1"/>
          </p:nvPr>
        </p:nvSpPr>
        <p:spPr>
          <a:xfrm>
            <a:off x="2064687" y="2246811"/>
            <a:ext cx="8717281" cy="3892732"/>
          </a:xfrm>
        </p:spPr>
        <p:txBody>
          <a:bodyPr>
            <a:normAutofit/>
          </a:bodyPr>
          <a:lstStyle/>
          <a:p>
            <a:pPr marL="457200" indent="-457200">
              <a:buFont typeface="Arial" panose="020B0604020202020204" pitchFamily="34" charset="0"/>
              <a:buChar char="•"/>
            </a:pPr>
            <a:r>
              <a:rPr lang="en-US" sz="2400" b="0" dirty="0">
                <a:solidFill>
                  <a:schemeClr val="tx1"/>
                </a:solidFill>
                <a:latin typeface="Georgia" panose="02040502050405020303" pitchFamily="18" charset="0"/>
              </a:rPr>
              <a:t>Review required reporting- how and what to submit through Decal Koala. </a:t>
            </a:r>
          </a:p>
          <a:p>
            <a:pPr marL="457200" indent="-457200">
              <a:buFont typeface="Arial" panose="020B0604020202020204" pitchFamily="34" charset="0"/>
              <a:buChar char="•"/>
            </a:pPr>
            <a:endParaRPr lang="en-US" sz="2400" b="0" dirty="0">
              <a:solidFill>
                <a:schemeClr val="tx1"/>
              </a:solidFill>
              <a:latin typeface="Georgia" panose="02040502050405020303" pitchFamily="18" charset="0"/>
            </a:endParaRPr>
          </a:p>
          <a:p>
            <a:pPr marL="457200" indent="-457200">
              <a:buFont typeface="Arial" panose="020B0604020202020204" pitchFamily="34" charset="0"/>
              <a:buChar char="•"/>
            </a:pPr>
            <a:r>
              <a:rPr lang="en-US" sz="2400" b="0" dirty="0">
                <a:solidFill>
                  <a:schemeClr val="tx1"/>
                </a:solidFill>
                <a:latin typeface="Georgia" panose="02040502050405020303" pitchFamily="18" charset="0"/>
              </a:rPr>
              <a:t>Review and demonstrate how to complete a refutation of visit citations via Decal Koala. </a:t>
            </a:r>
          </a:p>
          <a:p>
            <a:endParaRPr lang="en-US" sz="2400" b="0" dirty="0">
              <a:solidFill>
                <a:schemeClr val="tx1"/>
              </a:solidFill>
              <a:latin typeface="Georgia" panose="02040502050405020303" pitchFamily="18" charset="0"/>
            </a:endParaRPr>
          </a:p>
          <a:p>
            <a:pPr marL="457200" indent="-457200">
              <a:buFont typeface="Arial" panose="020B0604020202020204" pitchFamily="34" charset="0"/>
              <a:buChar char="•"/>
            </a:pPr>
            <a:r>
              <a:rPr lang="en-US" sz="2400" b="0" dirty="0">
                <a:solidFill>
                  <a:schemeClr val="tx1"/>
                </a:solidFill>
                <a:latin typeface="Georgia" panose="02040502050405020303" pitchFamily="18" charset="0"/>
              </a:rPr>
              <a:t>These changes and updates will be available in July 2025</a:t>
            </a:r>
          </a:p>
          <a:p>
            <a:endParaRPr lang="en-US" dirty="0"/>
          </a:p>
        </p:txBody>
      </p:sp>
      <p:pic>
        <p:nvPicPr>
          <p:cNvPr id="15" name="Audio 14">
            <a:hlinkClick r:id="" action="ppaction://media"/>
            <a:extLst>
              <a:ext uri="{FF2B5EF4-FFF2-40B4-BE49-F238E27FC236}">
                <a16:creationId xmlns:a16="http://schemas.microsoft.com/office/drawing/2014/main" id="{1FCC1F5A-CDE0-B82E-54DC-0548317ECD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8060240"/>
      </p:ext>
    </p:extLst>
  </p:cSld>
  <p:clrMapOvr>
    <a:masterClrMapping/>
  </p:clrMapOvr>
  <mc:AlternateContent xmlns:mc="http://schemas.openxmlformats.org/markup-compatibility/2006">
    <mc:Choice xmlns:p14="http://schemas.microsoft.com/office/powerpoint/2010/main" Requires="p14">
      <p:transition spd="slow" p14:dur="2000" advTm="52157"/>
    </mc:Choice>
    <mc:Fallback>
      <p:transition spd="slow" advTm="5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72708B5A-B74A-54E7-EBCF-F98CE8ED39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2" name="Picture 1">
            <a:extLst>
              <a:ext uri="{FF2B5EF4-FFF2-40B4-BE49-F238E27FC236}">
                <a16:creationId xmlns:a16="http://schemas.microsoft.com/office/drawing/2014/main" id="{1B649C25-246E-BA0E-803C-864131988CC0}"/>
              </a:ext>
            </a:extLst>
          </p:cNvPr>
          <p:cNvPicPr>
            <a:picLocks noChangeAspect="1"/>
          </p:cNvPicPr>
          <p:nvPr/>
        </p:nvPicPr>
        <p:blipFill>
          <a:blip r:embed="rId6"/>
          <a:stretch>
            <a:fillRect/>
          </a:stretch>
        </p:blipFill>
        <p:spPr>
          <a:xfrm>
            <a:off x="173621" y="474561"/>
            <a:ext cx="8368496" cy="5474826"/>
          </a:xfrm>
          <a:prstGeom prst="rect">
            <a:avLst/>
          </a:prstGeom>
        </p:spPr>
      </p:pic>
    </p:spTree>
    <p:extLst>
      <p:ext uri="{BB962C8B-B14F-4D97-AF65-F5344CB8AC3E}">
        <p14:creationId xmlns:p14="http://schemas.microsoft.com/office/powerpoint/2010/main" val="2042573396"/>
      </p:ext>
    </p:extLst>
  </p:cSld>
  <p:clrMapOvr>
    <a:masterClrMapping/>
  </p:clrMapOvr>
  <mc:AlternateContent xmlns:mc="http://schemas.openxmlformats.org/markup-compatibility/2006" xmlns:p14="http://schemas.microsoft.com/office/powerpoint/2010/main">
    <mc:Choice Requires="p14">
      <p:transition spd="slow" p14:dur="2000" advTm="50464"/>
    </mc:Choice>
    <mc:Fallback xmlns="">
      <p:transition spd="slow" advTm="5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7F2BD4A-5B6D-4EA8-83AE-59C5D5A928F9}"/>
              </a:ext>
            </a:extLst>
          </p:cNvPr>
          <p:cNvSpPr/>
          <p:nvPr/>
        </p:nvSpPr>
        <p:spPr>
          <a:xfrm>
            <a:off x="6911163" y="2498651"/>
            <a:ext cx="1010093" cy="103135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9AB7F6FF-57F8-13C7-F6A4-32A0D083CE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03562F7E-2995-69DE-D55B-3C938F4626B7}"/>
              </a:ext>
            </a:extLst>
          </p:cNvPr>
          <p:cNvPicPr>
            <a:picLocks noChangeAspect="1"/>
          </p:cNvPicPr>
          <p:nvPr/>
        </p:nvPicPr>
        <p:blipFill>
          <a:blip r:embed="rId6"/>
          <a:stretch>
            <a:fillRect/>
          </a:stretch>
        </p:blipFill>
        <p:spPr>
          <a:xfrm>
            <a:off x="949125" y="553948"/>
            <a:ext cx="8542116" cy="4920762"/>
          </a:xfrm>
          <a:prstGeom prst="rect">
            <a:avLst/>
          </a:prstGeom>
        </p:spPr>
      </p:pic>
    </p:spTree>
    <p:extLst>
      <p:ext uri="{BB962C8B-B14F-4D97-AF65-F5344CB8AC3E}">
        <p14:creationId xmlns:p14="http://schemas.microsoft.com/office/powerpoint/2010/main" val="3982035635"/>
      </p:ext>
    </p:extLst>
  </p:cSld>
  <p:clrMapOvr>
    <a:masterClrMapping/>
  </p:clrMapOvr>
  <mc:AlternateContent xmlns:mc="http://schemas.openxmlformats.org/markup-compatibility/2006" xmlns:p14="http://schemas.microsoft.com/office/powerpoint/2010/main">
    <mc:Choice Requires="p14">
      <p:transition spd="slow" p14:dur="2000" advTm="21065"/>
    </mc:Choice>
    <mc:Fallback xmlns="">
      <p:transition spd="slow" advTm="2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93A653F5-B003-47C4-A98B-8A4F4C63833C}"/>
              </a:ext>
            </a:extLst>
          </p:cNvPr>
          <p:cNvSpPr/>
          <p:nvPr/>
        </p:nvSpPr>
        <p:spPr>
          <a:xfrm>
            <a:off x="180752" y="3742661"/>
            <a:ext cx="1173131" cy="372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A69C22-C2BB-4BA7-9FF0-82B0852DA035}"/>
              </a:ext>
            </a:extLst>
          </p:cNvPr>
          <p:cNvSpPr/>
          <p:nvPr/>
        </p:nvSpPr>
        <p:spPr>
          <a:xfrm>
            <a:off x="7389628" y="1424763"/>
            <a:ext cx="1456660" cy="125464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0178B0E-A01A-8531-3844-40B5DBEFA2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42406C4C-7BCD-81ED-4244-C1A6354E5E40}"/>
              </a:ext>
            </a:extLst>
          </p:cNvPr>
          <p:cNvPicPr>
            <a:picLocks noChangeAspect="1"/>
          </p:cNvPicPr>
          <p:nvPr/>
        </p:nvPicPr>
        <p:blipFill>
          <a:blip r:embed="rId6"/>
          <a:stretch>
            <a:fillRect/>
          </a:stretch>
        </p:blipFill>
        <p:spPr>
          <a:xfrm>
            <a:off x="2673753" y="671332"/>
            <a:ext cx="8067554" cy="5532697"/>
          </a:xfrm>
          <a:prstGeom prst="rect">
            <a:avLst/>
          </a:prstGeom>
        </p:spPr>
      </p:pic>
    </p:spTree>
    <p:extLst>
      <p:ext uri="{BB962C8B-B14F-4D97-AF65-F5344CB8AC3E}">
        <p14:creationId xmlns:p14="http://schemas.microsoft.com/office/powerpoint/2010/main" val="665803288"/>
      </p:ext>
    </p:extLst>
  </p:cSld>
  <p:clrMapOvr>
    <a:masterClrMapping/>
  </p:clrMapOvr>
  <mc:AlternateContent xmlns:mc="http://schemas.openxmlformats.org/markup-compatibility/2006" xmlns:p14="http://schemas.microsoft.com/office/powerpoint/2010/main">
    <mc:Choice Requires="p14">
      <p:transition spd="slow" p14:dur="2000" advTm="22409"/>
    </mc:Choice>
    <mc:Fallback xmlns="">
      <p:transition spd="slow" advTm="2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E191D5-23A6-41FD-87B5-D17100FCD579}"/>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err="1">
                <a:solidFill>
                  <a:srgbClr val="FFFFFF"/>
                </a:solidFill>
                <a:latin typeface="+mj-lt"/>
                <a:ea typeface="+mj-ea"/>
                <a:cs typeface="+mj-cs"/>
              </a:rPr>
              <a:t>Exaexemple</a:t>
            </a:r>
            <a:r>
              <a:rPr lang="en-US" sz="4800" kern="1200" dirty="0">
                <a:solidFill>
                  <a:srgbClr val="FFFFFF"/>
                </a:solidFill>
                <a:latin typeface="+mj-lt"/>
                <a:ea typeface="+mj-ea"/>
                <a:cs typeface="+mj-cs"/>
              </a:rPr>
              <a:t> Email: After Submission</a:t>
            </a:r>
          </a:p>
        </p:txBody>
      </p:sp>
      <p:sp>
        <p:nvSpPr>
          <p:cNvPr id="3" name="TextBox 2">
            <a:extLst>
              <a:ext uri="{FF2B5EF4-FFF2-40B4-BE49-F238E27FC236}">
                <a16:creationId xmlns:a16="http://schemas.microsoft.com/office/drawing/2014/main" id="{6AE6B078-CD24-25DC-616C-18DB633BED06}"/>
              </a:ext>
            </a:extLst>
          </p:cNvPr>
          <p:cNvSpPr txBox="1"/>
          <p:nvPr/>
        </p:nvSpPr>
        <p:spPr>
          <a:xfrm>
            <a:off x="8386354" y="1358537"/>
            <a:ext cx="2495006" cy="2246769"/>
          </a:xfrm>
          <a:prstGeom prst="rect">
            <a:avLst/>
          </a:prstGeom>
          <a:noFill/>
        </p:spPr>
        <p:txBody>
          <a:bodyPr wrap="square" rtlCol="0">
            <a:spAutoFit/>
          </a:bodyPr>
          <a:lstStyle/>
          <a:p>
            <a:r>
              <a:rPr lang="en-US" sz="2800" dirty="0">
                <a:latin typeface="Georgia" panose="02040502050405020303" pitchFamily="18" charset="0"/>
              </a:rPr>
              <a:t>Example email after the program submits the refutation. </a:t>
            </a:r>
          </a:p>
        </p:txBody>
      </p:sp>
      <p:pic>
        <p:nvPicPr>
          <p:cNvPr id="14" name="Audio 13">
            <a:hlinkClick r:id="" action="ppaction://media"/>
            <a:extLst>
              <a:ext uri="{FF2B5EF4-FFF2-40B4-BE49-F238E27FC236}">
                <a16:creationId xmlns:a16="http://schemas.microsoft.com/office/drawing/2014/main" id="{4A69AE87-61DB-EAE2-3AF5-801C5FEB0B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1" name="Picture 10">
            <a:extLst>
              <a:ext uri="{FF2B5EF4-FFF2-40B4-BE49-F238E27FC236}">
                <a16:creationId xmlns:a16="http://schemas.microsoft.com/office/drawing/2014/main" id="{225C244B-D955-98A7-DC47-46480597CD71}"/>
              </a:ext>
            </a:extLst>
          </p:cNvPr>
          <p:cNvPicPr>
            <a:picLocks noChangeAspect="1"/>
          </p:cNvPicPr>
          <p:nvPr/>
        </p:nvPicPr>
        <p:blipFill>
          <a:blip r:embed="rId6"/>
          <a:stretch>
            <a:fillRect/>
          </a:stretch>
        </p:blipFill>
        <p:spPr>
          <a:xfrm>
            <a:off x="358816" y="1089193"/>
            <a:ext cx="6959526" cy="3922645"/>
          </a:xfrm>
          <a:prstGeom prst="rect">
            <a:avLst/>
          </a:prstGeom>
        </p:spPr>
      </p:pic>
    </p:spTree>
    <p:extLst>
      <p:ext uri="{BB962C8B-B14F-4D97-AF65-F5344CB8AC3E}">
        <p14:creationId xmlns:p14="http://schemas.microsoft.com/office/powerpoint/2010/main" val="3975537171"/>
      </p:ext>
    </p:extLst>
  </p:cSld>
  <p:clrMapOvr>
    <a:masterClrMapping/>
  </p:clrMapOvr>
  <mc:AlternateContent xmlns:mc="http://schemas.openxmlformats.org/markup-compatibility/2006">
    <mc:Choice xmlns:p14="http://schemas.microsoft.com/office/powerpoint/2010/main" Requires="p14">
      <p:transition spd="slow" p14:dur="2000" advTm="18615"/>
    </mc:Choice>
    <mc:Fallback>
      <p:transition spd="slow" advTm="18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EDDD-3CA4-C54E-B661-966C78E043A1}"/>
              </a:ext>
            </a:extLst>
          </p:cNvPr>
          <p:cNvSpPr>
            <a:spLocks noGrp="1"/>
          </p:cNvSpPr>
          <p:nvPr>
            <p:ph type="ctrTitle"/>
          </p:nvPr>
        </p:nvSpPr>
        <p:spPr>
          <a:xfrm>
            <a:off x="1136468" y="1457327"/>
            <a:ext cx="4415246" cy="3820068"/>
          </a:xfrm>
        </p:spPr>
        <p:txBody>
          <a:bodyPr vert="horz" lIns="91440" tIns="45720" rIns="91440" bIns="45720" rtlCol="0" anchor="ctr">
            <a:normAutofit/>
          </a:bodyPr>
          <a:lstStyle/>
          <a:p>
            <a:pPr algn="ctr"/>
            <a:r>
              <a:rPr lang="en-US" sz="2000" b="1" kern="1200" dirty="0">
                <a:solidFill>
                  <a:schemeClr val="tx1"/>
                </a:solidFill>
              </a:rPr>
              <a:t>Once your refutation has been completed by the manager, you will receive an email with the refutation letter attached. In DECAL KOALA, the refutation status will show completed and you will be able to print the letter.</a:t>
            </a:r>
          </a:p>
        </p:txBody>
      </p:sp>
      <p:pic>
        <p:nvPicPr>
          <p:cNvPr id="16" name="Audio 15">
            <a:hlinkClick r:id="" action="ppaction://media"/>
            <a:extLst>
              <a:ext uri="{FF2B5EF4-FFF2-40B4-BE49-F238E27FC236}">
                <a16:creationId xmlns:a16="http://schemas.microsoft.com/office/drawing/2014/main" id="{BD2CA062-D661-584E-E46C-8355916001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7" name="Picture 6">
            <a:extLst>
              <a:ext uri="{FF2B5EF4-FFF2-40B4-BE49-F238E27FC236}">
                <a16:creationId xmlns:a16="http://schemas.microsoft.com/office/drawing/2014/main" id="{7DDFF3DF-DC46-F3A3-65A8-7E8F390A8852}"/>
              </a:ext>
            </a:extLst>
          </p:cNvPr>
          <p:cNvPicPr>
            <a:picLocks noChangeAspect="1"/>
          </p:cNvPicPr>
          <p:nvPr/>
        </p:nvPicPr>
        <p:blipFill>
          <a:blip r:embed="rId6"/>
          <a:stretch>
            <a:fillRect/>
          </a:stretch>
        </p:blipFill>
        <p:spPr>
          <a:xfrm>
            <a:off x="5707311" y="2139696"/>
            <a:ext cx="4782217" cy="2905530"/>
          </a:xfrm>
          <a:prstGeom prst="rect">
            <a:avLst/>
          </a:prstGeom>
        </p:spPr>
      </p:pic>
    </p:spTree>
    <p:extLst>
      <p:ext uri="{BB962C8B-B14F-4D97-AF65-F5344CB8AC3E}">
        <p14:creationId xmlns:p14="http://schemas.microsoft.com/office/powerpoint/2010/main" val="2110930682"/>
      </p:ext>
    </p:extLst>
  </p:cSld>
  <p:clrMapOvr>
    <a:masterClrMapping/>
  </p:clrMapOvr>
  <mc:AlternateContent xmlns:mc="http://schemas.openxmlformats.org/markup-compatibility/2006">
    <mc:Choice xmlns:p14="http://schemas.microsoft.com/office/powerpoint/2010/main" Requires="p14">
      <p:transition spd="slow" p14:dur="2000" advTm="17443"/>
    </mc:Choice>
    <mc:Fallback>
      <p:transition spd="slow" advTm="1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7BE2-3BEE-C846-BD9F-615EB4F634FC}"/>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latin typeface="+mj-lt"/>
                <a:ea typeface="+mj-ea"/>
                <a:cs typeface="+mj-cs"/>
              </a:rPr>
              <a:t>Refutation Response meanings</a:t>
            </a:r>
          </a:p>
        </p:txBody>
      </p:sp>
      <p:graphicFrame>
        <p:nvGraphicFramePr>
          <p:cNvPr id="5" name="TextBox 2">
            <a:extLst>
              <a:ext uri="{FF2B5EF4-FFF2-40B4-BE49-F238E27FC236}">
                <a16:creationId xmlns:a16="http://schemas.microsoft.com/office/drawing/2014/main" id="{889C0828-2130-42C6-815D-4EF18F08CCDF}"/>
              </a:ext>
            </a:extLst>
          </p:cNvPr>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Audio 9">
            <a:hlinkClick r:id="" action="ppaction://media"/>
            <a:extLst>
              <a:ext uri="{FF2B5EF4-FFF2-40B4-BE49-F238E27FC236}">
                <a16:creationId xmlns:a16="http://schemas.microsoft.com/office/drawing/2014/main" id="{67A75079-0BE3-4929-58D1-04FDAC51080B}"/>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98172972"/>
      </p:ext>
    </p:extLst>
  </p:cSld>
  <p:clrMapOvr>
    <a:masterClrMapping/>
  </p:clrMapOvr>
  <mc:AlternateContent xmlns:mc="http://schemas.openxmlformats.org/markup-compatibility/2006">
    <mc:Choice xmlns:p14="http://schemas.microsoft.com/office/powerpoint/2010/main" Requires="p14">
      <p:transition spd="slow" p14:dur="2000" advTm="29917"/>
    </mc:Choice>
    <mc:Fallback>
      <p:transition spd="slow" advTm="2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graphicEl>
                                              <a:dgm id="{4D37F3A3-4EFF-4646-A64F-AB5E1B537EE6}"/>
                                            </p:graphicEl>
                                          </p:spTgt>
                                        </p:tgtEl>
                                        <p:attrNameLst>
                                          <p:attrName>style.visibility</p:attrName>
                                        </p:attrNameLst>
                                      </p:cBhvr>
                                      <p:to>
                                        <p:strVal val="visible"/>
                                      </p:to>
                                    </p:set>
                                    <p:animEffect transition="in" filter="randombar(horizontal)">
                                      <p:cBhvr>
                                        <p:cTn id="11" dur="500"/>
                                        <p:tgtEl>
                                          <p:spTgt spid="5">
                                            <p:graphicEl>
                                              <a:dgm id="{4D37F3A3-4EFF-4646-A64F-AB5E1B537EE6}"/>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graphicEl>
                                              <a:dgm id="{8DB30222-23A9-4CCC-AA37-8DF48FE6345E}"/>
                                            </p:graphicEl>
                                          </p:spTgt>
                                        </p:tgtEl>
                                        <p:attrNameLst>
                                          <p:attrName>style.visibility</p:attrName>
                                        </p:attrNameLst>
                                      </p:cBhvr>
                                      <p:to>
                                        <p:strVal val="visible"/>
                                      </p:to>
                                    </p:set>
                                    <p:animEffect transition="in" filter="randombar(horizontal)">
                                      <p:cBhvr>
                                        <p:cTn id="16" dur="500"/>
                                        <p:tgtEl>
                                          <p:spTgt spid="5">
                                            <p:graphicEl>
                                              <a:dgm id="{8DB30222-23A9-4CCC-AA37-8DF48FE6345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graphicEl>
                                              <a:dgm id="{AA78E881-D147-44BB-B2CA-581D2FE52C13}"/>
                                            </p:graphicEl>
                                          </p:spTgt>
                                        </p:tgtEl>
                                        <p:attrNameLst>
                                          <p:attrName>style.visibility</p:attrName>
                                        </p:attrNameLst>
                                      </p:cBhvr>
                                      <p:to>
                                        <p:strVal val="visible"/>
                                      </p:to>
                                    </p:set>
                                    <p:animEffect transition="in" filter="randombar(horizontal)">
                                      <p:cBhvr>
                                        <p:cTn id="21" dur="500"/>
                                        <p:tgtEl>
                                          <p:spTgt spid="5">
                                            <p:graphicEl>
                                              <a:dgm id="{AA78E881-D147-44BB-B2CA-581D2FE52C1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graphicEl>
                                              <a:dgm id="{EF137951-6F68-4C87-8234-934A9B2CA28B}"/>
                                            </p:graphicEl>
                                          </p:spTgt>
                                        </p:tgtEl>
                                        <p:attrNameLst>
                                          <p:attrName>style.visibility</p:attrName>
                                        </p:attrNameLst>
                                      </p:cBhvr>
                                      <p:to>
                                        <p:strVal val="visible"/>
                                      </p:to>
                                    </p:set>
                                    <p:animEffect transition="in" filter="randombar(horizontal)">
                                      <p:cBhvr>
                                        <p:cTn id="26" dur="500"/>
                                        <p:tgtEl>
                                          <p:spTgt spid="5">
                                            <p:graphicEl>
                                              <a:dgm id="{EF137951-6F68-4C87-8234-934A9B2CA28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graphicEl>
                                              <a:dgm id="{C6E632A6-13C7-42CA-982E-064C178B7127}"/>
                                            </p:graphicEl>
                                          </p:spTgt>
                                        </p:tgtEl>
                                        <p:attrNameLst>
                                          <p:attrName>style.visibility</p:attrName>
                                        </p:attrNameLst>
                                      </p:cBhvr>
                                      <p:to>
                                        <p:strVal val="visible"/>
                                      </p:to>
                                    </p:set>
                                    <p:animEffect transition="in" filter="randombar(horizontal)">
                                      <p:cBhvr>
                                        <p:cTn id="31" dur="500"/>
                                        <p:tgtEl>
                                          <p:spTgt spid="5">
                                            <p:graphicEl>
                                              <a:dgm id="{C6E632A6-13C7-42CA-982E-064C178B71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0"/>
                </p:tgtEl>
              </p:cMediaNode>
            </p:audio>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EDDD-3CA4-C54E-B661-966C78E043A1}"/>
              </a:ext>
            </a:extLst>
          </p:cNvPr>
          <p:cNvSpPr>
            <a:spLocks noGrp="1"/>
          </p:cNvSpPr>
          <p:nvPr>
            <p:ph type="ctrTitle"/>
          </p:nvPr>
        </p:nvSpPr>
        <p:spPr>
          <a:xfrm>
            <a:off x="6897188" y="1711235"/>
            <a:ext cx="4637315" cy="3265714"/>
          </a:xfrm>
        </p:spPr>
        <p:txBody>
          <a:bodyPr vert="horz" lIns="91440" tIns="45720" rIns="91440" bIns="45720" rtlCol="0" anchor="b">
            <a:normAutofit fontScale="90000"/>
          </a:bodyPr>
          <a:lstStyle/>
          <a:p>
            <a:br>
              <a:rPr lang="en-US" sz="2600" dirty="0">
                <a:solidFill>
                  <a:schemeClr val="tx1"/>
                </a:solidFill>
              </a:rPr>
            </a:br>
            <a:br>
              <a:rPr lang="en-US" sz="2600" dirty="0">
                <a:solidFill>
                  <a:schemeClr val="tx1"/>
                </a:solidFill>
              </a:rPr>
            </a:br>
            <a:r>
              <a:rPr lang="en-US" sz="2600" b="1" dirty="0">
                <a:solidFill>
                  <a:schemeClr val="tx1"/>
                </a:solidFill>
              </a:rPr>
              <a:t>If you have any questions, please email </a:t>
            </a:r>
            <a:br>
              <a:rPr lang="en-US" sz="2600" dirty="0">
                <a:solidFill>
                  <a:schemeClr val="tx1"/>
                </a:solidFill>
              </a:rPr>
            </a:br>
            <a:br>
              <a:rPr lang="en-US" sz="2600" dirty="0">
                <a:solidFill>
                  <a:schemeClr val="tx1"/>
                </a:solidFill>
              </a:rPr>
            </a:br>
            <a:r>
              <a:rPr lang="en-US" sz="2600" dirty="0">
                <a:solidFill>
                  <a:schemeClr val="tx1"/>
                </a:solidFill>
                <a:hlinkClick r:id="rId5"/>
              </a:rPr>
              <a:t>decalkoala@decal.ga.gov</a:t>
            </a:r>
            <a:r>
              <a:rPr lang="en-US" sz="2600" dirty="0">
                <a:solidFill>
                  <a:schemeClr val="tx1"/>
                </a:solidFill>
              </a:rPr>
              <a:t>  </a:t>
            </a:r>
            <a:br>
              <a:rPr lang="en-US" sz="2600" dirty="0">
                <a:solidFill>
                  <a:schemeClr val="tx1"/>
                </a:solidFill>
              </a:rPr>
            </a:br>
            <a:br>
              <a:rPr lang="en-US" sz="2600" dirty="0">
                <a:solidFill>
                  <a:schemeClr val="tx1"/>
                </a:solidFill>
              </a:rPr>
            </a:br>
            <a:r>
              <a:rPr lang="en-US" sz="2600" b="1" dirty="0">
                <a:solidFill>
                  <a:schemeClr val="tx1"/>
                </a:solidFill>
              </a:rPr>
              <a:t>or</a:t>
            </a:r>
            <a:br>
              <a:rPr lang="en-US" sz="2600" dirty="0">
                <a:solidFill>
                  <a:schemeClr val="tx1"/>
                </a:solidFill>
              </a:rPr>
            </a:br>
            <a:br>
              <a:rPr lang="en-US" sz="2600" dirty="0">
                <a:solidFill>
                  <a:schemeClr val="tx1"/>
                </a:solidFill>
              </a:rPr>
            </a:br>
            <a:r>
              <a:rPr lang="en-US" sz="2600" dirty="0">
                <a:solidFill>
                  <a:schemeClr val="tx1"/>
                </a:solidFill>
                <a:hlinkClick r:id="rId6"/>
              </a:rPr>
              <a:t>exemptionrulechanges@decal.ga.gov</a:t>
            </a:r>
            <a:r>
              <a:rPr lang="en-US" sz="2600" dirty="0">
                <a:solidFill>
                  <a:schemeClr val="tx1"/>
                </a:solidFill>
              </a:rPr>
              <a:t> </a:t>
            </a:r>
          </a:p>
        </p:txBody>
      </p:sp>
      <p:pic>
        <p:nvPicPr>
          <p:cNvPr id="5" name="Picture 4" descr="Koala on a tree">
            <a:extLst>
              <a:ext uri="{FF2B5EF4-FFF2-40B4-BE49-F238E27FC236}">
                <a16:creationId xmlns:a16="http://schemas.microsoft.com/office/drawing/2014/main" id="{1A54F6D2-4702-41D2-B3B1-0D32C3084202}"/>
              </a:ext>
            </a:extLst>
          </p:cNvPr>
          <p:cNvPicPr>
            <a:picLocks noChangeAspect="1"/>
          </p:cNvPicPr>
          <p:nvPr/>
        </p:nvPicPr>
        <p:blipFill rotWithShape="1">
          <a:blip r:embed="rId7"/>
          <a:srcRect l="10007" r="800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0" name="Audio 9">
            <a:hlinkClick r:id="" action="ppaction://media"/>
            <a:extLst>
              <a:ext uri="{FF2B5EF4-FFF2-40B4-BE49-F238E27FC236}">
                <a16:creationId xmlns:a16="http://schemas.microsoft.com/office/drawing/2014/main" id="{CB0D0130-C477-BFB3-2021-8A21CEBBC93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8276269"/>
      </p:ext>
    </p:extLst>
  </p:cSld>
  <p:clrMapOvr>
    <a:masterClrMapping/>
  </p:clrMapOvr>
  <mc:AlternateContent xmlns:mc="http://schemas.openxmlformats.org/markup-compatibility/2006">
    <mc:Choice xmlns:p14="http://schemas.microsoft.com/office/powerpoint/2010/main" Requires="p14">
      <p:transition spd="slow" p14:dur="2000" advTm="35028"/>
    </mc:Choice>
    <mc:Fallback>
      <p:transition spd="slow" advTm="3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5DCF-5C8E-9E3A-1F02-A1C98D5231BA}"/>
              </a:ext>
            </a:extLst>
          </p:cNvPr>
          <p:cNvSpPr>
            <a:spLocks noGrp="1"/>
          </p:cNvSpPr>
          <p:nvPr>
            <p:ph type="ctrTitle"/>
          </p:nvPr>
        </p:nvSpPr>
        <p:spPr>
          <a:xfrm>
            <a:off x="1889589" y="1337545"/>
            <a:ext cx="8717281" cy="2387600"/>
          </a:xfrm>
        </p:spPr>
        <p:txBody>
          <a:bodyPr>
            <a:normAutofit/>
          </a:bodyPr>
          <a:lstStyle/>
          <a:p>
            <a:pPr algn="ctr"/>
            <a:r>
              <a:rPr lang="en-US" sz="4000" dirty="0"/>
              <a:t>Programs that have a DECAL KOALA account are required to submit certain required reports to the Department.  </a:t>
            </a:r>
          </a:p>
        </p:txBody>
      </p:sp>
      <p:sp>
        <p:nvSpPr>
          <p:cNvPr id="3" name="Subtitle 2">
            <a:extLst>
              <a:ext uri="{FF2B5EF4-FFF2-40B4-BE49-F238E27FC236}">
                <a16:creationId xmlns:a16="http://schemas.microsoft.com/office/drawing/2014/main" id="{8BCEB260-8907-691C-4020-3696F658EEC2}"/>
              </a:ext>
            </a:extLst>
          </p:cNvPr>
          <p:cNvSpPr>
            <a:spLocks noGrp="1"/>
          </p:cNvSpPr>
          <p:nvPr>
            <p:ph type="subTitle" idx="1"/>
          </p:nvPr>
        </p:nvSpPr>
        <p:spPr>
          <a:xfrm>
            <a:off x="1889589" y="3628416"/>
            <a:ext cx="8717281" cy="1741251"/>
          </a:xfrm>
        </p:spPr>
        <p:txBody>
          <a:bodyPr>
            <a:normAutofit/>
          </a:bodyPr>
          <a:lstStyle/>
          <a:p>
            <a:r>
              <a:rPr lang="en-US" dirty="0">
                <a:solidFill>
                  <a:schemeClr val="tx1"/>
                </a:solidFill>
                <a:latin typeface="Georgia" panose="02040502050405020303" pitchFamily="18" charset="0"/>
              </a:rPr>
              <a:t>These programs are:</a:t>
            </a:r>
          </a:p>
          <a:p>
            <a:pPr marL="285750" indent="-285750">
              <a:buFont typeface="Wingdings" panose="05000000000000000000" pitchFamily="2" charset="2"/>
              <a:buChar char="v"/>
            </a:pPr>
            <a:r>
              <a:rPr lang="en-US" sz="1900" dirty="0">
                <a:solidFill>
                  <a:schemeClr val="tx1"/>
                </a:solidFill>
                <a:latin typeface="Georgia" panose="02040502050405020303" pitchFamily="18" charset="0"/>
              </a:rPr>
              <a:t>Informal Providers</a:t>
            </a:r>
          </a:p>
          <a:p>
            <a:pPr marL="285750" indent="-285750">
              <a:buFont typeface="Wingdings" panose="05000000000000000000" pitchFamily="2" charset="2"/>
              <a:buChar char="v"/>
            </a:pPr>
            <a:r>
              <a:rPr lang="en-US" sz="1900" dirty="0">
                <a:solidFill>
                  <a:schemeClr val="tx1"/>
                </a:solidFill>
                <a:latin typeface="Georgia" panose="02040502050405020303" pitchFamily="18" charset="0"/>
              </a:rPr>
              <a:t>Exempt programs with a category 1 or 7 that participates in Childcare and Parent Services (CAPS)</a:t>
            </a:r>
          </a:p>
          <a:p>
            <a:pPr marL="285750" indent="-285750">
              <a:buFont typeface="Wingdings" panose="05000000000000000000" pitchFamily="2" charset="2"/>
              <a:buChar char="v"/>
            </a:pPr>
            <a:r>
              <a:rPr lang="en-US" sz="1900" dirty="0">
                <a:solidFill>
                  <a:schemeClr val="tx1"/>
                </a:solidFill>
                <a:latin typeface="Georgia" panose="02040502050405020303" pitchFamily="18" charset="0"/>
              </a:rPr>
              <a:t>Exempt category 5-Licensed Faith Based </a:t>
            </a:r>
          </a:p>
        </p:txBody>
      </p:sp>
      <p:pic>
        <p:nvPicPr>
          <p:cNvPr id="10" name="Audio 9">
            <a:hlinkClick r:id="" action="ppaction://media"/>
            <a:extLst>
              <a:ext uri="{FF2B5EF4-FFF2-40B4-BE49-F238E27FC236}">
                <a16:creationId xmlns:a16="http://schemas.microsoft.com/office/drawing/2014/main" id="{64A4AB5D-36E3-80A5-5B25-1C05E67907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2477340"/>
      </p:ext>
    </p:extLst>
  </p:cSld>
  <p:clrMapOvr>
    <a:masterClrMapping/>
  </p:clrMapOvr>
  <mc:AlternateContent xmlns:mc="http://schemas.openxmlformats.org/markup-compatibility/2006" xmlns:p14="http://schemas.microsoft.com/office/powerpoint/2010/main">
    <mc:Choice Requires="p14">
      <p:transition spd="slow" p14:dur="2000" advTm="27823"/>
    </mc:Choice>
    <mc:Fallback xmlns="">
      <p:transition spd="slow" advTm="2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67840D-36F1-FD97-6C8F-9761B33E21DF}"/>
              </a:ext>
            </a:extLst>
          </p:cNvPr>
          <p:cNvSpPr>
            <a:spLocks noGrp="1"/>
          </p:cNvSpPr>
          <p:nvPr>
            <p:ph type="title"/>
          </p:nvPr>
        </p:nvSpPr>
        <p:spPr>
          <a:xfrm>
            <a:off x="850456" y="119812"/>
            <a:ext cx="8487190" cy="1325563"/>
          </a:xfrm>
        </p:spPr>
        <p:txBody>
          <a:bodyPr/>
          <a:lstStyle/>
          <a:p>
            <a:pPr algn="ctr"/>
            <a:r>
              <a:rPr lang="en-US" dirty="0">
                <a:solidFill>
                  <a:srgbClr val="F7BE00"/>
                </a:solidFill>
              </a:rPr>
              <a:t>Required Reporting</a:t>
            </a:r>
          </a:p>
        </p:txBody>
      </p:sp>
      <p:sp>
        <p:nvSpPr>
          <p:cNvPr id="4" name="Title 1">
            <a:extLst>
              <a:ext uri="{FF2B5EF4-FFF2-40B4-BE49-F238E27FC236}">
                <a16:creationId xmlns:a16="http://schemas.microsoft.com/office/drawing/2014/main" id="{97FE64D2-EF09-E883-D20F-34954D5187D8}"/>
              </a:ext>
            </a:extLst>
          </p:cNvPr>
          <p:cNvSpPr txBox="1">
            <a:spLocks/>
          </p:cNvSpPr>
          <p:nvPr/>
        </p:nvSpPr>
        <p:spPr>
          <a:xfrm>
            <a:off x="850456" y="1104626"/>
            <a:ext cx="8487190"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kern="1200" baseline="0" smtClean="0">
                <a:solidFill>
                  <a:schemeClr val="bg1"/>
                </a:solidFill>
                <a:effectLst/>
                <a:latin typeface="Georgia" panose="02040502050405020303" pitchFamily="18" charset="0"/>
                <a:ea typeface="+mj-ea"/>
                <a:cs typeface="+mj-cs"/>
              </a:defRPr>
            </a:lvl1pPr>
          </a:lstStyle>
          <a:p>
            <a:pPr algn="ctr"/>
            <a:r>
              <a:rPr lang="en-US" sz="2800" dirty="0">
                <a:solidFill>
                  <a:srgbClr val="002060"/>
                </a:solidFill>
              </a:rPr>
              <a:t>In accordance with the Child Care and Development Fund (CCDF) requirements, the administrator or designated person-in-charge of exempt programs for  categories 1 and 7 that participate in CAPS and Informal Providers, shall report these incidents to the Department within twenty-four (24) hours or the next workday: serious incidents and/or injuries requiring professional medical attention, child abuse or neglect, communicable disease, death of a child, </a:t>
            </a:r>
          </a:p>
          <a:p>
            <a:pPr algn="ctr"/>
            <a:r>
              <a:rPr lang="en-US" sz="2800" dirty="0">
                <a:solidFill>
                  <a:srgbClr val="002060"/>
                </a:solidFill>
              </a:rPr>
              <a:t>missing child, fire or structural disaster, emergency  relocation of children, any employee that acquires a criminal record, and temporary and permanent closures.</a:t>
            </a:r>
          </a:p>
        </p:txBody>
      </p:sp>
      <p:pic>
        <p:nvPicPr>
          <p:cNvPr id="10" name="Audio 9">
            <a:hlinkClick r:id="" action="ppaction://media"/>
            <a:extLst>
              <a:ext uri="{FF2B5EF4-FFF2-40B4-BE49-F238E27FC236}">
                <a16:creationId xmlns:a16="http://schemas.microsoft.com/office/drawing/2014/main" id="{9A6623BA-5215-B35A-6122-AF1953C1B1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3167351"/>
      </p:ext>
    </p:extLst>
  </p:cSld>
  <p:clrMapOvr>
    <a:masterClrMapping/>
  </p:clrMapOvr>
  <mc:AlternateContent xmlns:mc="http://schemas.openxmlformats.org/markup-compatibility/2006" xmlns:p14="http://schemas.microsoft.com/office/powerpoint/2010/main">
    <mc:Choice Requires="p14">
      <p:transition spd="slow" p14:dur="2000" advTm="59575"/>
    </mc:Choice>
    <mc:Fallback xmlns="">
      <p:transition spd="slow" advTm="5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2FBB-AF3C-6FDF-7627-611AEB924EAC}"/>
              </a:ext>
            </a:extLst>
          </p:cNvPr>
          <p:cNvSpPr>
            <a:spLocks noGrp="1"/>
          </p:cNvSpPr>
          <p:nvPr>
            <p:ph type="title"/>
          </p:nvPr>
        </p:nvSpPr>
        <p:spPr>
          <a:xfrm>
            <a:off x="800099" y="465137"/>
            <a:ext cx="10433957" cy="1325563"/>
          </a:xfrm>
        </p:spPr>
        <p:txBody>
          <a:bodyPr>
            <a:normAutofit fontScale="90000"/>
          </a:bodyPr>
          <a:lstStyle/>
          <a:p>
            <a:pPr algn="ctr"/>
            <a:r>
              <a:rPr lang="en-US" sz="4000" dirty="0"/>
              <a:t>Required Reporting: Previously Licensed Faith-Based Programs, Ex-5</a:t>
            </a:r>
            <a:br>
              <a:rPr lang="en-US" sz="3600" dirty="0"/>
            </a:br>
            <a:br>
              <a:rPr lang="en-US" sz="2400" dirty="0"/>
            </a:br>
            <a:endParaRPr lang="en-US" sz="2400" dirty="0"/>
          </a:p>
        </p:txBody>
      </p:sp>
      <p:sp>
        <p:nvSpPr>
          <p:cNvPr id="4" name="Picture Placeholder 3">
            <a:extLst>
              <a:ext uri="{FF2B5EF4-FFF2-40B4-BE49-F238E27FC236}">
                <a16:creationId xmlns:a16="http://schemas.microsoft.com/office/drawing/2014/main" id="{3C4A220D-F0D1-7296-1853-525CFBB3FF69}"/>
              </a:ext>
            </a:extLst>
          </p:cNvPr>
          <p:cNvSpPr>
            <a:spLocks noGrp="1"/>
          </p:cNvSpPr>
          <p:nvPr>
            <p:ph type="pic" sz="quarter" idx="11"/>
          </p:nvPr>
        </p:nvSpPr>
        <p:spPr>
          <a:xfrm flipH="1">
            <a:off x="11391900" y="5486400"/>
            <a:ext cx="45719" cy="114299"/>
          </a:xfrm>
        </p:spPr>
        <p:txBody>
          <a:bodyPr/>
          <a:lstStyle/>
          <a:p>
            <a:endParaRPr lang="en-US" dirty="0"/>
          </a:p>
        </p:txBody>
      </p:sp>
      <p:sp>
        <p:nvSpPr>
          <p:cNvPr id="5" name="Text Placeholder 4">
            <a:extLst>
              <a:ext uri="{FF2B5EF4-FFF2-40B4-BE49-F238E27FC236}">
                <a16:creationId xmlns:a16="http://schemas.microsoft.com/office/drawing/2014/main" id="{9B1AF205-1471-087D-E438-2AB365F04AF3}"/>
              </a:ext>
            </a:extLst>
          </p:cNvPr>
          <p:cNvSpPr>
            <a:spLocks noGrp="1"/>
          </p:cNvSpPr>
          <p:nvPr>
            <p:ph type="body" sz="quarter" idx="12"/>
          </p:nvPr>
        </p:nvSpPr>
        <p:spPr>
          <a:xfrm>
            <a:off x="528957" y="2395538"/>
            <a:ext cx="8654231" cy="2897821"/>
          </a:xfrm>
        </p:spPr>
        <p:txBody>
          <a:bodyPr>
            <a:noAutofit/>
          </a:bodyPr>
          <a:lstStyle/>
          <a:p>
            <a:pPr algn="ctr"/>
            <a:r>
              <a:rPr lang="en-US" sz="4400" dirty="0">
                <a:latin typeface="Georgia" panose="02040502050405020303" pitchFamily="18" charset="0"/>
              </a:rPr>
              <a:t>Exempt Programs that are approved for category 5, Licensed Faith-Based shall report accreditation documentation to the Department. </a:t>
            </a:r>
          </a:p>
        </p:txBody>
      </p:sp>
      <p:pic>
        <p:nvPicPr>
          <p:cNvPr id="8" name="Audio 7">
            <a:hlinkClick r:id="" action="ppaction://media"/>
            <a:extLst>
              <a:ext uri="{FF2B5EF4-FFF2-40B4-BE49-F238E27FC236}">
                <a16:creationId xmlns:a16="http://schemas.microsoft.com/office/drawing/2014/main" id="{A5C6EE67-459F-A17F-C672-150E777CF3F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6824823"/>
      </p:ext>
    </p:extLst>
  </p:cSld>
  <p:clrMapOvr>
    <a:masterClrMapping/>
  </p:clrMapOvr>
  <mc:AlternateContent xmlns:mc="http://schemas.openxmlformats.org/markup-compatibility/2006" xmlns:p14="http://schemas.microsoft.com/office/powerpoint/2010/main">
    <mc:Choice Requires="p14">
      <p:transition spd="slow" p14:dur="2000" advTm="16937"/>
    </mc:Choice>
    <mc:Fallback xmlns="">
      <p:transition spd="slow" advTm="1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9C4C-3C9F-0B43-95AD-DCC29AE2C682}"/>
              </a:ext>
            </a:extLst>
          </p:cNvPr>
          <p:cNvSpPr>
            <a:spLocks noGrp="1"/>
          </p:cNvSpPr>
          <p:nvPr>
            <p:ph type="title"/>
          </p:nvPr>
        </p:nvSpPr>
        <p:spPr>
          <a:xfrm>
            <a:off x="386618" y="222847"/>
            <a:ext cx="5459151" cy="1325563"/>
          </a:xfrm>
        </p:spPr>
        <p:txBody>
          <a:bodyPr>
            <a:normAutofit/>
          </a:bodyPr>
          <a:lstStyle/>
          <a:p>
            <a:r>
              <a:rPr lang="en-US" sz="2800" dirty="0"/>
              <a:t>When is a Required Report necessary for Informal providers and exempt programs 1 and 7? </a:t>
            </a:r>
          </a:p>
        </p:txBody>
      </p:sp>
      <p:sp>
        <p:nvSpPr>
          <p:cNvPr id="4" name="Text Placeholder 3">
            <a:extLst>
              <a:ext uri="{FF2B5EF4-FFF2-40B4-BE49-F238E27FC236}">
                <a16:creationId xmlns:a16="http://schemas.microsoft.com/office/drawing/2014/main" id="{0593760F-D774-0A45-9190-78188574ABA4}"/>
              </a:ext>
            </a:extLst>
          </p:cNvPr>
          <p:cNvSpPr>
            <a:spLocks noGrp="1"/>
          </p:cNvSpPr>
          <p:nvPr>
            <p:ph type="body" sz="quarter" idx="12"/>
          </p:nvPr>
        </p:nvSpPr>
        <p:spPr>
          <a:xfrm>
            <a:off x="583660" y="1838599"/>
            <a:ext cx="4426085" cy="4105001"/>
          </a:xfrm>
        </p:spPr>
        <p:txBody>
          <a:bodyPr>
            <a:normAutofit/>
          </a:bodyPr>
          <a:lstStyle/>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Times New Roman" panose="02020603050405020304" pitchFamily="18" charset="0"/>
              </a:rPr>
              <a:t>Death of a child while in care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Times New Roman" panose="02020603050405020304" pitchFamily="18" charset="0"/>
              </a:rPr>
              <a:t>Serious injury requiring hospitalization or professional medical care to a child while in care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Times New Roman" panose="02020603050405020304" pitchFamily="18" charset="0"/>
              </a:rPr>
              <a:t>Serious illness requiring hospitalization or professional medical care</a:t>
            </a:r>
          </a:p>
          <a:p>
            <a:pPr marL="342900" marR="0" lvl="0" indent="-342900">
              <a:spcBef>
                <a:spcPts val="0"/>
              </a:spcBef>
              <a:spcAft>
                <a:spcPts val="0"/>
              </a:spcAft>
              <a:buFont typeface="Arial" panose="020B0604020202020204" pitchFamily="34" charset="0"/>
              <a:buChar char="•"/>
            </a:pPr>
            <a:r>
              <a:rPr lang="en-US" sz="1800" dirty="0">
                <a:latin typeface="Georgia" panose="02040502050405020303" pitchFamily="18" charset="0"/>
                <a:ea typeface="Calibri" panose="020F0502020204030204" pitchFamily="34" charset="0"/>
              </a:rPr>
              <a:t>Child abuse</a:t>
            </a: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M</a:t>
            </a:r>
            <a:r>
              <a:rPr lang="en-US" sz="1800" dirty="0">
                <a:latin typeface="Georgia" panose="02040502050405020303" pitchFamily="18" charset="0"/>
                <a:ea typeface="Calibri" panose="020F0502020204030204" pitchFamily="34" charset="0"/>
              </a:rPr>
              <a:t>issing Child</a:t>
            </a: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Fire and/or </a:t>
            </a:r>
            <a:r>
              <a:rPr lang="en-US" sz="1800" dirty="0">
                <a:latin typeface="Georgia" panose="02040502050405020303" pitchFamily="18" charset="0"/>
                <a:ea typeface="Calibri" panose="020F0502020204030204" pitchFamily="34" charset="0"/>
              </a:rPr>
              <a:t>Structural disaster</a:t>
            </a: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Emergency relocation of children</a:t>
            </a:r>
          </a:p>
          <a:p>
            <a:pPr marL="342900" marR="0" lvl="0" indent="-342900">
              <a:spcBef>
                <a:spcPts val="0"/>
              </a:spcBef>
              <a:spcAft>
                <a:spcPts val="0"/>
              </a:spcAft>
              <a:buFont typeface="Arial" panose="020B0604020202020204" pitchFamily="34" charset="0"/>
              <a:buChar char="•"/>
            </a:pPr>
            <a:r>
              <a:rPr lang="en-US" sz="1800" dirty="0">
                <a:effectLst/>
                <a:latin typeface="Georgia" panose="02040502050405020303" pitchFamily="18" charset="0"/>
                <a:ea typeface="Calibri" panose="020F0502020204030204" pitchFamily="34" charset="0"/>
              </a:rPr>
              <a:t>Any employee that </a:t>
            </a:r>
            <a:r>
              <a:rPr lang="en-US" sz="1800" dirty="0">
                <a:latin typeface="Georgia" panose="02040502050405020303" pitchFamily="18" charset="0"/>
                <a:ea typeface="Calibri" panose="020F0502020204030204" pitchFamily="34" charset="0"/>
              </a:rPr>
              <a:t>acquires</a:t>
            </a:r>
            <a:r>
              <a:rPr lang="en-US" sz="1800" dirty="0">
                <a:effectLst/>
                <a:latin typeface="Georgia" panose="02040502050405020303" pitchFamily="18" charset="0"/>
                <a:ea typeface="Calibri" panose="020F0502020204030204" pitchFamily="34" charset="0"/>
              </a:rPr>
              <a:t> a criminal record</a:t>
            </a:r>
          </a:p>
          <a:p>
            <a:pPr marL="342900" marR="0" lvl="0" indent="-342900">
              <a:spcBef>
                <a:spcPts val="0"/>
              </a:spcBef>
              <a:spcAft>
                <a:spcPts val="0"/>
              </a:spcAft>
              <a:buFont typeface="Arial" panose="020B0604020202020204" pitchFamily="34" charset="0"/>
              <a:buChar char="•"/>
            </a:pPr>
            <a:r>
              <a:rPr lang="en-US" sz="1800" dirty="0">
                <a:latin typeface="Georgia" panose="02040502050405020303" pitchFamily="18" charset="0"/>
                <a:ea typeface="Calibri" panose="020F0502020204030204" pitchFamily="34" charset="0"/>
              </a:rPr>
              <a:t>Permanent and temporary closures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Georgia" panose="02040502050405020303"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pic>
        <p:nvPicPr>
          <p:cNvPr id="13" name="Picture 12" descr="Graphical user interface&#10;&#10;Description automatically generated">
            <a:extLst>
              <a:ext uri="{FF2B5EF4-FFF2-40B4-BE49-F238E27FC236}">
                <a16:creationId xmlns:a16="http://schemas.microsoft.com/office/drawing/2014/main" id="{2B4CC809-837E-3901-BE5C-21D80081BD02}"/>
              </a:ext>
            </a:extLst>
          </p:cNvPr>
          <p:cNvPicPr>
            <a:picLocks noChangeAspect="1"/>
          </p:cNvPicPr>
          <p:nvPr/>
        </p:nvPicPr>
        <p:blipFill>
          <a:blip r:embed="rId5"/>
          <a:stretch>
            <a:fillRect/>
          </a:stretch>
        </p:blipFill>
        <p:spPr>
          <a:xfrm>
            <a:off x="6261927" y="1548410"/>
            <a:ext cx="6499317" cy="3270170"/>
          </a:xfrm>
          <a:prstGeom prst="rect">
            <a:avLst/>
          </a:prstGeom>
        </p:spPr>
      </p:pic>
      <p:pic>
        <p:nvPicPr>
          <p:cNvPr id="7" name="Audio 6">
            <a:hlinkClick r:id="" action="ppaction://media"/>
            <a:extLst>
              <a:ext uri="{FF2B5EF4-FFF2-40B4-BE49-F238E27FC236}">
                <a16:creationId xmlns:a16="http://schemas.microsoft.com/office/drawing/2014/main" id="{278E8BFE-7A98-33C3-ADBD-688B2FB06D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1614479"/>
      </p:ext>
    </p:extLst>
  </p:cSld>
  <p:clrMapOvr>
    <a:masterClrMapping/>
  </p:clrMapOvr>
  <mc:AlternateContent xmlns:mc="http://schemas.openxmlformats.org/markup-compatibility/2006" xmlns:p14="http://schemas.microsoft.com/office/powerpoint/2010/main">
    <mc:Choice Requires="p14">
      <p:transition spd="slow" p14:dur="2000" advTm="9929"/>
    </mc:Choice>
    <mc:Fallback xmlns="">
      <p:transition spd="slow" advTm="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0190D-5693-C74F-988A-8B870EFCF396}"/>
              </a:ext>
            </a:extLst>
          </p:cNvPr>
          <p:cNvSpPr>
            <a:spLocks noGrp="1"/>
          </p:cNvSpPr>
          <p:nvPr>
            <p:ph type="title"/>
          </p:nvPr>
        </p:nvSpPr>
        <p:spPr>
          <a:xfrm>
            <a:off x="4161034" y="280203"/>
            <a:ext cx="8352889" cy="1325563"/>
          </a:xfrm>
        </p:spPr>
        <p:txBody>
          <a:bodyPr/>
          <a:lstStyle/>
          <a:p>
            <a:r>
              <a:rPr lang="en-US" dirty="0"/>
              <a:t>How to submit a Required Report:</a:t>
            </a:r>
          </a:p>
        </p:txBody>
      </p:sp>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a:off x="262109" y="2720057"/>
            <a:ext cx="2080399" cy="2121292"/>
          </a:xfrm>
        </p:spPr>
        <p:txBody>
          <a:bodyPr>
            <a:normAutofit/>
          </a:bodyPr>
          <a:lstStyle/>
          <a:p>
            <a:pPr algn="ctr"/>
            <a:r>
              <a:rPr lang="en-US" sz="2000" dirty="0">
                <a:solidFill>
                  <a:schemeClr val="bg1"/>
                </a:solidFill>
              </a:rPr>
              <a:t>Required Reports should be submitted through your DECAL Koala account.</a:t>
            </a:r>
          </a:p>
        </p:txBody>
      </p:sp>
      <p:cxnSp>
        <p:nvCxnSpPr>
          <p:cNvPr id="7" name="Straight Connector 6">
            <a:extLst>
              <a:ext uri="{FF2B5EF4-FFF2-40B4-BE49-F238E27FC236}">
                <a16:creationId xmlns:a16="http://schemas.microsoft.com/office/drawing/2014/main" id="{9BDA7848-D72D-5B08-DCFF-32146645BE2B}"/>
              </a:ext>
            </a:extLst>
          </p:cNvPr>
          <p:cNvCxnSpPr/>
          <p:nvPr/>
        </p:nvCxnSpPr>
        <p:spPr>
          <a:xfrm>
            <a:off x="400692" y="2702104"/>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42FA9E-1BD3-86C7-E93E-5E5BC3EE57D0}"/>
              </a:ext>
            </a:extLst>
          </p:cNvPr>
          <p:cNvCxnSpPr/>
          <p:nvPr/>
        </p:nvCxnSpPr>
        <p:spPr>
          <a:xfrm>
            <a:off x="400692" y="5022351"/>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44785FA-C2A5-60E9-BD12-269B5D302685}"/>
              </a:ext>
            </a:extLst>
          </p:cNvPr>
          <p:cNvSpPr txBox="1">
            <a:spLocks/>
          </p:cNvSpPr>
          <p:nvPr/>
        </p:nvSpPr>
        <p:spPr>
          <a:xfrm>
            <a:off x="-223404" y="5204046"/>
            <a:ext cx="3046170"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hlinkClick r:id="rId6">
                  <a:extLst>
                    <a:ext uri="{A12FA001-AC4F-418D-AE19-62706E023703}">
                      <ahyp:hlinkClr xmlns:ahyp="http://schemas.microsoft.com/office/drawing/2018/hyperlinkcolor" val="tx"/>
                    </a:ext>
                  </a:extLst>
                </a:hlinkClick>
              </a:rPr>
              <a:t>www.decalkoala.com</a:t>
            </a:r>
            <a:endParaRPr lang="en-US" sz="1800" dirty="0">
              <a:solidFill>
                <a:schemeClr val="bg1"/>
              </a:solidFill>
            </a:endParaRPr>
          </a:p>
        </p:txBody>
      </p:sp>
      <p:pic>
        <p:nvPicPr>
          <p:cNvPr id="15" name="Picture 14" descr="Graphical user interface, website&#10;&#10;Description automatically generated">
            <a:extLst>
              <a:ext uri="{FF2B5EF4-FFF2-40B4-BE49-F238E27FC236}">
                <a16:creationId xmlns:a16="http://schemas.microsoft.com/office/drawing/2014/main" id="{B0363F03-9A63-E0C9-4758-A6F2803926FF}"/>
              </a:ext>
            </a:extLst>
          </p:cNvPr>
          <p:cNvPicPr>
            <a:picLocks noChangeAspect="1"/>
          </p:cNvPicPr>
          <p:nvPr/>
        </p:nvPicPr>
        <p:blipFill>
          <a:blip r:embed="rId7"/>
          <a:stretch>
            <a:fillRect/>
          </a:stretch>
        </p:blipFill>
        <p:spPr>
          <a:xfrm>
            <a:off x="2822766" y="1216209"/>
            <a:ext cx="9198882" cy="4617729"/>
          </a:xfrm>
          <a:prstGeom prst="rect">
            <a:avLst/>
          </a:prstGeom>
        </p:spPr>
      </p:pic>
      <p:pic>
        <p:nvPicPr>
          <p:cNvPr id="13" name="Audio 12">
            <a:hlinkClick r:id="" action="ppaction://media"/>
            <a:extLst>
              <a:ext uri="{FF2B5EF4-FFF2-40B4-BE49-F238E27FC236}">
                <a16:creationId xmlns:a16="http://schemas.microsoft.com/office/drawing/2014/main" id="{DF339A76-B1D7-7815-60F3-64ED0E71CFA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1981115"/>
      </p:ext>
    </p:extLst>
  </p:cSld>
  <p:clrMapOvr>
    <a:masterClrMapping/>
  </p:clrMapOvr>
  <mc:AlternateContent xmlns:mc="http://schemas.openxmlformats.org/markup-compatibility/2006" xmlns:p14="http://schemas.microsoft.com/office/powerpoint/2010/main">
    <mc:Choice Requires="p14">
      <p:transition spd="slow" p14:dur="2000" advTm="8585"/>
    </mc:Choice>
    <mc:Fallback xmlns="">
      <p:transition spd="slow" advTm="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0190D-5693-C74F-988A-8B870EFCF396}"/>
              </a:ext>
            </a:extLst>
          </p:cNvPr>
          <p:cNvSpPr>
            <a:spLocks noGrp="1"/>
          </p:cNvSpPr>
          <p:nvPr>
            <p:ph type="title"/>
          </p:nvPr>
        </p:nvSpPr>
        <p:spPr>
          <a:xfrm>
            <a:off x="4161034" y="280203"/>
            <a:ext cx="8352889" cy="1325563"/>
          </a:xfrm>
        </p:spPr>
        <p:txBody>
          <a:bodyPr/>
          <a:lstStyle/>
          <a:p>
            <a:r>
              <a:rPr lang="en-US" dirty="0"/>
              <a:t>How to submit a Required Report:</a:t>
            </a:r>
          </a:p>
        </p:txBody>
      </p:sp>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a:off x="262109" y="2720057"/>
            <a:ext cx="2080399" cy="2121292"/>
          </a:xfrm>
        </p:spPr>
        <p:txBody>
          <a:bodyPr>
            <a:normAutofit/>
          </a:bodyPr>
          <a:lstStyle/>
          <a:p>
            <a:pPr algn="ctr"/>
            <a:r>
              <a:rPr lang="en-US" sz="2000" dirty="0">
                <a:solidFill>
                  <a:schemeClr val="bg1"/>
                </a:solidFill>
              </a:rPr>
              <a:t>Required Reports should be submitted through your DECAL Koala account.</a:t>
            </a:r>
          </a:p>
        </p:txBody>
      </p:sp>
      <p:cxnSp>
        <p:nvCxnSpPr>
          <p:cNvPr id="7" name="Straight Connector 6">
            <a:extLst>
              <a:ext uri="{FF2B5EF4-FFF2-40B4-BE49-F238E27FC236}">
                <a16:creationId xmlns:a16="http://schemas.microsoft.com/office/drawing/2014/main" id="{9BDA7848-D72D-5B08-DCFF-32146645BE2B}"/>
              </a:ext>
            </a:extLst>
          </p:cNvPr>
          <p:cNvCxnSpPr/>
          <p:nvPr/>
        </p:nvCxnSpPr>
        <p:spPr>
          <a:xfrm>
            <a:off x="400692" y="2702104"/>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42FA9E-1BD3-86C7-E93E-5E5BC3EE57D0}"/>
              </a:ext>
            </a:extLst>
          </p:cNvPr>
          <p:cNvCxnSpPr/>
          <p:nvPr/>
        </p:nvCxnSpPr>
        <p:spPr>
          <a:xfrm>
            <a:off x="400692" y="5022351"/>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44785FA-C2A5-60E9-BD12-269B5D302685}"/>
              </a:ext>
            </a:extLst>
          </p:cNvPr>
          <p:cNvSpPr txBox="1">
            <a:spLocks/>
          </p:cNvSpPr>
          <p:nvPr/>
        </p:nvSpPr>
        <p:spPr>
          <a:xfrm>
            <a:off x="-223404" y="5204046"/>
            <a:ext cx="3046170"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hlinkClick r:id="rId5">
                  <a:extLst>
                    <a:ext uri="{A12FA001-AC4F-418D-AE19-62706E023703}">
                      <ahyp:hlinkClr xmlns:ahyp="http://schemas.microsoft.com/office/drawing/2018/hyperlinkcolor" val="tx"/>
                    </a:ext>
                  </a:extLst>
                </a:hlinkClick>
              </a:rPr>
              <a:t>www.decalkoala.com</a:t>
            </a:r>
            <a:endParaRPr lang="en-US" sz="1800" dirty="0">
              <a:solidFill>
                <a:schemeClr val="bg1"/>
              </a:solidFill>
            </a:endParaRPr>
          </a:p>
        </p:txBody>
      </p:sp>
      <p:pic>
        <p:nvPicPr>
          <p:cNvPr id="6" name="Picture 5" descr="Graphical user interface, application&#10;&#10;Description automatically generated">
            <a:extLst>
              <a:ext uri="{FF2B5EF4-FFF2-40B4-BE49-F238E27FC236}">
                <a16:creationId xmlns:a16="http://schemas.microsoft.com/office/drawing/2014/main" id="{9096DC94-FACD-2E59-B617-7A6132EF4526}"/>
              </a:ext>
            </a:extLst>
          </p:cNvPr>
          <p:cNvPicPr>
            <a:picLocks noChangeAspect="1"/>
          </p:cNvPicPr>
          <p:nvPr/>
        </p:nvPicPr>
        <p:blipFill>
          <a:blip r:embed="rId6"/>
          <a:stretch>
            <a:fillRect/>
          </a:stretch>
        </p:blipFill>
        <p:spPr>
          <a:xfrm>
            <a:off x="2721865" y="1362513"/>
            <a:ext cx="9208026" cy="4471425"/>
          </a:xfrm>
          <a:prstGeom prst="rect">
            <a:avLst/>
          </a:prstGeom>
        </p:spPr>
      </p:pic>
      <p:pic>
        <p:nvPicPr>
          <p:cNvPr id="14" name="Audio 13">
            <a:hlinkClick r:id="" action="ppaction://media"/>
            <a:extLst>
              <a:ext uri="{FF2B5EF4-FFF2-40B4-BE49-F238E27FC236}">
                <a16:creationId xmlns:a16="http://schemas.microsoft.com/office/drawing/2014/main" id="{E832C799-575B-E5AF-A7C5-37B48018BE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6610620"/>
      </p:ext>
    </p:extLst>
  </p:cSld>
  <p:clrMapOvr>
    <a:masterClrMapping/>
  </p:clrMapOvr>
  <mc:AlternateContent xmlns:mc="http://schemas.openxmlformats.org/markup-compatibility/2006" xmlns:p14="http://schemas.microsoft.com/office/powerpoint/2010/main">
    <mc:Choice Requires="p14">
      <p:transition spd="slow" p14:dur="2000" advTm="5810"/>
    </mc:Choice>
    <mc:Fallback xmlns="">
      <p:transition spd="slow" advTm="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0190D-5693-C74F-988A-8B870EFCF396}"/>
              </a:ext>
            </a:extLst>
          </p:cNvPr>
          <p:cNvSpPr>
            <a:spLocks noGrp="1"/>
          </p:cNvSpPr>
          <p:nvPr>
            <p:ph type="title"/>
          </p:nvPr>
        </p:nvSpPr>
        <p:spPr>
          <a:xfrm>
            <a:off x="4161034" y="280203"/>
            <a:ext cx="8352889" cy="1325563"/>
          </a:xfrm>
        </p:spPr>
        <p:txBody>
          <a:bodyPr/>
          <a:lstStyle/>
          <a:p>
            <a:r>
              <a:rPr lang="en-US" dirty="0"/>
              <a:t>How to submit a Required Report:</a:t>
            </a:r>
          </a:p>
        </p:txBody>
      </p:sp>
      <p:sp>
        <p:nvSpPr>
          <p:cNvPr id="5" name="Text Placeholder 4">
            <a:extLst>
              <a:ext uri="{FF2B5EF4-FFF2-40B4-BE49-F238E27FC236}">
                <a16:creationId xmlns:a16="http://schemas.microsoft.com/office/drawing/2014/main" id="{24613918-9F69-564C-A6B7-54F75AC2F9AE}"/>
              </a:ext>
            </a:extLst>
          </p:cNvPr>
          <p:cNvSpPr>
            <a:spLocks noGrp="1"/>
          </p:cNvSpPr>
          <p:nvPr>
            <p:ph type="body" sz="quarter" idx="13"/>
          </p:nvPr>
        </p:nvSpPr>
        <p:spPr>
          <a:xfrm>
            <a:off x="262109" y="2720057"/>
            <a:ext cx="2080399" cy="2121292"/>
          </a:xfrm>
        </p:spPr>
        <p:txBody>
          <a:bodyPr>
            <a:normAutofit/>
          </a:bodyPr>
          <a:lstStyle/>
          <a:p>
            <a:pPr algn="ctr"/>
            <a:r>
              <a:rPr lang="en-US" sz="2000" dirty="0">
                <a:solidFill>
                  <a:schemeClr val="bg1"/>
                </a:solidFill>
              </a:rPr>
              <a:t>Required Reports should be submitted through your DECAL Koala account.</a:t>
            </a:r>
          </a:p>
        </p:txBody>
      </p:sp>
      <p:cxnSp>
        <p:nvCxnSpPr>
          <p:cNvPr id="7" name="Straight Connector 6">
            <a:extLst>
              <a:ext uri="{FF2B5EF4-FFF2-40B4-BE49-F238E27FC236}">
                <a16:creationId xmlns:a16="http://schemas.microsoft.com/office/drawing/2014/main" id="{9BDA7848-D72D-5B08-DCFF-32146645BE2B}"/>
              </a:ext>
            </a:extLst>
          </p:cNvPr>
          <p:cNvCxnSpPr/>
          <p:nvPr/>
        </p:nvCxnSpPr>
        <p:spPr>
          <a:xfrm>
            <a:off x="400692" y="2702104"/>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42FA9E-1BD3-86C7-E93E-5E5BC3EE57D0}"/>
              </a:ext>
            </a:extLst>
          </p:cNvPr>
          <p:cNvCxnSpPr/>
          <p:nvPr/>
        </p:nvCxnSpPr>
        <p:spPr>
          <a:xfrm>
            <a:off x="400692" y="5022351"/>
            <a:ext cx="1797978" cy="0"/>
          </a:xfrm>
          <a:prstGeom prst="line">
            <a:avLst/>
          </a:prstGeom>
          <a:ln w="28575">
            <a:solidFill>
              <a:srgbClr val="76BC2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444785FA-C2A5-60E9-BD12-269B5D302685}"/>
              </a:ext>
            </a:extLst>
          </p:cNvPr>
          <p:cNvSpPr txBox="1">
            <a:spLocks/>
          </p:cNvSpPr>
          <p:nvPr/>
        </p:nvSpPr>
        <p:spPr>
          <a:xfrm>
            <a:off x="-223404" y="5204046"/>
            <a:ext cx="3046170"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hlinkClick r:id="rId5">
                  <a:extLst>
                    <a:ext uri="{A12FA001-AC4F-418D-AE19-62706E023703}">
                      <ahyp:hlinkClr xmlns:ahyp="http://schemas.microsoft.com/office/drawing/2018/hyperlinkcolor" val="tx"/>
                    </a:ext>
                  </a:extLst>
                </a:hlinkClick>
              </a:rPr>
              <a:t>www.decalkoala.com</a:t>
            </a:r>
            <a:endParaRPr lang="en-US" sz="1800" dirty="0">
              <a:solidFill>
                <a:schemeClr val="bg1"/>
              </a:solidFill>
            </a:endParaRPr>
          </a:p>
        </p:txBody>
      </p:sp>
      <p:sp>
        <p:nvSpPr>
          <p:cNvPr id="10" name="Text Placeholder 4">
            <a:extLst>
              <a:ext uri="{FF2B5EF4-FFF2-40B4-BE49-F238E27FC236}">
                <a16:creationId xmlns:a16="http://schemas.microsoft.com/office/drawing/2014/main" id="{747251CA-B092-2930-62F0-06D8E5B52FB6}"/>
              </a:ext>
            </a:extLst>
          </p:cNvPr>
          <p:cNvSpPr txBox="1">
            <a:spLocks/>
          </p:cNvSpPr>
          <p:nvPr/>
        </p:nvSpPr>
        <p:spPr>
          <a:xfrm>
            <a:off x="3155084" y="5838995"/>
            <a:ext cx="7375927" cy="1259785"/>
          </a:xfrm>
          <a:prstGeom prst="rect">
            <a:avLst/>
          </a:prstGeom>
        </p:spPr>
        <p:txBody>
          <a:bodyPr>
            <a:normAutofit/>
          </a:bodyPr>
          <a:lstStyle>
            <a:lvl1pPr marL="0" indent="0" algn="l" defTabSz="914400" rtl="0" eaLnBrk="1" latinLnBrk="0" hangingPunct="1">
              <a:lnSpc>
                <a:spcPct val="90000"/>
              </a:lnSpc>
              <a:spcBef>
                <a:spcPts val="1000"/>
              </a:spcBef>
              <a:buFontTx/>
              <a:buNone/>
              <a:defRPr sz="1600" kern="1200" baseline="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i="1" dirty="0">
              <a:solidFill>
                <a:schemeClr val="bg2">
                  <a:lumMod val="50000"/>
                </a:schemeClr>
              </a:solidFill>
            </a:endParaRPr>
          </a:p>
        </p:txBody>
      </p:sp>
      <p:sp>
        <p:nvSpPr>
          <p:cNvPr id="6" name="Arrow: Down 5">
            <a:extLst>
              <a:ext uri="{FF2B5EF4-FFF2-40B4-BE49-F238E27FC236}">
                <a16:creationId xmlns:a16="http://schemas.microsoft.com/office/drawing/2014/main" id="{2D0A9EFA-61FB-A0DB-237C-6A58B3CC234F}"/>
              </a:ext>
            </a:extLst>
          </p:cNvPr>
          <p:cNvSpPr/>
          <p:nvPr/>
        </p:nvSpPr>
        <p:spPr>
          <a:xfrm>
            <a:off x="6358415" y="160576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D90435CD-4D28-2209-18C7-3321A097FB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11" name="Picture 10">
            <a:extLst>
              <a:ext uri="{FF2B5EF4-FFF2-40B4-BE49-F238E27FC236}">
                <a16:creationId xmlns:a16="http://schemas.microsoft.com/office/drawing/2014/main" id="{E58761D5-0BB0-DECD-9626-A3115A831306}"/>
              </a:ext>
            </a:extLst>
          </p:cNvPr>
          <p:cNvPicPr>
            <a:picLocks noChangeAspect="1"/>
          </p:cNvPicPr>
          <p:nvPr/>
        </p:nvPicPr>
        <p:blipFill>
          <a:blip r:embed="rId7"/>
          <a:stretch>
            <a:fillRect/>
          </a:stretch>
        </p:blipFill>
        <p:spPr>
          <a:xfrm>
            <a:off x="2822766" y="1605766"/>
            <a:ext cx="9274821" cy="5024080"/>
          </a:xfrm>
          <a:prstGeom prst="rect">
            <a:avLst/>
          </a:prstGeom>
        </p:spPr>
      </p:pic>
    </p:spTree>
    <p:extLst>
      <p:ext uri="{BB962C8B-B14F-4D97-AF65-F5344CB8AC3E}">
        <p14:creationId xmlns:p14="http://schemas.microsoft.com/office/powerpoint/2010/main" val="1573491635"/>
      </p:ext>
    </p:extLst>
  </p:cSld>
  <p:clrMapOvr>
    <a:masterClrMapping/>
  </p:clrMapOvr>
  <mc:AlternateContent xmlns:mc="http://schemas.openxmlformats.org/markup-compatibility/2006">
    <mc:Choice xmlns:p14="http://schemas.microsoft.com/office/powerpoint/2010/main" Requires="p14">
      <p:transition spd="slow" p14:dur="2000" advTm="8089"/>
    </mc:Choice>
    <mc:Fallback>
      <p:transition spd="slow" advTm="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8.7|8.6"/>
</p:tagLst>
</file>

<file path=ppt/tags/tag2.xml><?xml version="1.0" encoding="utf-8"?>
<p:tagLst xmlns:a="http://schemas.openxmlformats.org/drawingml/2006/main" xmlns:r="http://schemas.openxmlformats.org/officeDocument/2006/relationships" xmlns:p="http://schemas.openxmlformats.org/presentationml/2006/main">
  <p:tag name="TIMING" val="|5.3|4.2|2|6.8|0.8|8.5"/>
</p:tagLst>
</file>

<file path=ppt/tags/tag3.xml><?xml version="1.0" encoding="utf-8"?>
<p:tagLst xmlns:a="http://schemas.openxmlformats.org/drawingml/2006/main" xmlns:r="http://schemas.openxmlformats.org/officeDocument/2006/relationships" xmlns:p="http://schemas.openxmlformats.org/presentationml/2006/main">
  <p:tag name="TIMING" val="|5.3|4.2|2|6.8|0.8|8.5"/>
</p:tagLst>
</file>

<file path=ppt/tags/tag4.xml><?xml version="1.0" encoding="utf-8"?>
<p:tagLst xmlns:a="http://schemas.openxmlformats.org/drawingml/2006/main" xmlns:r="http://schemas.openxmlformats.org/officeDocument/2006/relationships" xmlns:p="http://schemas.openxmlformats.org/presentationml/2006/main">
  <p:tag name="TIMING" val="|8.3|9.7|4.9|10.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10302</TotalTime>
  <Words>2345</Words>
  <Application>Microsoft Office PowerPoint</Application>
  <PresentationFormat>Widescreen</PresentationFormat>
  <Paragraphs>173</Paragraphs>
  <Slides>26</Slides>
  <Notes>25</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Georgia</vt:lpstr>
      <vt:lpstr>Gotham Bold</vt:lpstr>
      <vt:lpstr>Verdana</vt:lpstr>
      <vt:lpstr>Wingdings</vt:lpstr>
      <vt:lpstr>Custom Design</vt:lpstr>
      <vt:lpstr>Submitting Required Reports and Refutations for Exempt and Informal Providers  Part 2</vt:lpstr>
      <vt:lpstr>Required Reporting and Refutations</vt:lpstr>
      <vt:lpstr>Programs that have a DECAL KOALA account are required to submit certain required reports to the Department.  </vt:lpstr>
      <vt:lpstr>Required Reporting</vt:lpstr>
      <vt:lpstr>Required Reporting: Previously Licensed Faith-Based Programs, Ex-5  </vt:lpstr>
      <vt:lpstr>When is a Required Report necessary for Informal providers and exempt programs 1 and 7? </vt:lpstr>
      <vt:lpstr>How to submit a Required Report:</vt:lpstr>
      <vt:lpstr>How to submit a Required Report:</vt:lpstr>
      <vt:lpstr>How to submit a Required Report:</vt:lpstr>
      <vt:lpstr>How to submit a Required Report:</vt:lpstr>
      <vt:lpstr>How to submit a Required Report:</vt:lpstr>
      <vt:lpstr>Once in the report you can:</vt:lpstr>
      <vt:lpstr>   DECAL Koala: Online Refutations for Informal and Exempt Providers receiving CAPS subsidies </vt:lpstr>
      <vt:lpstr>PowerPoint Presentation</vt:lpstr>
      <vt:lpstr>How to submit refutations in DECAL Koala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Once your refutation has been completed by the manager, you will receive an email with the refutation letter attached. In DECAL KOALA, the refutation status will show completed and you will be able to print the letter.</vt:lpstr>
      <vt:lpstr>Refutation Response meanings</vt:lpstr>
      <vt:lpstr>  If you have any questions, please email   decalkoala@decal.ga.gov    or  exemptionrulechanges@decal.ga.gov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mbp02</dc:creator>
  <cp:lastModifiedBy>Sarah Benton</cp:lastModifiedBy>
  <cp:revision>131</cp:revision>
  <dcterms:created xsi:type="dcterms:W3CDTF">2019-10-22T18:35:40Z</dcterms:created>
  <dcterms:modified xsi:type="dcterms:W3CDTF">2025-06-23T15:55:31Z</dcterms:modified>
</cp:coreProperties>
</file>