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836" r:id="rId2"/>
    <p:sldId id="837" r:id="rId3"/>
    <p:sldId id="838" r:id="rId4"/>
    <p:sldId id="839" r:id="rId5"/>
    <p:sldId id="840" r:id="rId6"/>
    <p:sldId id="841" r:id="rId7"/>
    <p:sldId id="833" r:id="rId8"/>
    <p:sldId id="784" r:id="rId9"/>
    <p:sldId id="811" r:id="rId10"/>
    <p:sldId id="806" r:id="rId11"/>
    <p:sldId id="807" r:id="rId12"/>
    <p:sldId id="844" r:id="rId13"/>
    <p:sldId id="845" r:id="rId14"/>
    <p:sldId id="846" r:id="rId15"/>
    <p:sldId id="829" r:id="rId16"/>
    <p:sldId id="776" r:id="rId17"/>
    <p:sldId id="834" r:id="rId18"/>
    <p:sldId id="842" r:id="rId19"/>
  </p:sldIdLst>
  <p:sldSz cx="9144000" cy="6858000" type="screen4x3"/>
  <p:notesSz cx="7019925" cy="9305925"/>
  <p:defaultTextStyle>
    <a:defPPr>
      <a:defRPr lang="en-US"/>
    </a:defPPr>
    <a:lvl1pPr algn="l" rtl="0" fontAlgn="base">
      <a:spcBef>
        <a:spcPct val="0"/>
      </a:spcBef>
      <a:spcAft>
        <a:spcPct val="0"/>
      </a:spcAft>
      <a:defRPr kern="1200">
        <a:solidFill>
          <a:schemeClr val="bg1"/>
        </a:solidFill>
        <a:latin typeface="Arial" pitchFamily="34" charset="0"/>
        <a:ea typeface="+mn-ea"/>
        <a:cs typeface="+mn-cs"/>
      </a:defRPr>
    </a:lvl1pPr>
    <a:lvl2pPr marL="457200" algn="l" rtl="0" fontAlgn="base">
      <a:spcBef>
        <a:spcPct val="0"/>
      </a:spcBef>
      <a:spcAft>
        <a:spcPct val="0"/>
      </a:spcAft>
      <a:defRPr kern="1200">
        <a:solidFill>
          <a:schemeClr val="bg1"/>
        </a:solidFill>
        <a:latin typeface="Arial" pitchFamily="34" charset="0"/>
        <a:ea typeface="+mn-ea"/>
        <a:cs typeface="+mn-cs"/>
      </a:defRPr>
    </a:lvl2pPr>
    <a:lvl3pPr marL="914400" algn="l" rtl="0" fontAlgn="base">
      <a:spcBef>
        <a:spcPct val="0"/>
      </a:spcBef>
      <a:spcAft>
        <a:spcPct val="0"/>
      </a:spcAft>
      <a:defRPr kern="1200">
        <a:solidFill>
          <a:schemeClr val="bg1"/>
        </a:solidFill>
        <a:latin typeface="Arial" pitchFamily="34" charset="0"/>
        <a:ea typeface="+mn-ea"/>
        <a:cs typeface="+mn-cs"/>
      </a:defRPr>
    </a:lvl3pPr>
    <a:lvl4pPr marL="1371600" algn="l" rtl="0" fontAlgn="base">
      <a:spcBef>
        <a:spcPct val="0"/>
      </a:spcBef>
      <a:spcAft>
        <a:spcPct val="0"/>
      </a:spcAft>
      <a:defRPr kern="1200">
        <a:solidFill>
          <a:schemeClr val="bg1"/>
        </a:solidFill>
        <a:latin typeface="Arial" pitchFamily="34" charset="0"/>
        <a:ea typeface="+mn-ea"/>
        <a:cs typeface="+mn-cs"/>
      </a:defRPr>
    </a:lvl4pPr>
    <a:lvl5pPr marL="1828800" algn="l" rtl="0" fontAlgn="base">
      <a:spcBef>
        <a:spcPct val="0"/>
      </a:spcBef>
      <a:spcAft>
        <a:spcPct val="0"/>
      </a:spcAft>
      <a:defRPr kern="1200">
        <a:solidFill>
          <a:schemeClr val="bg1"/>
        </a:solidFill>
        <a:latin typeface="Arial" pitchFamily="34" charset="0"/>
        <a:ea typeface="+mn-ea"/>
        <a:cs typeface="+mn-cs"/>
      </a:defRPr>
    </a:lvl5pPr>
    <a:lvl6pPr marL="2286000" algn="l" defTabSz="914400" rtl="0" eaLnBrk="1" latinLnBrk="0" hangingPunct="1">
      <a:defRPr kern="1200">
        <a:solidFill>
          <a:schemeClr val="bg1"/>
        </a:solidFill>
        <a:latin typeface="Arial" pitchFamily="34" charset="0"/>
        <a:ea typeface="+mn-ea"/>
        <a:cs typeface="+mn-cs"/>
      </a:defRPr>
    </a:lvl6pPr>
    <a:lvl7pPr marL="2743200" algn="l" defTabSz="914400" rtl="0" eaLnBrk="1" latinLnBrk="0" hangingPunct="1">
      <a:defRPr kern="1200">
        <a:solidFill>
          <a:schemeClr val="bg1"/>
        </a:solidFill>
        <a:latin typeface="Arial" pitchFamily="34" charset="0"/>
        <a:ea typeface="+mn-ea"/>
        <a:cs typeface="+mn-cs"/>
      </a:defRPr>
    </a:lvl7pPr>
    <a:lvl8pPr marL="3200400" algn="l" defTabSz="914400" rtl="0" eaLnBrk="1" latinLnBrk="0" hangingPunct="1">
      <a:defRPr kern="1200">
        <a:solidFill>
          <a:schemeClr val="bg1"/>
        </a:solidFill>
        <a:latin typeface="Arial" pitchFamily="34" charset="0"/>
        <a:ea typeface="+mn-ea"/>
        <a:cs typeface="+mn-cs"/>
      </a:defRPr>
    </a:lvl8pPr>
    <a:lvl9pPr marL="3657600" algn="l" defTabSz="914400" rtl="0" eaLnBrk="1" latinLnBrk="0" hangingPunct="1">
      <a:defRPr kern="1200">
        <a:solidFill>
          <a:schemeClr val="bg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33399"/>
    <a:srgbClr val="008000"/>
    <a:srgbClr val="7D706B"/>
    <a:srgbClr val="FF9933"/>
    <a:srgbClr val="D6EDBD"/>
    <a:srgbClr val="A19795"/>
    <a:srgbClr val="FFBE7D"/>
    <a:srgbClr val="796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85" autoAdjust="0"/>
    <p:restoredTop sz="85391" autoAdjust="0"/>
  </p:normalViewPr>
  <p:slideViewPr>
    <p:cSldViewPr snapToGrid="0">
      <p:cViewPr>
        <p:scale>
          <a:sx n="70" d="100"/>
          <a:sy n="70" d="100"/>
        </p:scale>
        <p:origin x="-804" y="72"/>
      </p:cViewPr>
      <p:guideLst>
        <p:guide orient="horz" pos="1215"/>
        <p:guide orient="horz" pos="2981"/>
        <p:guide orient="horz" pos="1063"/>
        <p:guide orient="horz" pos="4103"/>
        <p:guide pos="3151"/>
        <p:guide pos="431"/>
        <p:guide pos="5335"/>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snapToGrid="0">
      <p:cViewPr varScale="1">
        <p:scale>
          <a:sx n="56" d="100"/>
          <a:sy n="56" d="100"/>
        </p:scale>
        <p:origin x="-1782"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F0ACD-787A-43C4-B951-61DD858189D9}" type="doc">
      <dgm:prSet loTypeId="urn:microsoft.com/office/officeart/2005/8/layout/radial6" loCatId="relationship" qsTypeId="urn:microsoft.com/office/officeart/2005/8/quickstyle/simple5" qsCatId="simple" csTypeId="urn:microsoft.com/office/officeart/2005/8/colors/accent0_3" csCatId="mainScheme" phldr="1"/>
      <dgm:spPr/>
      <dgm:t>
        <a:bodyPr/>
        <a:lstStyle/>
        <a:p>
          <a:endParaRPr lang="en-US"/>
        </a:p>
      </dgm:t>
    </dgm:pt>
    <dgm:pt modelId="{CF14FE28-AE0A-40FF-920D-FF618761C6E9}">
      <dgm:prSet phldrT="[Text]"/>
      <dgm:spPr/>
      <dgm:t>
        <a:bodyPr/>
        <a:lstStyle/>
        <a:p>
          <a:r>
            <a:rPr lang="en-US" dirty="0" smtClean="0"/>
            <a:t>Quality Initiatives</a:t>
          </a:r>
          <a:endParaRPr lang="en-US" dirty="0"/>
        </a:p>
      </dgm:t>
    </dgm:pt>
    <dgm:pt modelId="{AABBED54-605A-41E5-86AF-8DCA7DC5FB5B}" type="parTrans" cxnId="{DF64D825-A88C-413B-89C3-28924D45D8C3}">
      <dgm:prSet/>
      <dgm:spPr/>
      <dgm:t>
        <a:bodyPr/>
        <a:lstStyle/>
        <a:p>
          <a:endParaRPr lang="en-US"/>
        </a:p>
      </dgm:t>
    </dgm:pt>
    <dgm:pt modelId="{4E0A99D1-90B2-4CE8-B598-7F48F26A3576}" type="sibTrans" cxnId="{DF64D825-A88C-413B-89C3-28924D45D8C3}">
      <dgm:prSet/>
      <dgm:spPr/>
      <dgm:t>
        <a:bodyPr/>
        <a:lstStyle/>
        <a:p>
          <a:endParaRPr lang="en-US"/>
        </a:p>
      </dgm:t>
    </dgm:pt>
    <dgm:pt modelId="{B78D51C9-9F4B-4DED-BEAD-7794848B2677}">
      <dgm:prSet phldrT="[Text]" custT="1"/>
      <dgm:spPr/>
      <dgm:t>
        <a:bodyPr/>
        <a:lstStyle/>
        <a:p>
          <a:r>
            <a:rPr lang="en-US" sz="1200" dirty="0" smtClean="0"/>
            <a:t>Infant Toddler Network</a:t>
          </a:r>
          <a:endParaRPr lang="en-US" sz="1200" dirty="0"/>
        </a:p>
      </dgm:t>
    </dgm:pt>
    <dgm:pt modelId="{A374C7B6-71DB-4D53-84E7-F480171DDDF0}" type="parTrans" cxnId="{19796DDE-ECED-4EE9-BF67-6421E2711EC0}">
      <dgm:prSet/>
      <dgm:spPr/>
      <dgm:t>
        <a:bodyPr/>
        <a:lstStyle/>
        <a:p>
          <a:endParaRPr lang="en-US"/>
        </a:p>
      </dgm:t>
    </dgm:pt>
    <dgm:pt modelId="{B199F0D9-0C9B-403E-93A1-9A940BEF7E35}" type="sibTrans" cxnId="{19796DDE-ECED-4EE9-BF67-6421E2711EC0}">
      <dgm:prSet/>
      <dgm:spPr/>
      <dgm:t>
        <a:bodyPr/>
        <a:lstStyle/>
        <a:p>
          <a:endParaRPr lang="en-US"/>
        </a:p>
      </dgm:t>
    </dgm:pt>
    <dgm:pt modelId="{1228D7A8-A13F-480E-B1EB-F31AD8A2AFB5}">
      <dgm:prSet phldrT="[Text]" custT="1"/>
      <dgm:spPr/>
      <dgm:t>
        <a:bodyPr/>
        <a:lstStyle/>
        <a:p>
          <a:r>
            <a:rPr lang="en-US" sz="1200" dirty="0" smtClean="0"/>
            <a:t>Statewide Inclusion</a:t>
          </a:r>
        </a:p>
        <a:p>
          <a:r>
            <a:rPr lang="en-US" sz="1200" dirty="0" smtClean="0"/>
            <a:t>Project</a:t>
          </a:r>
        </a:p>
        <a:p>
          <a:endParaRPr lang="en-US" sz="800" dirty="0"/>
        </a:p>
      </dgm:t>
    </dgm:pt>
    <dgm:pt modelId="{E3970EC5-DA18-413B-B6B8-816EE514ED03}" type="parTrans" cxnId="{FF8ABAC6-B48B-4EB2-990F-A0B790D90920}">
      <dgm:prSet/>
      <dgm:spPr/>
      <dgm:t>
        <a:bodyPr/>
        <a:lstStyle/>
        <a:p>
          <a:endParaRPr lang="en-US"/>
        </a:p>
      </dgm:t>
    </dgm:pt>
    <dgm:pt modelId="{39AA3B9C-9D16-4501-8DD9-F01754EC4C71}" type="sibTrans" cxnId="{FF8ABAC6-B48B-4EB2-990F-A0B790D90920}">
      <dgm:prSet/>
      <dgm:spPr/>
      <dgm:t>
        <a:bodyPr/>
        <a:lstStyle/>
        <a:p>
          <a:endParaRPr lang="en-US"/>
        </a:p>
      </dgm:t>
    </dgm:pt>
    <dgm:pt modelId="{E0EAD979-804A-46CE-B352-D0A094970A37}">
      <dgm:prSet phldrT="[Text]" custT="1"/>
      <dgm:spPr/>
      <dgm:t>
        <a:bodyPr/>
        <a:lstStyle/>
        <a:p>
          <a:r>
            <a:rPr lang="en-US" sz="1200" dirty="0" smtClean="0"/>
            <a:t>Child Care Resource and Referral Agencies</a:t>
          </a:r>
          <a:endParaRPr lang="en-US" sz="1200" dirty="0"/>
        </a:p>
      </dgm:t>
    </dgm:pt>
    <dgm:pt modelId="{9B1A8C41-227A-4CB0-8736-81ECA7E790EB}" type="parTrans" cxnId="{89331D42-92BD-4068-A64D-FE2D3BEC0BBD}">
      <dgm:prSet/>
      <dgm:spPr/>
      <dgm:t>
        <a:bodyPr/>
        <a:lstStyle/>
        <a:p>
          <a:endParaRPr lang="en-US"/>
        </a:p>
      </dgm:t>
    </dgm:pt>
    <dgm:pt modelId="{C52BF9BD-8C42-478D-BE31-AFB455FDE603}" type="sibTrans" cxnId="{89331D42-92BD-4068-A64D-FE2D3BEC0BBD}">
      <dgm:prSet/>
      <dgm:spPr/>
      <dgm:t>
        <a:bodyPr/>
        <a:lstStyle/>
        <a:p>
          <a:endParaRPr lang="en-US"/>
        </a:p>
      </dgm:t>
    </dgm:pt>
    <dgm:pt modelId="{CF5C3AE6-335C-40A5-9BA0-EF3FEC0B9E4B}">
      <dgm:prSet phldrT="[Text]" custT="1"/>
      <dgm:spPr/>
      <dgm:t>
        <a:bodyPr/>
        <a:lstStyle/>
        <a:p>
          <a:pPr algn="ctr"/>
          <a:r>
            <a:rPr lang="en-US" sz="1200" dirty="0" smtClean="0"/>
            <a:t>Accreditation Facilitation</a:t>
          </a:r>
          <a:endParaRPr lang="en-US" sz="1200" dirty="0"/>
        </a:p>
      </dgm:t>
    </dgm:pt>
    <dgm:pt modelId="{ECB287EE-7ABA-4ED6-8E89-A481E0A37E34}" type="parTrans" cxnId="{211BCBDB-C2D5-4808-AB68-BCDAC12A2FDF}">
      <dgm:prSet/>
      <dgm:spPr/>
      <dgm:t>
        <a:bodyPr/>
        <a:lstStyle/>
        <a:p>
          <a:endParaRPr lang="en-US"/>
        </a:p>
      </dgm:t>
    </dgm:pt>
    <dgm:pt modelId="{6F9294B2-BA60-4999-9289-437EC03893D4}" type="sibTrans" cxnId="{211BCBDB-C2D5-4808-AB68-BCDAC12A2FDF}">
      <dgm:prSet/>
      <dgm:spPr/>
      <dgm:t>
        <a:bodyPr/>
        <a:lstStyle/>
        <a:p>
          <a:endParaRPr lang="en-US"/>
        </a:p>
      </dgm:t>
    </dgm:pt>
    <dgm:pt modelId="{D0C730B8-AC60-43A6-AB96-16334E740E36}">
      <dgm:prSet custT="1"/>
      <dgm:spPr/>
      <dgm:t>
        <a:bodyPr/>
        <a:lstStyle/>
        <a:p>
          <a:r>
            <a:rPr lang="en-US" sz="1200" dirty="0" smtClean="0"/>
            <a:t>Even Start</a:t>
          </a:r>
          <a:endParaRPr lang="en-US" sz="1200" dirty="0"/>
        </a:p>
      </dgm:t>
    </dgm:pt>
    <dgm:pt modelId="{7AA28B54-6D0E-4F70-9CE5-1D0A34F4231C}" type="parTrans" cxnId="{ABE35A30-AD85-4CAD-A69E-08FB37CCCAAA}">
      <dgm:prSet/>
      <dgm:spPr/>
      <dgm:t>
        <a:bodyPr/>
        <a:lstStyle/>
        <a:p>
          <a:endParaRPr lang="en-US"/>
        </a:p>
      </dgm:t>
    </dgm:pt>
    <dgm:pt modelId="{13857EAE-F89A-4A75-97C8-6FD907197F7A}" type="sibTrans" cxnId="{ABE35A30-AD85-4CAD-A69E-08FB37CCCAAA}">
      <dgm:prSet/>
      <dgm:spPr/>
      <dgm:t>
        <a:bodyPr/>
        <a:lstStyle/>
        <a:p>
          <a:endParaRPr lang="en-US"/>
        </a:p>
      </dgm:t>
    </dgm:pt>
    <dgm:pt modelId="{439806A9-6B73-4134-9AAC-E3DF50FE402D}">
      <dgm:prSet custT="1"/>
      <dgm:spPr/>
      <dgm:t>
        <a:bodyPr/>
        <a:lstStyle/>
        <a:p>
          <a:r>
            <a:rPr lang="en-US" sz="1100" dirty="0" smtClean="0"/>
            <a:t>SCHOLARSHIPS</a:t>
          </a:r>
          <a:r>
            <a:rPr lang="en-US" sz="1200" dirty="0" smtClean="0"/>
            <a:t> and </a:t>
          </a:r>
          <a:r>
            <a:rPr lang="en-US" sz="1100" dirty="0" smtClean="0"/>
            <a:t>INCENTIVES</a:t>
          </a:r>
          <a:endParaRPr lang="en-US" sz="1100" dirty="0"/>
        </a:p>
      </dgm:t>
    </dgm:pt>
    <dgm:pt modelId="{251C3B61-FFA1-4EDB-BCCB-56B7F2FACF8C}" type="parTrans" cxnId="{2EF6170D-60C9-4974-9AD7-4AB1FCADD4F9}">
      <dgm:prSet/>
      <dgm:spPr/>
      <dgm:t>
        <a:bodyPr/>
        <a:lstStyle/>
        <a:p>
          <a:endParaRPr lang="en-US"/>
        </a:p>
      </dgm:t>
    </dgm:pt>
    <dgm:pt modelId="{759ACD26-4CB4-4230-917C-E363D19C860D}" type="sibTrans" cxnId="{2EF6170D-60C9-4974-9AD7-4AB1FCADD4F9}">
      <dgm:prSet/>
      <dgm:spPr/>
      <dgm:t>
        <a:bodyPr/>
        <a:lstStyle/>
        <a:p>
          <a:endParaRPr lang="en-US"/>
        </a:p>
      </dgm:t>
    </dgm:pt>
    <dgm:pt modelId="{13BD62B8-012D-433C-89FC-587232DDBB7B}">
      <dgm:prSet custT="1"/>
      <dgm:spPr>
        <a:solidFill>
          <a:schemeClr val="tx1"/>
        </a:solidFill>
      </dgm:spPr>
      <dgm:t>
        <a:bodyPr/>
        <a:lstStyle/>
        <a:p>
          <a:r>
            <a:rPr lang="en-US" sz="1200" dirty="0" smtClean="0"/>
            <a:t>Quality Rated</a:t>
          </a:r>
          <a:endParaRPr lang="en-US" sz="1200" dirty="0"/>
        </a:p>
      </dgm:t>
    </dgm:pt>
    <dgm:pt modelId="{317ACAA7-8759-4DE8-A4AC-B64047CBCD76}" type="parTrans" cxnId="{31BD3A36-6B08-4982-ABF8-C2998037F96A}">
      <dgm:prSet/>
      <dgm:spPr/>
      <dgm:t>
        <a:bodyPr/>
        <a:lstStyle/>
        <a:p>
          <a:endParaRPr lang="en-US"/>
        </a:p>
      </dgm:t>
    </dgm:pt>
    <dgm:pt modelId="{13EA45F5-266A-4AD8-9C55-5F9EC3585B7A}" type="sibTrans" cxnId="{31BD3A36-6B08-4982-ABF8-C2998037F96A}">
      <dgm:prSet/>
      <dgm:spPr/>
      <dgm:t>
        <a:bodyPr/>
        <a:lstStyle/>
        <a:p>
          <a:endParaRPr lang="en-US"/>
        </a:p>
      </dgm:t>
    </dgm:pt>
    <dgm:pt modelId="{E2B0A880-9C4B-483F-A220-D6E88C7C6751}">
      <dgm:prSet custT="1"/>
      <dgm:spPr/>
      <dgm:t>
        <a:bodyPr/>
        <a:lstStyle/>
        <a:p>
          <a:r>
            <a:rPr lang="en-US" sz="1200" dirty="0" smtClean="0"/>
            <a:t>Summer 2012</a:t>
          </a:r>
        </a:p>
        <a:p>
          <a:r>
            <a:rPr lang="en-US" sz="1200" dirty="0" smtClean="0"/>
            <a:t>Child Care Subsidy (CAPS)</a:t>
          </a:r>
          <a:endParaRPr lang="en-US" sz="1200" dirty="0"/>
        </a:p>
      </dgm:t>
    </dgm:pt>
    <dgm:pt modelId="{60FCDD52-B1D2-4356-AB32-AD3CBFAB666F}" type="parTrans" cxnId="{E3E5606B-0433-4869-8194-D53B34FA8F52}">
      <dgm:prSet/>
      <dgm:spPr/>
      <dgm:t>
        <a:bodyPr/>
        <a:lstStyle/>
        <a:p>
          <a:endParaRPr lang="en-US"/>
        </a:p>
      </dgm:t>
    </dgm:pt>
    <dgm:pt modelId="{D01C9978-E29D-48BF-869E-5E30532F4057}" type="sibTrans" cxnId="{E3E5606B-0433-4869-8194-D53B34FA8F52}">
      <dgm:prSet/>
      <dgm:spPr/>
      <dgm:t>
        <a:bodyPr/>
        <a:lstStyle/>
        <a:p>
          <a:endParaRPr lang="en-US"/>
        </a:p>
      </dgm:t>
    </dgm:pt>
    <dgm:pt modelId="{BCF1E736-AAF9-456A-A130-CF52920E815E}" type="pres">
      <dgm:prSet presAssocID="{A44F0ACD-787A-43C4-B951-61DD858189D9}" presName="Name0" presStyleCnt="0">
        <dgm:presLayoutVars>
          <dgm:chMax val="1"/>
          <dgm:dir/>
          <dgm:animLvl val="ctr"/>
          <dgm:resizeHandles val="exact"/>
        </dgm:presLayoutVars>
      </dgm:prSet>
      <dgm:spPr/>
      <dgm:t>
        <a:bodyPr/>
        <a:lstStyle/>
        <a:p>
          <a:endParaRPr lang="en-US"/>
        </a:p>
      </dgm:t>
    </dgm:pt>
    <dgm:pt modelId="{AC20ED1C-5B04-492B-995D-2D1368601299}" type="pres">
      <dgm:prSet presAssocID="{CF14FE28-AE0A-40FF-920D-FF618761C6E9}" presName="centerShape" presStyleLbl="node0" presStyleIdx="0" presStyleCnt="1"/>
      <dgm:spPr/>
      <dgm:t>
        <a:bodyPr/>
        <a:lstStyle/>
        <a:p>
          <a:endParaRPr lang="en-US"/>
        </a:p>
      </dgm:t>
    </dgm:pt>
    <dgm:pt modelId="{02D5373C-16BB-48A4-9459-8AB8730F1D59}" type="pres">
      <dgm:prSet presAssocID="{B78D51C9-9F4B-4DED-BEAD-7794848B2677}" presName="node" presStyleLbl="node1" presStyleIdx="0" presStyleCnt="8" custScaleX="109448" custScaleY="126540">
        <dgm:presLayoutVars>
          <dgm:bulletEnabled val="1"/>
        </dgm:presLayoutVars>
      </dgm:prSet>
      <dgm:spPr/>
      <dgm:t>
        <a:bodyPr/>
        <a:lstStyle/>
        <a:p>
          <a:endParaRPr lang="en-US"/>
        </a:p>
      </dgm:t>
    </dgm:pt>
    <dgm:pt modelId="{82E87084-AC6C-46B6-8813-3EE0C6B0A351}" type="pres">
      <dgm:prSet presAssocID="{B78D51C9-9F4B-4DED-BEAD-7794848B2677}" presName="dummy" presStyleCnt="0"/>
      <dgm:spPr/>
    </dgm:pt>
    <dgm:pt modelId="{B769DA3E-2141-4BE9-BFC4-B657E9729958}" type="pres">
      <dgm:prSet presAssocID="{B199F0D9-0C9B-403E-93A1-9A940BEF7E35}" presName="sibTrans" presStyleLbl="sibTrans2D1" presStyleIdx="0" presStyleCnt="8"/>
      <dgm:spPr/>
      <dgm:t>
        <a:bodyPr/>
        <a:lstStyle/>
        <a:p>
          <a:endParaRPr lang="en-US"/>
        </a:p>
      </dgm:t>
    </dgm:pt>
    <dgm:pt modelId="{B9EC60CE-A502-49D8-AD91-1A5BDDC65DE5}" type="pres">
      <dgm:prSet presAssocID="{1228D7A8-A13F-480E-B1EB-F31AD8A2AFB5}" presName="node" presStyleLbl="node1" presStyleIdx="1" presStyleCnt="8" custScaleX="130429" custScaleY="138447">
        <dgm:presLayoutVars>
          <dgm:bulletEnabled val="1"/>
        </dgm:presLayoutVars>
      </dgm:prSet>
      <dgm:spPr/>
      <dgm:t>
        <a:bodyPr/>
        <a:lstStyle/>
        <a:p>
          <a:endParaRPr lang="en-US"/>
        </a:p>
      </dgm:t>
    </dgm:pt>
    <dgm:pt modelId="{D6FAF82C-6C35-48BB-9B03-3CEA20463305}" type="pres">
      <dgm:prSet presAssocID="{1228D7A8-A13F-480E-B1EB-F31AD8A2AFB5}" presName="dummy" presStyleCnt="0"/>
      <dgm:spPr/>
    </dgm:pt>
    <dgm:pt modelId="{DCED7605-4D9C-498C-AF15-ADEE2D38B617}" type="pres">
      <dgm:prSet presAssocID="{39AA3B9C-9D16-4501-8DD9-F01754EC4C71}" presName="sibTrans" presStyleLbl="sibTrans2D1" presStyleIdx="1" presStyleCnt="8"/>
      <dgm:spPr/>
      <dgm:t>
        <a:bodyPr/>
        <a:lstStyle/>
        <a:p>
          <a:endParaRPr lang="en-US"/>
        </a:p>
      </dgm:t>
    </dgm:pt>
    <dgm:pt modelId="{8422200C-2FC5-48E8-B573-3A6B2B5917BE}" type="pres">
      <dgm:prSet presAssocID="{E0EAD979-804A-46CE-B352-D0A094970A37}" presName="node" presStyleLbl="node1" presStyleIdx="2" presStyleCnt="8" custScaleX="131087" custScaleY="148689">
        <dgm:presLayoutVars>
          <dgm:bulletEnabled val="1"/>
        </dgm:presLayoutVars>
      </dgm:prSet>
      <dgm:spPr/>
      <dgm:t>
        <a:bodyPr/>
        <a:lstStyle/>
        <a:p>
          <a:endParaRPr lang="en-US"/>
        </a:p>
      </dgm:t>
    </dgm:pt>
    <dgm:pt modelId="{185CA2E0-6048-4BF8-AFAD-AEE719AE10C1}" type="pres">
      <dgm:prSet presAssocID="{E0EAD979-804A-46CE-B352-D0A094970A37}" presName="dummy" presStyleCnt="0"/>
      <dgm:spPr/>
    </dgm:pt>
    <dgm:pt modelId="{15BEA498-0C78-46C0-8893-35B2E291CF43}" type="pres">
      <dgm:prSet presAssocID="{C52BF9BD-8C42-478D-BE31-AFB455FDE603}" presName="sibTrans" presStyleLbl="sibTrans2D1" presStyleIdx="2" presStyleCnt="8"/>
      <dgm:spPr/>
      <dgm:t>
        <a:bodyPr/>
        <a:lstStyle/>
        <a:p>
          <a:endParaRPr lang="en-US"/>
        </a:p>
      </dgm:t>
    </dgm:pt>
    <dgm:pt modelId="{D75B5F67-4886-4C06-ADC9-E516DEB65D1B}" type="pres">
      <dgm:prSet presAssocID="{CF5C3AE6-335C-40A5-9BA0-EF3FEC0B9E4B}" presName="node" presStyleLbl="node1" presStyleIdx="3" presStyleCnt="8" custScaleX="134499" custScaleY="157212" custRadScaleRad="104656" custRadScaleInc="16636">
        <dgm:presLayoutVars>
          <dgm:bulletEnabled val="1"/>
        </dgm:presLayoutVars>
      </dgm:prSet>
      <dgm:spPr/>
      <dgm:t>
        <a:bodyPr/>
        <a:lstStyle/>
        <a:p>
          <a:endParaRPr lang="en-US"/>
        </a:p>
      </dgm:t>
    </dgm:pt>
    <dgm:pt modelId="{A5B40731-333A-410D-AF44-011C7CDD8979}" type="pres">
      <dgm:prSet presAssocID="{CF5C3AE6-335C-40A5-9BA0-EF3FEC0B9E4B}" presName="dummy" presStyleCnt="0"/>
      <dgm:spPr/>
    </dgm:pt>
    <dgm:pt modelId="{1435D69F-B5FE-4BFE-98AD-B964C3D75176}" type="pres">
      <dgm:prSet presAssocID="{6F9294B2-BA60-4999-9289-437EC03893D4}" presName="sibTrans" presStyleLbl="sibTrans2D1" presStyleIdx="3" presStyleCnt="8"/>
      <dgm:spPr/>
      <dgm:t>
        <a:bodyPr/>
        <a:lstStyle/>
        <a:p>
          <a:endParaRPr lang="en-US"/>
        </a:p>
      </dgm:t>
    </dgm:pt>
    <dgm:pt modelId="{E343A62C-C134-42FE-A01F-08975B76D750}" type="pres">
      <dgm:prSet presAssocID="{D0C730B8-AC60-43A6-AB96-16334E740E36}" presName="node" presStyleLbl="node1" presStyleIdx="4" presStyleCnt="8" custScaleX="124933" custScaleY="136455">
        <dgm:presLayoutVars>
          <dgm:bulletEnabled val="1"/>
        </dgm:presLayoutVars>
      </dgm:prSet>
      <dgm:spPr/>
      <dgm:t>
        <a:bodyPr/>
        <a:lstStyle/>
        <a:p>
          <a:endParaRPr lang="en-US"/>
        </a:p>
      </dgm:t>
    </dgm:pt>
    <dgm:pt modelId="{208EE00C-DFDC-4257-9ABE-E8E6F9577622}" type="pres">
      <dgm:prSet presAssocID="{D0C730B8-AC60-43A6-AB96-16334E740E36}" presName="dummy" presStyleCnt="0"/>
      <dgm:spPr/>
    </dgm:pt>
    <dgm:pt modelId="{F204B50A-EF9A-4008-A90E-EA3CE5C89B97}" type="pres">
      <dgm:prSet presAssocID="{13857EAE-F89A-4A75-97C8-6FD907197F7A}" presName="sibTrans" presStyleLbl="sibTrans2D1" presStyleIdx="4" presStyleCnt="8"/>
      <dgm:spPr/>
      <dgm:t>
        <a:bodyPr/>
        <a:lstStyle/>
        <a:p>
          <a:endParaRPr lang="en-US"/>
        </a:p>
      </dgm:t>
    </dgm:pt>
    <dgm:pt modelId="{62974B3C-337F-41B5-BA1D-8252FE72FDAF}" type="pres">
      <dgm:prSet presAssocID="{439806A9-6B73-4134-9AAC-E3DF50FE402D}" presName="node" presStyleLbl="node1" presStyleIdx="5" presStyleCnt="8" custScaleX="131208" custScaleY="143938">
        <dgm:presLayoutVars>
          <dgm:bulletEnabled val="1"/>
        </dgm:presLayoutVars>
      </dgm:prSet>
      <dgm:spPr/>
      <dgm:t>
        <a:bodyPr/>
        <a:lstStyle/>
        <a:p>
          <a:endParaRPr lang="en-US"/>
        </a:p>
      </dgm:t>
    </dgm:pt>
    <dgm:pt modelId="{C14F38C9-38E1-45C2-8223-9D820E3C26DA}" type="pres">
      <dgm:prSet presAssocID="{439806A9-6B73-4134-9AAC-E3DF50FE402D}" presName="dummy" presStyleCnt="0"/>
      <dgm:spPr/>
    </dgm:pt>
    <dgm:pt modelId="{8289E281-0084-4617-8ED3-5B50C8EAF49C}" type="pres">
      <dgm:prSet presAssocID="{759ACD26-4CB4-4230-917C-E363D19C860D}" presName="sibTrans" presStyleLbl="sibTrans2D1" presStyleIdx="5" presStyleCnt="8"/>
      <dgm:spPr/>
      <dgm:t>
        <a:bodyPr/>
        <a:lstStyle/>
        <a:p>
          <a:endParaRPr lang="en-US"/>
        </a:p>
      </dgm:t>
    </dgm:pt>
    <dgm:pt modelId="{CAC323DD-8801-4573-BD97-4D9756EE4731}" type="pres">
      <dgm:prSet presAssocID="{13BD62B8-012D-433C-89FC-587232DDBB7B}" presName="node" presStyleLbl="node1" presStyleIdx="6" presStyleCnt="8" custScaleX="110584" custScaleY="133217">
        <dgm:presLayoutVars>
          <dgm:bulletEnabled val="1"/>
        </dgm:presLayoutVars>
      </dgm:prSet>
      <dgm:spPr/>
      <dgm:t>
        <a:bodyPr/>
        <a:lstStyle/>
        <a:p>
          <a:endParaRPr lang="en-US"/>
        </a:p>
      </dgm:t>
    </dgm:pt>
    <dgm:pt modelId="{78880924-537C-4854-9A55-FEFD41B50556}" type="pres">
      <dgm:prSet presAssocID="{13BD62B8-012D-433C-89FC-587232DDBB7B}" presName="dummy" presStyleCnt="0"/>
      <dgm:spPr/>
    </dgm:pt>
    <dgm:pt modelId="{7E4506F3-2583-4A5A-8233-B0ACB1B342EF}" type="pres">
      <dgm:prSet presAssocID="{13EA45F5-266A-4AD8-9C55-5F9EC3585B7A}" presName="sibTrans" presStyleLbl="sibTrans2D1" presStyleIdx="6" presStyleCnt="8"/>
      <dgm:spPr/>
      <dgm:t>
        <a:bodyPr/>
        <a:lstStyle/>
        <a:p>
          <a:endParaRPr lang="en-US"/>
        </a:p>
      </dgm:t>
    </dgm:pt>
    <dgm:pt modelId="{9772EA6A-FDD0-4FCA-AB91-1F98EF0B210B}" type="pres">
      <dgm:prSet presAssocID="{E2B0A880-9C4B-483F-A220-D6E88C7C6751}" presName="node" presStyleLbl="node1" presStyleIdx="7" presStyleCnt="8" custScaleX="117665" custScaleY="141715">
        <dgm:presLayoutVars>
          <dgm:bulletEnabled val="1"/>
        </dgm:presLayoutVars>
      </dgm:prSet>
      <dgm:spPr/>
      <dgm:t>
        <a:bodyPr/>
        <a:lstStyle/>
        <a:p>
          <a:endParaRPr lang="en-US"/>
        </a:p>
      </dgm:t>
    </dgm:pt>
    <dgm:pt modelId="{947BE724-DF3F-4D01-B447-BBED1D1F0EE0}" type="pres">
      <dgm:prSet presAssocID="{E2B0A880-9C4B-483F-A220-D6E88C7C6751}" presName="dummy" presStyleCnt="0"/>
      <dgm:spPr/>
    </dgm:pt>
    <dgm:pt modelId="{4A7EE04F-69B4-4167-99BC-550F5731B852}" type="pres">
      <dgm:prSet presAssocID="{D01C9978-E29D-48BF-869E-5E30532F4057}" presName="sibTrans" presStyleLbl="sibTrans2D1" presStyleIdx="7" presStyleCnt="8"/>
      <dgm:spPr/>
      <dgm:t>
        <a:bodyPr/>
        <a:lstStyle/>
        <a:p>
          <a:endParaRPr lang="en-US"/>
        </a:p>
      </dgm:t>
    </dgm:pt>
  </dgm:ptLst>
  <dgm:cxnLst>
    <dgm:cxn modelId="{2EF6170D-60C9-4974-9AD7-4AB1FCADD4F9}" srcId="{CF14FE28-AE0A-40FF-920D-FF618761C6E9}" destId="{439806A9-6B73-4134-9AAC-E3DF50FE402D}" srcOrd="5" destOrd="0" parTransId="{251C3B61-FFA1-4EDB-BCCB-56B7F2FACF8C}" sibTransId="{759ACD26-4CB4-4230-917C-E363D19C860D}"/>
    <dgm:cxn modelId="{1649DF45-C8D7-45CE-BCD5-FE1B4BD81023}" type="presOf" srcId="{CF14FE28-AE0A-40FF-920D-FF618761C6E9}" destId="{AC20ED1C-5B04-492B-995D-2D1368601299}" srcOrd="0" destOrd="0" presId="urn:microsoft.com/office/officeart/2005/8/layout/radial6"/>
    <dgm:cxn modelId="{84C3615B-AE8C-4E9B-BC21-442699276ABB}" type="presOf" srcId="{39AA3B9C-9D16-4501-8DD9-F01754EC4C71}" destId="{DCED7605-4D9C-498C-AF15-ADEE2D38B617}" srcOrd="0" destOrd="0" presId="urn:microsoft.com/office/officeart/2005/8/layout/radial6"/>
    <dgm:cxn modelId="{211BCBDB-C2D5-4808-AB68-BCDAC12A2FDF}" srcId="{CF14FE28-AE0A-40FF-920D-FF618761C6E9}" destId="{CF5C3AE6-335C-40A5-9BA0-EF3FEC0B9E4B}" srcOrd="3" destOrd="0" parTransId="{ECB287EE-7ABA-4ED6-8E89-A481E0A37E34}" sibTransId="{6F9294B2-BA60-4999-9289-437EC03893D4}"/>
    <dgm:cxn modelId="{ED66A8F7-B9CE-4066-872F-72246CCEF99D}" type="presOf" srcId="{6F9294B2-BA60-4999-9289-437EC03893D4}" destId="{1435D69F-B5FE-4BFE-98AD-B964C3D75176}" srcOrd="0" destOrd="0" presId="urn:microsoft.com/office/officeart/2005/8/layout/radial6"/>
    <dgm:cxn modelId="{F37EF048-5DBA-4347-896E-B8D1D3299CCB}" type="presOf" srcId="{13BD62B8-012D-433C-89FC-587232DDBB7B}" destId="{CAC323DD-8801-4573-BD97-4D9756EE4731}" srcOrd="0" destOrd="0" presId="urn:microsoft.com/office/officeart/2005/8/layout/radial6"/>
    <dgm:cxn modelId="{E83360F1-4FD1-41E7-B03C-EC69BC9F66A4}" type="presOf" srcId="{759ACD26-4CB4-4230-917C-E363D19C860D}" destId="{8289E281-0084-4617-8ED3-5B50C8EAF49C}" srcOrd="0" destOrd="0" presId="urn:microsoft.com/office/officeart/2005/8/layout/radial6"/>
    <dgm:cxn modelId="{2DDC5531-E658-43EC-924A-13A0AC6CF3CC}" type="presOf" srcId="{1228D7A8-A13F-480E-B1EB-F31AD8A2AFB5}" destId="{B9EC60CE-A502-49D8-AD91-1A5BDDC65DE5}" srcOrd="0" destOrd="0" presId="urn:microsoft.com/office/officeart/2005/8/layout/radial6"/>
    <dgm:cxn modelId="{2A6AE270-F3D9-4B8B-9473-99CC608F67CE}" type="presOf" srcId="{439806A9-6B73-4134-9AAC-E3DF50FE402D}" destId="{62974B3C-337F-41B5-BA1D-8252FE72FDAF}" srcOrd="0" destOrd="0" presId="urn:microsoft.com/office/officeart/2005/8/layout/radial6"/>
    <dgm:cxn modelId="{68190D60-8FD7-4CF9-9AD4-794641CF4D26}" type="presOf" srcId="{B199F0D9-0C9B-403E-93A1-9A940BEF7E35}" destId="{B769DA3E-2141-4BE9-BFC4-B657E9729958}" srcOrd="0" destOrd="0" presId="urn:microsoft.com/office/officeart/2005/8/layout/radial6"/>
    <dgm:cxn modelId="{D8F57C6E-4489-47BE-8921-1A7F994EDB4F}" type="presOf" srcId="{CF5C3AE6-335C-40A5-9BA0-EF3FEC0B9E4B}" destId="{D75B5F67-4886-4C06-ADC9-E516DEB65D1B}" srcOrd="0" destOrd="0" presId="urn:microsoft.com/office/officeart/2005/8/layout/radial6"/>
    <dgm:cxn modelId="{D59BDE68-30B1-4628-9139-C35355DB41BA}" type="presOf" srcId="{D0C730B8-AC60-43A6-AB96-16334E740E36}" destId="{E343A62C-C134-42FE-A01F-08975B76D750}" srcOrd="0" destOrd="0" presId="urn:microsoft.com/office/officeart/2005/8/layout/radial6"/>
    <dgm:cxn modelId="{ABE35A30-AD85-4CAD-A69E-08FB37CCCAAA}" srcId="{CF14FE28-AE0A-40FF-920D-FF618761C6E9}" destId="{D0C730B8-AC60-43A6-AB96-16334E740E36}" srcOrd="4" destOrd="0" parTransId="{7AA28B54-6D0E-4F70-9CE5-1D0A34F4231C}" sibTransId="{13857EAE-F89A-4A75-97C8-6FD907197F7A}"/>
    <dgm:cxn modelId="{4D561C00-3810-41FE-BB59-3FA006992C97}" type="presOf" srcId="{E0EAD979-804A-46CE-B352-D0A094970A37}" destId="{8422200C-2FC5-48E8-B573-3A6B2B5917BE}" srcOrd="0" destOrd="0" presId="urn:microsoft.com/office/officeart/2005/8/layout/radial6"/>
    <dgm:cxn modelId="{87DDE173-1389-4630-87A7-56B336B63834}" type="presOf" srcId="{E2B0A880-9C4B-483F-A220-D6E88C7C6751}" destId="{9772EA6A-FDD0-4FCA-AB91-1F98EF0B210B}" srcOrd="0" destOrd="0" presId="urn:microsoft.com/office/officeart/2005/8/layout/radial6"/>
    <dgm:cxn modelId="{89331D42-92BD-4068-A64D-FE2D3BEC0BBD}" srcId="{CF14FE28-AE0A-40FF-920D-FF618761C6E9}" destId="{E0EAD979-804A-46CE-B352-D0A094970A37}" srcOrd="2" destOrd="0" parTransId="{9B1A8C41-227A-4CB0-8736-81ECA7E790EB}" sibTransId="{C52BF9BD-8C42-478D-BE31-AFB455FDE603}"/>
    <dgm:cxn modelId="{FF8ABAC6-B48B-4EB2-990F-A0B790D90920}" srcId="{CF14FE28-AE0A-40FF-920D-FF618761C6E9}" destId="{1228D7A8-A13F-480E-B1EB-F31AD8A2AFB5}" srcOrd="1" destOrd="0" parTransId="{E3970EC5-DA18-413B-B6B8-816EE514ED03}" sibTransId="{39AA3B9C-9D16-4501-8DD9-F01754EC4C71}"/>
    <dgm:cxn modelId="{028FC385-C062-45F6-BDDF-5C22F3F98CAE}" type="presOf" srcId="{13857EAE-F89A-4A75-97C8-6FD907197F7A}" destId="{F204B50A-EF9A-4008-A90E-EA3CE5C89B97}" srcOrd="0" destOrd="0" presId="urn:microsoft.com/office/officeart/2005/8/layout/radial6"/>
    <dgm:cxn modelId="{B0E3043E-8457-4942-9A4F-5A4E0E015FBB}" type="presOf" srcId="{D01C9978-E29D-48BF-869E-5E30532F4057}" destId="{4A7EE04F-69B4-4167-99BC-550F5731B852}" srcOrd="0" destOrd="0" presId="urn:microsoft.com/office/officeart/2005/8/layout/radial6"/>
    <dgm:cxn modelId="{19796DDE-ECED-4EE9-BF67-6421E2711EC0}" srcId="{CF14FE28-AE0A-40FF-920D-FF618761C6E9}" destId="{B78D51C9-9F4B-4DED-BEAD-7794848B2677}" srcOrd="0" destOrd="0" parTransId="{A374C7B6-71DB-4D53-84E7-F480171DDDF0}" sibTransId="{B199F0D9-0C9B-403E-93A1-9A940BEF7E35}"/>
    <dgm:cxn modelId="{3517C931-5B19-416E-A008-339B5C7E4E6A}" type="presOf" srcId="{13EA45F5-266A-4AD8-9C55-5F9EC3585B7A}" destId="{7E4506F3-2583-4A5A-8233-B0ACB1B342EF}" srcOrd="0" destOrd="0" presId="urn:microsoft.com/office/officeart/2005/8/layout/radial6"/>
    <dgm:cxn modelId="{DF64D825-A88C-413B-89C3-28924D45D8C3}" srcId="{A44F0ACD-787A-43C4-B951-61DD858189D9}" destId="{CF14FE28-AE0A-40FF-920D-FF618761C6E9}" srcOrd="0" destOrd="0" parTransId="{AABBED54-605A-41E5-86AF-8DCA7DC5FB5B}" sibTransId="{4E0A99D1-90B2-4CE8-B598-7F48F26A3576}"/>
    <dgm:cxn modelId="{46095226-CC17-486A-A14D-27B12BCA8B32}" type="presOf" srcId="{B78D51C9-9F4B-4DED-BEAD-7794848B2677}" destId="{02D5373C-16BB-48A4-9459-8AB8730F1D59}" srcOrd="0" destOrd="0" presId="urn:microsoft.com/office/officeart/2005/8/layout/radial6"/>
    <dgm:cxn modelId="{E3E5606B-0433-4869-8194-D53B34FA8F52}" srcId="{CF14FE28-AE0A-40FF-920D-FF618761C6E9}" destId="{E2B0A880-9C4B-483F-A220-D6E88C7C6751}" srcOrd="7" destOrd="0" parTransId="{60FCDD52-B1D2-4356-AB32-AD3CBFAB666F}" sibTransId="{D01C9978-E29D-48BF-869E-5E30532F4057}"/>
    <dgm:cxn modelId="{2CDEF16F-7BEF-48A7-98F8-11A86B8FACD3}" type="presOf" srcId="{A44F0ACD-787A-43C4-B951-61DD858189D9}" destId="{BCF1E736-AAF9-456A-A130-CF52920E815E}" srcOrd="0" destOrd="0" presId="urn:microsoft.com/office/officeart/2005/8/layout/radial6"/>
    <dgm:cxn modelId="{53C3C2A6-0F28-43CC-9E14-98B001F1BFA5}" type="presOf" srcId="{C52BF9BD-8C42-478D-BE31-AFB455FDE603}" destId="{15BEA498-0C78-46C0-8893-35B2E291CF43}" srcOrd="0" destOrd="0" presId="urn:microsoft.com/office/officeart/2005/8/layout/radial6"/>
    <dgm:cxn modelId="{31BD3A36-6B08-4982-ABF8-C2998037F96A}" srcId="{CF14FE28-AE0A-40FF-920D-FF618761C6E9}" destId="{13BD62B8-012D-433C-89FC-587232DDBB7B}" srcOrd="6" destOrd="0" parTransId="{317ACAA7-8759-4DE8-A4AC-B64047CBCD76}" sibTransId="{13EA45F5-266A-4AD8-9C55-5F9EC3585B7A}"/>
    <dgm:cxn modelId="{030028B6-D9DD-406A-B35D-E953BFF18341}" type="presParOf" srcId="{BCF1E736-AAF9-456A-A130-CF52920E815E}" destId="{AC20ED1C-5B04-492B-995D-2D1368601299}" srcOrd="0" destOrd="0" presId="urn:microsoft.com/office/officeart/2005/8/layout/radial6"/>
    <dgm:cxn modelId="{26F29CEC-6299-4152-A263-F8982E5802F5}" type="presParOf" srcId="{BCF1E736-AAF9-456A-A130-CF52920E815E}" destId="{02D5373C-16BB-48A4-9459-8AB8730F1D59}" srcOrd="1" destOrd="0" presId="urn:microsoft.com/office/officeart/2005/8/layout/radial6"/>
    <dgm:cxn modelId="{11D6A01A-80C5-45F7-BD9D-0A54A1B532AB}" type="presParOf" srcId="{BCF1E736-AAF9-456A-A130-CF52920E815E}" destId="{82E87084-AC6C-46B6-8813-3EE0C6B0A351}" srcOrd="2" destOrd="0" presId="urn:microsoft.com/office/officeart/2005/8/layout/radial6"/>
    <dgm:cxn modelId="{FFE7C16A-92F5-4510-AABE-35B58BB0F5C7}" type="presParOf" srcId="{BCF1E736-AAF9-456A-A130-CF52920E815E}" destId="{B769DA3E-2141-4BE9-BFC4-B657E9729958}" srcOrd="3" destOrd="0" presId="urn:microsoft.com/office/officeart/2005/8/layout/radial6"/>
    <dgm:cxn modelId="{264314E0-E9EB-4D84-810D-0A55959994E9}" type="presParOf" srcId="{BCF1E736-AAF9-456A-A130-CF52920E815E}" destId="{B9EC60CE-A502-49D8-AD91-1A5BDDC65DE5}" srcOrd="4" destOrd="0" presId="urn:microsoft.com/office/officeart/2005/8/layout/radial6"/>
    <dgm:cxn modelId="{51E6CC0D-233B-40DA-B31D-A8195F547768}" type="presParOf" srcId="{BCF1E736-AAF9-456A-A130-CF52920E815E}" destId="{D6FAF82C-6C35-48BB-9B03-3CEA20463305}" srcOrd="5" destOrd="0" presId="urn:microsoft.com/office/officeart/2005/8/layout/radial6"/>
    <dgm:cxn modelId="{6DE11B7C-8585-483F-9AA2-F8B8791163F6}" type="presParOf" srcId="{BCF1E736-AAF9-456A-A130-CF52920E815E}" destId="{DCED7605-4D9C-498C-AF15-ADEE2D38B617}" srcOrd="6" destOrd="0" presId="urn:microsoft.com/office/officeart/2005/8/layout/radial6"/>
    <dgm:cxn modelId="{7D30D37C-3873-476C-B996-7740F2DF0815}" type="presParOf" srcId="{BCF1E736-AAF9-456A-A130-CF52920E815E}" destId="{8422200C-2FC5-48E8-B573-3A6B2B5917BE}" srcOrd="7" destOrd="0" presId="urn:microsoft.com/office/officeart/2005/8/layout/radial6"/>
    <dgm:cxn modelId="{5FE65B49-7E17-474C-9256-BA67098B4A00}" type="presParOf" srcId="{BCF1E736-AAF9-456A-A130-CF52920E815E}" destId="{185CA2E0-6048-4BF8-AFAD-AEE719AE10C1}" srcOrd="8" destOrd="0" presId="urn:microsoft.com/office/officeart/2005/8/layout/radial6"/>
    <dgm:cxn modelId="{4B73156B-E261-4EF7-A5D0-532E621F8C42}" type="presParOf" srcId="{BCF1E736-AAF9-456A-A130-CF52920E815E}" destId="{15BEA498-0C78-46C0-8893-35B2E291CF43}" srcOrd="9" destOrd="0" presId="urn:microsoft.com/office/officeart/2005/8/layout/radial6"/>
    <dgm:cxn modelId="{4F06AFB6-FA84-4150-8613-83D96D69B52B}" type="presParOf" srcId="{BCF1E736-AAF9-456A-A130-CF52920E815E}" destId="{D75B5F67-4886-4C06-ADC9-E516DEB65D1B}" srcOrd="10" destOrd="0" presId="urn:microsoft.com/office/officeart/2005/8/layout/radial6"/>
    <dgm:cxn modelId="{6233B832-7653-41E0-AD40-8A05F70B14B7}" type="presParOf" srcId="{BCF1E736-AAF9-456A-A130-CF52920E815E}" destId="{A5B40731-333A-410D-AF44-011C7CDD8979}" srcOrd="11" destOrd="0" presId="urn:microsoft.com/office/officeart/2005/8/layout/radial6"/>
    <dgm:cxn modelId="{BE1A013C-7106-457D-A78F-FAB21A745601}" type="presParOf" srcId="{BCF1E736-AAF9-456A-A130-CF52920E815E}" destId="{1435D69F-B5FE-4BFE-98AD-B964C3D75176}" srcOrd="12" destOrd="0" presId="urn:microsoft.com/office/officeart/2005/8/layout/radial6"/>
    <dgm:cxn modelId="{B4C5FAF5-F791-4BC9-94CD-A70B93715044}" type="presParOf" srcId="{BCF1E736-AAF9-456A-A130-CF52920E815E}" destId="{E343A62C-C134-42FE-A01F-08975B76D750}" srcOrd="13" destOrd="0" presId="urn:microsoft.com/office/officeart/2005/8/layout/radial6"/>
    <dgm:cxn modelId="{991AE806-04BD-45CC-93DD-79C0F4A83F16}" type="presParOf" srcId="{BCF1E736-AAF9-456A-A130-CF52920E815E}" destId="{208EE00C-DFDC-4257-9ABE-E8E6F9577622}" srcOrd="14" destOrd="0" presId="urn:microsoft.com/office/officeart/2005/8/layout/radial6"/>
    <dgm:cxn modelId="{A4A2D977-6096-451E-B861-11930535D3FF}" type="presParOf" srcId="{BCF1E736-AAF9-456A-A130-CF52920E815E}" destId="{F204B50A-EF9A-4008-A90E-EA3CE5C89B97}" srcOrd="15" destOrd="0" presId="urn:microsoft.com/office/officeart/2005/8/layout/radial6"/>
    <dgm:cxn modelId="{206E53E5-4EDA-4D1E-8BFD-1A9EC369DB0E}" type="presParOf" srcId="{BCF1E736-AAF9-456A-A130-CF52920E815E}" destId="{62974B3C-337F-41B5-BA1D-8252FE72FDAF}" srcOrd="16" destOrd="0" presId="urn:microsoft.com/office/officeart/2005/8/layout/radial6"/>
    <dgm:cxn modelId="{D94CCC7B-9DE4-4AB8-81EF-4EDEFFEFD6F3}" type="presParOf" srcId="{BCF1E736-AAF9-456A-A130-CF52920E815E}" destId="{C14F38C9-38E1-45C2-8223-9D820E3C26DA}" srcOrd="17" destOrd="0" presId="urn:microsoft.com/office/officeart/2005/8/layout/radial6"/>
    <dgm:cxn modelId="{D5C99C57-1224-4237-A803-B3989476D154}" type="presParOf" srcId="{BCF1E736-AAF9-456A-A130-CF52920E815E}" destId="{8289E281-0084-4617-8ED3-5B50C8EAF49C}" srcOrd="18" destOrd="0" presId="urn:microsoft.com/office/officeart/2005/8/layout/radial6"/>
    <dgm:cxn modelId="{BF03A1F0-90CF-4B27-B8B8-D87BB902E3DD}" type="presParOf" srcId="{BCF1E736-AAF9-456A-A130-CF52920E815E}" destId="{CAC323DD-8801-4573-BD97-4D9756EE4731}" srcOrd="19" destOrd="0" presId="urn:microsoft.com/office/officeart/2005/8/layout/radial6"/>
    <dgm:cxn modelId="{4E30B930-1DF1-497E-A52F-F69FEFD3EBA2}" type="presParOf" srcId="{BCF1E736-AAF9-456A-A130-CF52920E815E}" destId="{78880924-537C-4854-9A55-FEFD41B50556}" srcOrd="20" destOrd="0" presId="urn:microsoft.com/office/officeart/2005/8/layout/radial6"/>
    <dgm:cxn modelId="{B6ED1322-EB82-414B-9D4D-36F41A8313FF}" type="presParOf" srcId="{BCF1E736-AAF9-456A-A130-CF52920E815E}" destId="{7E4506F3-2583-4A5A-8233-B0ACB1B342EF}" srcOrd="21" destOrd="0" presId="urn:microsoft.com/office/officeart/2005/8/layout/radial6"/>
    <dgm:cxn modelId="{F7DCD523-497F-4DCE-81F6-2B57B097434F}" type="presParOf" srcId="{BCF1E736-AAF9-456A-A130-CF52920E815E}" destId="{9772EA6A-FDD0-4FCA-AB91-1F98EF0B210B}" srcOrd="22" destOrd="0" presId="urn:microsoft.com/office/officeart/2005/8/layout/radial6"/>
    <dgm:cxn modelId="{A2BFB8FC-E97B-4DB0-A54A-37712722B6C4}" type="presParOf" srcId="{BCF1E736-AAF9-456A-A130-CF52920E815E}" destId="{947BE724-DF3F-4D01-B447-BBED1D1F0EE0}" srcOrd="23" destOrd="0" presId="urn:microsoft.com/office/officeart/2005/8/layout/radial6"/>
    <dgm:cxn modelId="{113E7393-D189-412B-8D90-84F3E168E0B9}" type="presParOf" srcId="{BCF1E736-AAF9-456A-A130-CF52920E815E}" destId="{4A7EE04F-69B4-4167-99BC-550F5731B852}"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EE04F-69B4-4167-99BC-550F5731B852}">
      <dsp:nvSpPr>
        <dsp:cNvPr id="0" name=""/>
        <dsp:cNvSpPr/>
      </dsp:nvSpPr>
      <dsp:spPr>
        <a:xfrm>
          <a:off x="1731807" y="542991"/>
          <a:ext cx="5171761" cy="5171761"/>
        </a:xfrm>
        <a:prstGeom prst="blockArc">
          <a:avLst>
            <a:gd name="adj1" fmla="val 13500000"/>
            <a:gd name="adj2" fmla="val 16200000"/>
            <a:gd name="adj3" fmla="val 343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4506F3-2583-4A5A-8233-B0ACB1B342EF}">
      <dsp:nvSpPr>
        <dsp:cNvPr id="0" name=""/>
        <dsp:cNvSpPr/>
      </dsp:nvSpPr>
      <dsp:spPr>
        <a:xfrm>
          <a:off x="1731807" y="542991"/>
          <a:ext cx="5171761" cy="5171761"/>
        </a:xfrm>
        <a:prstGeom prst="blockArc">
          <a:avLst>
            <a:gd name="adj1" fmla="val 10800000"/>
            <a:gd name="adj2" fmla="val 13500000"/>
            <a:gd name="adj3" fmla="val 343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289E281-0084-4617-8ED3-5B50C8EAF49C}">
      <dsp:nvSpPr>
        <dsp:cNvPr id="0" name=""/>
        <dsp:cNvSpPr/>
      </dsp:nvSpPr>
      <dsp:spPr>
        <a:xfrm>
          <a:off x="1731807" y="542991"/>
          <a:ext cx="5171761" cy="5171761"/>
        </a:xfrm>
        <a:prstGeom prst="blockArc">
          <a:avLst>
            <a:gd name="adj1" fmla="val 8100000"/>
            <a:gd name="adj2" fmla="val 10800000"/>
            <a:gd name="adj3" fmla="val 343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204B50A-EF9A-4008-A90E-EA3CE5C89B97}">
      <dsp:nvSpPr>
        <dsp:cNvPr id="0" name=""/>
        <dsp:cNvSpPr/>
      </dsp:nvSpPr>
      <dsp:spPr>
        <a:xfrm>
          <a:off x="1731807" y="542991"/>
          <a:ext cx="5171761" cy="5171761"/>
        </a:xfrm>
        <a:prstGeom prst="blockArc">
          <a:avLst>
            <a:gd name="adj1" fmla="val 5400000"/>
            <a:gd name="adj2" fmla="val 8100000"/>
            <a:gd name="adj3" fmla="val 343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435D69F-B5FE-4BFE-98AD-B964C3D75176}">
      <dsp:nvSpPr>
        <dsp:cNvPr id="0" name=""/>
        <dsp:cNvSpPr/>
      </dsp:nvSpPr>
      <dsp:spPr>
        <a:xfrm>
          <a:off x="1904954" y="548896"/>
          <a:ext cx="5171761" cy="5171761"/>
        </a:xfrm>
        <a:prstGeom prst="blockArc">
          <a:avLst>
            <a:gd name="adj1" fmla="val 3017059"/>
            <a:gd name="adj2" fmla="val 5634393"/>
            <a:gd name="adj3" fmla="val 343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5BEA498-0C78-46C0-8893-35B2E291CF43}">
      <dsp:nvSpPr>
        <dsp:cNvPr id="0" name=""/>
        <dsp:cNvSpPr/>
      </dsp:nvSpPr>
      <dsp:spPr>
        <a:xfrm>
          <a:off x="1736774" y="701815"/>
          <a:ext cx="5171761" cy="5171761"/>
        </a:xfrm>
        <a:prstGeom prst="blockArc">
          <a:avLst>
            <a:gd name="adj1" fmla="val 21385025"/>
            <a:gd name="adj2" fmla="val 2709485"/>
            <a:gd name="adj3" fmla="val 343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ED7605-4D9C-498C-AF15-ADEE2D38B617}">
      <dsp:nvSpPr>
        <dsp:cNvPr id="0" name=""/>
        <dsp:cNvSpPr/>
      </dsp:nvSpPr>
      <dsp:spPr>
        <a:xfrm>
          <a:off x="1731807" y="542991"/>
          <a:ext cx="5171761" cy="5171761"/>
        </a:xfrm>
        <a:prstGeom prst="blockArc">
          <a:avLst>
            <a:gd name="adj1" fmla="val 18900000"/>
            <a:gd name="adj2" fmla="val 0"/>
            <a:gd name="adj3" fmla="val 343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769DA3E-2141-4BE9-BFC4-B657E9729958}">
      <dsp:nvSpPr>
        <dsp:cNvPr id="0" name=""/>
        <dsp:cNvSpPr/>
      </dsp:nvSpPr>
      <dsp:spPr>
        <a:xfrm>
          <a:off x="1731807" y="542991"/>
          <a:ext cx="5171761" cy="5171761"/>
        </a:xfrm>
        <a:prstGeom prst="blockArc">
          <a:avLst>
            <a:gd name="adj1" fmla="val 16200000"/>
            <a:gd name="adj2" fmla="val 18900000"/>
            <a:gd name="adj3" fmla="val 3435"/>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20ED1C-5B04-492B-995D-2D1368601299}">
      <dsp:nvSpPr>
        <dsp:cNvPr id="0" name=""/>
        <dsp:cNvSpPr/>
      </dsp:nvSpPr>
      <dsp:spPr>
        <a:xfrm>
          <a:off x="3436367" y="2247552"/>
          <a:ext cx="1762640" cy="1762640"/>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Quality Initiatives</a:t>
          </a:r>
          <a:endParaRPr lang="en-US" sz="2200" kern="1200" dirty="0"/>
        </a:p>
      </dsp:txBody>
      <dsp:txXfrm>
        <a:off x="3694500" y="2505685"/>
        <a:ext cx="1246374" cy="1246374"/>
      </dsp:txXfrm>
    </dsp:sp>
    <dsp:sp modelId="{02D5373C-16BB-48A4-9459-8AB8730F1D59}">
      <dsp:nvSpPr>
        <dsp:cNvPr id="0" name=""/>
        <dsp:cNvSpPr/>
      </dsp:nvSpPr>
      <dsp:spPr>
        <a:xfrm>
          <a:off x="3642476" y="-193245"/>
          <a:ext cx="1350422" cy="156131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Infant Toddler Network</a:t>
          </a:r>
          <a:endParaRPr lang="en-US" sz="1200" kern="1200" dirty="0"/>
        </a:p>
      </dsp:txBody>
      <dsp:txXfrm>
        <a:off x="3840241" y="35404"/>
        <a:ext cx="954892" cy="1104013"/>
      </dsp:txXfrm>
    </dsp:sp>
    <dsp:sp modelId="{B9EC60CE-A502-49D8-AD91-1A5BDDC65DE5}">
      <dsp:nvSpPr>
        <dsp:cNvPr id="0" name=""/>
        <dsp:cNvSpPr/>
      </dsp:nvSpPr>
      <dsp:spPr>
        <a:xfrm>
          <a:off x="5310125" y="477674"/>
          <a:ext cx="1609296" cy="170822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Statewide Inclusion</a:t>
          </a:r>
        </a:p>
        <a:p>
          <a:pPr lvl="0" algn="ctr" defTabSz="533400">
            <a:lnSpc>
              <a:spcPct val="90000"/>
            </a:lnSpc>
            <a:spcBef>
              <a:spcPct val="0"/>
            </a:spcBef>
            <a:spcAft>
              <a:spcPct val="35000"/>
            </a:spcAft>
          </a:pPr>
          <a:r>
            <a:rPr lang="en-US" sz="1200" kern="1200" dirty="0" smtClean="0"/>
            <a:t>Project</a:t>
          </a:r>
        </a:p>
        <a:p>
          <a:pPr lvl="0" algn="ctr" defTabSz="533400">
            <a:lnSpc>
              <a:spcPct val="90000"/>
            </a:lnSpc>
            <a:spcBef>
              <a:spcPct val="0"/>
            </a:spcBef>
            <a:spcAft>
              <a:spcPct val="35000"/>
            </a:spcAft>
          </a:pPr>
          <a:endParaRPr lang="en-US" sz="800" kern="1200" dirty="0"/>
        </a:p>
      </dsp:txBody>
      <dsp:txXfrm>
        <a:off x="5545801" y="727838"/>
        <a:ext cx="1137944" cy="1207898"/>
      </dsp:txXfrm>
    </dsp:sp>
    <dsp:sp modelId="{8422200C-2FC5-48E8-B573-3A6B2B5917BE}">
      <dsp:nvSpPr>
        <dsp:cNvPr id="0" name=""/>
        <dsp:cNvSpPr/>
      </dsp:nvSpPr>
      <dsp:spPr>
        <a:xfrm>
          <a:off x="6050443" y="2211574"/>
          <a:ext cx="1617414" cy="183459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Child Care Resource and Referral Agencies</a:t>
          </a:r>
          <a:endParaRPr lang="en-US" sz="1200" kern="1200" dirty="0"/>
        </a:p>
      </dsp:txBody>
      <dsp:txXfrm>
        <a:off x="6287308" y="2480244"/>
        <a:ext cx="1143684" cy="1297256"/>
      </dsp:txXfrm>
    </dsp:sp>
    <dsp:sp modelId="{D75B5F67-4886-4C06-ADC9-E516DEB65D1B}">
      <dsp:nvSpPr>
        <dsp:cNvPr id="0" name=""/>
        <dsp:cNvSpPr/>
      </dsp:nvSpPr>
      <dsp:spPr>
        <a:xfrm>
          <a:off x="5285018" y="4119854"/>
          <a:ext cx="1659513" cy="193975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Accreditation Facilitation</a:t>
          </a:r>
          <a:endParaRPr lang="en-US" sz="1200" kern="1200" dirty="0"/>
        </a:p>
      </dsp:txBody>
      <dsp:txXfrm>
        <a:off x="5528048" y="4403925"/>
        <a:ext cx="1173453" cy="1371615"/>
      </dsp:txXfrm>
    </dsp:sp>
    <dsp:sp modelId="{E343A62C-C134-42FE-A01F-08975B76D750}">
      <dsp:nvSpPr>
        <dsp:cNvPr id="0" name=""/>
        <dsp:cNvSpPr/>
      </dsp:nvSpPr>
      <dsp:spPr>
        <a:xfrm>
          <a:off x="3546946" y="4828511"/>
          <a:ext cx="1541483" cy="168364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Even Start</a:t>
          </a:r>
          <a:endParaRPr lang="en-US" sz="1200" kern="1200" dirty="0"/>
        </a:p>
      </dsp:txBody>
      <dsp:txXfrm>
        <a:off x="3772691" y="5075075"/>
        <a:ext cx="1089993" cy="1190519"/>
      </dsp:txXfrm>
    </dsp:sp>
    <dsp:sp modelId="{62974B3C-337F-41B5-BA1D-8252FE72FDAF}">
      <dsp:nvSpPr>
        <dsp:cNvPr id="0" name=""/>
        <dsp:cNvSpPr/>
      </dsp:nvSpPr>
      <dsp:spPr>
        <a:xfrm>
          <a:off x="1711148" y="4037969"/>
          <a:ext cx="1618907" cy="177597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SCHOLARSHIPS</a:t>
          </a:r>
          <a:r>
            <a:rPr lang="en-US" sz="1200" kern="1200" dirty="0" smtClean="0"/>
            <a:t> and </a:t>
          </a:r>
          <a:r>
            <a:rPr lang="en-US" sz="1100" kern="1200" dirty="0" smtClean="0"/>
            <a:t>INCENTIVES</a:t>
          </a:r>
          <a:endParaRPr lang="en-US" sz="1100" kern="1200" dirty="0"/>
        </a:p>
      </dsp:txBody>
      <dsp:txXfrm>
        <a:off x="1948231" y="4298055"/>
        <a:ext cx="1144741" cy="1255804"/>
      </dsp:txXfrm>
    </dsp:sp>
    <dsp:sp modelId="{CAC323DD-8801-4573-BD97-4D9756EE4731}">
      <dsp:nvSpPr>
        <dsp:cNvPr id="0" name=""/>
        <dsp:cNvSpPr/>
      </dsp:nvSpPr>
      <dsp:spPr>
        <a:xfrm>
          <a:off x="1094006" y="2307024"/>
          <a:ext cx="1364438" cy="1643695"/>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Quality Rated</a:t>
          </a:r>
          <a:endParaRPr lang="en-US" sz="1200" kern="1200" dirty="0"/>
        </a:p>
      </dsp:txBody>
      <dsp:txXfrm>
        <a:off x="1293823" y="2547738"/>
        <a:ext cx="964804" cy="1162267"/>
      </dsp:txXfrm>
    </dsp:sp>
    <dsp:sp modelId="{9772EA6A-FDD0-4FCA-AB91-1F98EF0B210B}">
      <dsp:nvSpPr>
        <dsp:cNvPr id="0" name=""/>
        <dsp:cNvSpPr/>
      </dsp:nvSpPr>
      <dsp:spPr>
        <a:xfrm>
          <a:off x="1794698" y="457512"/>
          <a:ext cx="1451807" cy="174854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Summer 2012</a:t>
          </a:r>
        </a:p>
        <a:p>
          <a:pPr lvl="0" algn="ctr" defTabSz="533400">
            <a:lnSpc>
              <a:spcPct val="90000"/>
            </a:lnSpc>
            <a:spcBef>
              <a:spcPct val="0"/>
            </a:spcBef>
            <a:spcAft>
              <a:spcPct val="35000"/>
            </a:spcAft>
          </a:pPr>
          <a:r>
            <a:rPr lang="en-US" sz="1200" kern="1200" dirty="0" smtClean="0"/>
            <a:t>Child Care Subsidy (CAPS)</a:t>
          </a:r>
          <a:endParaRPr lang="en-US" sz="1200" kern="1200" dirty="0"/>
        </a:p>
      </dsp:txBody>
      <dsp:txXfrm>
        <a:off x="2007310" y="713581"/>
        <a:ext cx="1026583" cy="12364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3042073" cy="464821"/>
          </a:xfrm>
          <a:prstGeom prst="rect">
            <a:avLst/>
          </a:prstGeom>
          <a:noFill/>
          <a:ln w="9525">
            <a:noFill/>
            <a:miter lim="800000"/>
            <a:headEnd/>
            <a:tailEnd/>
          </a:ln>
          <a:effectLst/>
        </p:spPr>
        <p:txBody>
          <a:bodyPr vert="horz" wrap="square" lIns="93274" tIns="46637" rIns="93274" bIns="46637"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976268" y="1"/>
            <a:ext cx="3042073" cy="464821"/>
          </a:xfrm>
          <a:prstGeom prst="rect">
            <a:avLst/>
          </a:prstGeom>
          <a:noFill/>
          <a:ln w="9525">
            <a:noFill/>
            <a:miter lim="800000"/>
            <a:headEnd/>
            <a:tailEnd/>
          </a:ln>
          <a:effectLst/>
        </p:spPr>
        <p:txBody>
          <a:bodyPr vert="horz" wrap="square" lIns="93274" tIns="46637" rIns="93274" bIns="46637" numCol="1" anchor="t" anchorCtr="0" compatLnSpc="1">
            <a:prstTxWarp prst="textNoShape">
              <a:avLst/>
            </a:prstTxWarp>
          </a:bodyPr>
          <a:lstStyle>
            <a:lvl1pPr algn="r">
              <a:defRPr sz="1200">
                <a:solidFill>
                  <a:schemeClr val="tx1"/>
                </a:solidFill>
                <a:latin typeface="Arial" charset="0"/>
              </a:defRPr>
            </a:lvl1pPr>
          </a:lstStyle>
          <a:p>
            <a:pPr>
              <a:defRPr/>
            </a:pPr>
            <a:fld id="{5AAA7212-8874-4F96-8B3A-B83FE62E715F}" type="datetime1">
              <a:rPr lang="en-US" smtClean="0"/>
              <a:t>2/23/2012</a:t>
            </a:fld>
            <a:endParaRPr lang="en-US"/>
          </a:p>
        </p:txBody>
      </p:sp>
      <p:sp>
        <p:nvSpPr>
          <p:cNvPr id="5124" name="Rectangle 4"/>
          <p:cNvSpPr>
            <a:spLocks noGrp="1" noChangeArrowheads="1"/>
          </p:cNvSpPr>
          <p:nvPr>
            <p:ph type="ftr" sz="quarter" idx="2"/>
          </p:nvPr>
        </p:nvSpPr>
        <p:spPr bwMode="auto">
          <a:xfrm>
            <a:off x="2" y="8839518"/>
            <a:ext cx="3042073" cy="464821"/>
          </a:xfrm>
          <a:prstGeom prst="rect">
            <a:avLst/>
          </a:prstGeom>
          <a:noFill/>
          <a:ln w="9525">
            <a:noFill/>
            <a:miter lim="800000"/>
            <a:headEnd/>
            <a:tailEnd/>
          </a:ln>
          <a:effectLst/>
        </p:spPr>
        <p:txBody>
          <a:bodyPr vert="horz" wrap="square" lIns="93274" tIns="46637" rIns="93274" bIns="46637"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976268" y="8839518"/>
            <a:ext cx="3042073" cy="464821"/>
          </a:xfrm>
          <a:prstGeom prst="rect">
            <a:avLst/>
          </a:prstGeom>
          <a:noFill/>
          <a:ln w="9525">
            <a:noFill/>
            <a:miter lim="800000"/>
            <a:headEnd/>
            <a:tailEnd/>
          </a:ln>
          <a:effectLst/>
        </p:spPr>
        <p:txBody>
          <a:bodyPr vert="horz" wrap="square" lIns="93274" tIns="46637" rIns="93274" bIns="46637" numCol="1" anchor="b" anchorCtr="0" compatLnSpc="1">
            <a:prstTxWarp prst="textNoShape">
              <a:avLst/>
            </a:prstTxWarp>
          </a:bodyPr>
          <a:lstStyle>
            <a:lvl1pPr algn="r">
              <a:defRPr sz="1200">
                <a:solidFill>
                  <a:schemeClr val="tx1"/>
                </a:solidFill>
                <a:latin typeface="Arial" charset="0"/>
              </a:defRPr>
            </a:lvl1pPr>
          </a:lstStyle>
          <a:p>
            <a:pPr>
              <a:defRPr/>
            </a:pPr>
            <a:fld id="{A762CBFB-6448-4E91-9294-A01F9588C276}" type="slidenum">
              <a:rPr lang="en-US"/>
              <a:pPr>
                <a:defRPr/>
              </a:pPr>
              <a:t>‹#›</a:t>
            </a:fld>
            <a:endParaRPr lang="en-US" dirty="0"/>
          </a:p>
        </p:txBody>
      </p:sp>
    </p:spTree>
    <p:extLst>
      <p:ext uri="{BB962C8B-B14F-4D97-AF65-F5344CB8AC3E}">
        <p14:creationId xmlns:p14="http://schemas.microsoft.com/office/powerpoint/2010/main" val="23638112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2" y="1"/>
            <a:ext cx="3042073" cy="464821"/>
          </a:xfrm>
          <a:prstGeom prst="rect">
            <a:avLst/>
          </a:prstGeom>
          <a:noFill/>
          <a:ln w="9525">
            <a:noFill/>
            <a:miter lim="800000"/>
            <a:headEnd/>
            <a:tailEnd/>
          </a:ln>
          <a:effectLst/>
        </p:spPr>
        <p:txBody>
          <a:bodyPr vert="horz" wrap="square" lIns="93274" tIns="46637" rIns="93274" bIns="46637"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7459" name="Rectangle 3"/>
          <p:cNvSpPr>
            <a:spLocks noGrp="1" noChangeArrowheads="1"/>
          </p:cNvSpPr>
          <p:nvPr>
            <p:ph type="dt" idx="1"/>
          </p:nvPr>
        </p:nvSpPr>
        <p:spPr bwMode="auto">
          <a:xfrm>
            <a:off x="3976268" y="1"/>
            <a:ext cx="3042073" cy="464821"/>
          </a:xfrm>
          <a:prstGeom prst="rect">
            <a:avLst/>
          </a:prstGeom>
          <a:noFill/>
          <a:ln w="9525">
            <a:noFill/>
            <a:miter lim="800000"/>
            <a:headEnd/>
            <a:tailEnd/>
          </a:ln>
          <a:effectLst/>
        </p:spPr>
        <p:txBody>
          <a:bodyPr vert="horz" wrap="square" lIns="93274" tIns="46637" rIns="93274" bIns="46637" numCol="1" anchor="t" anchorCtr="0" compatLnSpc="1">
            <a:prstTxWarp prst="textNoShape">
              <a:avLst/>
            </a:prstTxWarp>
          </a:bodyPr>
          <a:lstStyle>
            <a:lvl1pPr algn="r">
              <a:defRPr sz="1200">
                <a:solidFill>
                  <a:schemeClr val="tx1"/>
                </a:solidFill>
                <a:latin typeface="Arial" charset="0"/>
              </a:defRPr>
            </a:lvl1pPr>
          </a:lstStyle>
          <a:p>
            <a:pPr>
              <a:defRPr/>
            </a:pPr>
            <a:fld id="{6431BA54-E4E5-4183-83E1-D4329A9C7B0B}" type="datetime1">
              <a:rPr lang="en-US" smtClean="0"/>
              <a:t>2/23/2012</a:t>
            </a:fld>
            <a:endParaRPr lang="en-US"/>
          </a:p>
        </p:txBody>
      </p:sp>
      <p:sp>
        <p:nvSpPr>
          <p:cNvPr id="3072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702628" y="4419759"/>
            <a:ext cx="5614671" cy="4188142"/>
          </a:xfrm>
          <a:prstGeom prst="rect">
            <a:avLst/>
          </a:prstGeom>
          <a:noFill/>
          <a:ln w="9525">
            <a:noFill/>
            <a:miter lim="800000"/>
            <a:headEnd/>
            <a:tailEnd/>
          </a:ln>
          <a:effectLst/>
        </p:spPr>
        <p:txBody>
          <a:bodyPr vert="horz" wrap="square" lIns="93274" tIns="46637" rIns="93274" bIns="466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2" y="8839518"/>
            <a:ext cx="3042073" cy="464821"/>
          </a:xfrm>
          <a:prstGeom prst="rect">
            <a:avLst/>
          </a:prstGeom>
          <a:noFill/>
          <a:ln w="9525">
            <a:noFill/>
            <a:miter lim="800000"/>
            <a:headEnd/>
            <a:tailEnd/>
          </a:ln>
          <a:effectLst/>
        </p:spPr>
        <p:txBody>
          <a:bodyPr vert="horz" wrap="square" lIns="93274" tIns="46637" rIns="93274" bIns="46637"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Tree>
    <p:extLst>
      <p:ext uri="{BB962C8B-B14F-4D97-AF65-F5344CB8AC3E}">
        <p14:creationId xmlns:p14="http://schemas.microsoft.com/office/powerpoint/2010/main" val="104628604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6266" y="8839519"/>
            <a:ext cx="3042074" cy="464821"/>
          </a:xfrm>
          <a:prstGeom prst="rect">
            <a:avLst/>
          </a:prstGeom>
        </p:spPr>
        <p:txBody>
          <a:bodyPr lIns="91357" tIns="45679" rIns="91357" bIns="45679"/>
          <a:lstStyle/>
          <a:p>
            <a:pPr>
              <a:defRPr/>
            </a:pPr>
            <a:fld id="{66228FBC-DA1B-42AE-B5AA-8358BECA55DD}" type="slidenum">
              <a:rPr lang="en-US" smtClean="0"/>
              <a:pPr>
                <a:defRPr/>
              </a:pPr>
              <a:t>1</a:t>
            </a:fld>
            <a:endParaRPr lang="en-US" dirty="0"/>
          </a:p>
        </p:txBody>
      </p:sp>
    </p:spTree>
    <p:extLst>
      <p:ext uri="{BB962C8B-B14F-4D97-AF65-F5344CB8AC3E}">
        <p14:creationId xmlns:p14="http://schemas.microsoft.com/office/powerpoint/2010/main" val="269691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dirty="0" smtClean="0"/>
              <a:t>Quality Rated was launched on January 3, 2012.   By February 22, 677 individuals had registered to attend Quality Rated orientations.  </a:t>
            </a:r>
            <a:r>
              <a:rPr lang="en-US" sz="1400" b="1" dirty="0" smtClean="0"/>
              <a:t>375 programs serving over 31,000 children applied to participate in Quality Rated. </a:t>
            </a:r>
          </a:p>
          <a:p>
            <a:endParaRPr lang="en-US" sz="1400" dirty="0" smtClean="0"/>
          </a:p>
          <a:p>
            <a:r>
              <a:rPr lang="en-US" sz="1400" dirty="0" smtClean="0"/>
              <a:t>Research shows that children</a:t>
            </a:r>
            <a:r>
              <a:rPr lang="en-US" sz="1400" b="1" dirty="0" smtClean="0"/>
              <a:t> </a:t>
            </a:r>
            <a:r>
              <a:rPr lang="en-US" sz="1400" dirty="0" smtClean="0"/>
              <a:t>are better prepared for kindergarten when they attend high quality early education programs; children with high needs benefit the most. </a:t>
            </a:r>
            <a:r>
              <a:rPr lang="en-US" sz="1400" b="1" dirty="0" smtClean="0"/>
              <a:t>The programs enrolled in Quality Rated serve children with high needs.</a:t>
            </a:r>
            <a:r>
              <a:rPr lang="en-US" sz="1400" dirty="0" smtClean="0"/>
              <a:t>  </a:t>
            </a:r>
          </a:p>
        </p:txBody>
      </p:sp>
      <p:sp>
        <p:nvSpPr>
          <p:cNvPr id="4" name="Slide Number Placeholder 3"/>
          <p:cNvSpPr>
            <a:spLocks noGrp="1"/>
          </p:cNvSpPr>
          <p:nvPr>
            <p:ph type="sldNum" sz="quarter" idx="5"/>
          </p:nvPr>
        </p:nvSpPr>
        <p:spPr>
          <a:xfrm>
            <a:off x="3976688" y="8839200"/>
            <a:ext cx="3041650" cy="465138"/>
          </a:xfrm>
          <a:prstGeom prst="rect">
            <a:avLst/>
          </a:prstGeom>
        </p:spPr>
        <p:txBody>
          <a:bodyPr lIns="91418" tIns="45708" rIns="91418" bIns="45708"/>
          <a:lstStyle/>
          <a:p>
            <a:pPr>
              <a:defRPr/>
            </a:pPr>
            <a:fld id="{916D9906-535A-40E9-B813-88D0FB9F05E1}" type="slidenum">
              <a:rPr lang="en-US" smtClean="0"/>
              <a:pPr>
                <a:defRPr/>
              </a:pPr>
              <a:t>10</a:t>
            </a:fld>
            <a:endParaRPr lang="en-US"/>
          </a:p>
        </p:txBody>
      </p:sp>
      <p:sp>
        <p:nvSpPr>
          <p:cNvPr id="2" name="Footer Placeholder 1"/>
          <p:cNvSpPr>
            <a:spLocks noGrp="1"/>
          </p:cNvSpPr>
          <p:nvPr>
            <p:ph type="ftr" sz="quarter"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7575"/>
            <a:r>
              <a:rPr lang="en-US" sz="1400" i="1" dirty="0" smtClean="0"/>
              <a:t>Data on February 22, 2012.  </a:t>
            </a:r>
          </a:p>
          <a:p>
            <a:pPr defTabSz="917575"/>
            <a:r>
              <a:rPr lang="en-US" sz="1400" dirty="0" smtClean="0"/>
              <a:t>Programs </a:t>
            </a:r>
            <a:r>
              <a:rPr lang="en-US" sz="1400" b="1" dirty="0" smtClean="0"/>
              <a:t>across the state (83 counties, so far) </a:t>
            </a:r>
            <a:r>
              <a:rPr lang="en-US" sz="1400" dirty="0" smtClean="0"/>
              <a:t>have enrolled in Quality Rated.  This chart shows the number programs that have enrolled by child care resource and referral region. The number of  facilities in the middle column is the of number of compliant licensed and registered programs in that region; it </a:t>
            </a:r>
            <a:r>
              <a:rPr lang="en-US" sz="1400" b="1" dirty="0" smtClean="0"/>
              <a:t>does not include all facilities </a:t>
            </a:r>
            <a:r>
              <a:rPr lang="en-US" sz="1400" dirty="0" smtClean="0"/>
              <a:t>that may be eligible to participate such as Georgia’s Pre-K classes in public schools or Department of Defense programs.  </a:t>
            </a:r>
          </a:p>
        </p:txBody>
      </p:sp>
      <p:sp>
        <p:nvSpPr>
          <p:cNvPr id="4" name="Date Placeholder 3"/>
          <p:cNvSpPr>
            <a:spLocks noGrp="1"/>
          </p:cNvSpPr>
          <p:nvPr>
            <p:ph type="dt" sz="quarter" idx="1"/>
          </p:nvPr>
        </p:nvSpPr>
        <p:spPr/>
        <p:txBody>
          <a:bodyPr/>
          <a:lstStyle/>
          <a:p>
            <a:pPr>
              <a:defRPr/>
            </a:pPr>
            <a:r>
              <a:rPr lang="en-US" smtClean="0"/>
              <a:t>11/17/11</a:t>
            </a:r>
            <a:endParaRPr lang="en-US"/>
          </a:p>
        </p:txBody>
      </p:sp>
      <p:sp>
        <p:nvSpPr>
          <p:cNvPr id="2" name="Footer Placeholder 1"/>
          <p:cNvSpPr>
            <a:spLocks noGrp="1"/>
          </p:cNvSpPr>
          <p:nvPr>
            <p:ph type="ftr" sz="quarter" idx="10"/>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During 2012, the first year of Quality Rated, DECAL will study the Quality Rated process, analyze the rating system, and listen to provider and stakeholder feedback. </a:t>
            </a:r>
          </a:p>
          <a:p>
            <a:r>
              <a:rPr lang="en-US" b="0" dirty="0" smtClean="0"/>
              <a:t>We will work with focus groups and compile and study data regarding the program, especially the percentages of programs achieving the three proposed rating tiers. </a:t>
            </a:r>
          </a:p>
          <a:p>
            <a:r>
              <a:rPr lang="en-US" b="0" dirty="0" smtClean="0"/>
              <a:t>A child care program’s quality rating will NOT be publicized during the first 12 to18 months of Quality Rated. </a:t>
            </a:r>
            <a:endParaRPr lang="en-US" b="0"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363158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With feedback from participating programs and the researchers, we will make decisions regarding the process for assigning ratings before making the ratings public on the DECAL website. </a:t>
            </a:r>
          </a:p>
          <a:p>
            <a:r>
              <a:rPr lang="en-US" b="0" dirty="0" smtClean="0"/>
              <a:t>We will work closely with you to share ratings with parents and the public in a way that will help them identify the best early care and education programs that fit their needs.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94643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Childcare and Parent Services (CAPS) subsidy program is expected to transition from the Georgia Department of Human Services to DECAL in July 2012. </a:t>
            </a:r>
          </a:p>
          <a:p>
            <a:endParaRPr lang="en-US" b="0" smtClean="0"/>
          </a:p>
          <a:p>
            <a:r>
              <a:rPr lang="en-US" b="0" smtClean="0"/>
              <a:t>The </a:t>
            </a:r>
            <a:r>
              <a:rPr lang="en-US" b="0" dirty="0" smtClean="0"/>
              <a:t>plan is to provide tiered reimbursement to  Quality Rated programs that serve children in the CAPS program in 2012 when ratings </a:t>
            </a:r>
            <a:r>
              <a:rPr lang="en-US" b="0" smtClean="0"/>
              <a:t>are published.  </a:t>
            </a:r>
            <a:endParaRPr lang="en-US" b="0" dirty="0" smtClean="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09311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a:t>
            </a:r>
            <a:r>
              <a:rPr lang="en-US" baseline="0" dirty="0" smtClean="0"/>
              <a:t> assistance</a:t>
            </a:r>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45375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0" dirty="0" smtClean="0"/>
              <a:t>What symbols should be used to designate the Quality Rated levels? </a:t>
            </a:r>
            <a:endParaRPr lang="en-US" b="0" dirty="0" smtClean="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13628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41033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8882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04842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05554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09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90910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63025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800" dirty="0"/>
              <a:t>Quality Rated is Georgia’s new tiered quality rating and improvement system. </a:t>
            </a:r>
            <a:r>
              <a:rPr lang="en-US" sz="800" dirty="0" smtClean="0"/>
              <a:t>A Tiered Quality Rating and Improvement System provides a systematic approach to ASSESS, IMPROVE and COMMUNICATE the level of quality in early care and education programs.  The system provides industry standards that exceed state licensing requirements. These </a:t>
            </a:r>
            <a:r>
              <a:rPr lang="en-US" sz="800" b="1" dirty="0" smtClean="0"/>
              <a:t>research-based</a:t>
            </a:r>
            <a:r>
              <a:rPr lang="en-US" sz="800" dirty="0" smtClean="0"/>
              <a:t> standards address: a) </a:t>
            </a:r>
            <a:r>
              <a:rPr lang="en-US" sz="800" b="1" dirty="0" smtClean="0"/>
              <a:t>Ratios and Group Size</a:t>
            </a:r>
            <a:r>
              <a:rPr lang="en-US" sz="800" dirty="0" smtClean="0"/>
              <a:t>; b) </a:t>
            </a:r>
            <a:r>
              <a:rPr lang="en-US" sz="800" b="1" dirty="0" smtClean="0"/>
              <a:t>Staff Qualifications</a:t>
            </a:r>
            <a:r>
              <a:rPr lang="en-US" sz="800" dirty="0" smtClean="0"/>
              <a:t>; c) </a:t>
            </a:r>
            <a:r>
              <a:rPr lang="en-US" sz="800" b="1" dirty="0" smtClean="0"/>
              <a:t>Child Health, Nutrition and Physical Activity</a:t>
            </a:r>
            <a:r>
              <a:rPr lang="en-US" sz="800" dirty="0" smtClean="0"/>
              <a:t>; d) </a:t>
            </a:r>
            <a:r>
              <a:rPr lang="en-US" sz="800" b="1" dirty="0" smtClean="0"/>
              <a:t>Family Partnerships</a:t>
            </a:r>
            <a:r>
              <a:rPr lang="en-US" sz="800" dirty="0" smtClean="0"/>
              <a:t>; and e) </a:t>
            </a:r>
            <a:r>
              <a:rPr lang="en-US" sz="800" b="1" dirty="0" smtClean="0"/>
              <a:t>Intentional Learning Practices</a:t>
            </a:r>
            <a:r>
              <a:rPr lang="en-US" sz="800" dirty="0" smtClean="0"/>
              <a:t>.  </a:t>
            </a:r>
          </a:p>
          <a:p>
            <a:pPr eaLnBrk="1" hangingPunct="1"/>
            <a:endParaRPr lang="en-US" sz="800" dirty="0" smtClean="0"/>
          </a:p>
          <a:p>
            <a:pPr eaLnBrk="1" hangingPunct="1"/>
            <a:r>
              <a:rPr lang="en-US" sz="800" dirty="0" smtClean="0"/>
              <a:t>Expected Outcomes:</a:t>
            </a:r>
          </a:p>
          <a:p>
            <a:pPr eaLnBrk="1" hangingPunct="1">
              <a:buFontTx/>
              <a:buChar char="•"/>
            </a:pPr>
            <a:r>
              <a:rPr lang="en-US" sz="800" dirty="0" smtClean="0"/>
              <a:t>Increase </a:t>
            </a:r>
            <a:r>
              <a:rPr lang="en-US" sz="800" dirty="0" smtClean="0"/>
              <a:t>the </a:t>
            </a:r>
            <a:r>
              <a:rPr lang="en-US" sz="800" i="1" dirty="0" smtClean="0"/>
              <a:t>quality</a:t>
            </a:r>
            <a:r>
              <a:rPr lang="en-US" sz="800" dirty="0" smtClean="0"/>
              <a:t> </a:t>
            </a:r>
            <a:r>
              <a:rPr lang="en-US" sz="800" dirty="0" smtClean="0"/>
              <a:t>of available and accessible ECE.</a:t>
            </a:r>
          </a:p>
          <a:p>
            <a:pPr eaLnBrk="1" hangingPunct="1">
              <a:buFontTx/>
              <a:buChar char="•"/>
            </a:pPr>
            <a:r>
              <a:rPr lang="en-US" sz="800" dirty="0" smtClean="0"/>
              <a:t>Increase </a:t>
            </a:r>
            <a:r>
              <a:rPr lang="en-US" sz="800" i="1" dirty="0" smtClean="0"/>
              <a:t>parents’ understanding </a:t>
            </a:r>
            <a:r>
              <a:rPr lang="en-US" sz="800" dirty="0" smtClean="0"/>
              <a:t>of and </a:t>
            </a:r>
            <a:r>
              <a:rPr lang="en-US" sz="800" i="1" dirty="0" smtClean="0"/>
              <a:t>demand </a:t>
            </a:r>
            <a:r>
              <a:rPr lang="en-US" sz="800" dirty="0" smtClean="0"/>
              <a:t>for higher quality ECE. </a:t>
            </a:r>
          </a:p>
          <a:p>
            <a:pPr eaLnBrk="1" hangingPunct="1">
              <a:buFontTx/>
              <a:buChar char="•"/>
            </a:pPr>
            <a:r>
              <a:rPr lang="en-US" sz="800" dirty="0" smtClean="0"/>
              <a:t>Increase </a:t>
            </a:r>
            <a:r>
              <a:rPr lang="en-US" sz="800" i="1" dirty="0" smtClean="0"/>
              <a:t>professional development</a:t>
            </a:r>
            <a:r>
              <a:rPr lang="en-US" sz="800" dirty="0" smtClean="0"/>
              <a:t> opportunities, benchmarks, and rewards for ECE professionals.</a:t>
            </a:r>
          </a:p>
          <a:p>
            <a:pPr eaLnBrk="1" hangingPunct="1">
              <a:buFontTx/>
              <a:buChar char="•"/>
            </a:pPr>
            <a:r>
              <a:rPr lang="en-US" sz="800" i="1" dirty="0" smtClean="0"/>
              <a:t>Align standards, technical assistance, monitoring, finance, and consumer education </a:t>
            </a:r>
            <a:r>
              <a:rPr lang="en-US" sz="800" dirty="0" smtClean="0"/>
              <a:t>for ECE programs in a range of settings, including family child care homes, child care learning centers, school-based programs, and Head Start. </a:t>
            </a:r>
          </a:p>
          <a:p>
            <a:r>
              <a:rPr lang="en-US" sz="800" dirty="0" smtClean="0"/>
              <a:t>	</a:t>
            </a:r>
          </a:p>
          <a:p>
            <a:pPr defTabSz="321417">
              <a:defRPr/>
            </a:pPr>
            <a:endParaRPr lang="en-US" sz="800" dirty="0"/>
          </a:p>
        </p:txBody>
      </p:sp>
      <p:sp>
        <p:nvSpPr>
          <p:cNvPr id="4" name="Slide Number Placeholder 3"/>
          <p:cNvSpPr>
            <a:spLocks noGrp="1"/>
          </p:cNvSpPr>
          <p:nvPr>
            <p:ph type="sldNum" sz="quarter" idx="10"/>
          </p:nvPr>
        </p:nvSpPr>
        <p:spPr>
          <a:xfrm>
            <a:off x="3976688" y="8839200"/>
            <a:ext cx="3041650" cy="465138"/>
          </a:xfrm>
          <a:prstGeom prst="rect">
            <a:avLst/>
          </a:prstGeom>
        </p:spPr>
        <p:txBody>
          <a:bodyPr lIns="91429" tIns="45714" rIns="91429" bIns="45714"/>
          <a:lstStyle/>
          <a:p>
            <a:pPr>
              <a:defRPr/>
            </a:pPr>
            <a:fld id="{3BB54CD0-FCEE-4F5F-8852-3E33368BFDFB}"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92577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sz="1400" dirty="0" smtClean="0"/>
              <a:t>This is</a:t>
            </a:r>
            <a:r>
              <a:rPr lang="en-US" sz="1400" baseline="0" dirty="0" smtClean="0"/>
              <a:t> an abbreviated logic model for </a:t>
            </a:r>
            <a:r>
              <a:rPr lang="en-US" sz="1400" dirty="0" smtClean="0"/>
              <a:t>Quality Rated. The logic model </a:t>
            </a:r>
            <a:r>
              <a:rPr lang="en-US" sz="1400" b="1" dirty="0" smtClean="0"/>
              <a:t>illustrates the outcomes that we want to achieve</a:t>
            </a:r>
            <a:r>
              <a:rPr lang="en-US" sz="1400" dirty="0" smtClean="0"/>
              <a:t>: children who begin kindergarten </a:t>
            </a:r>
            <a:r>
              <a:rPr lang="en-US" sz="1400" b="1" dirty="0" smtClean="0"/>
              <a:t>ready to excel in school</a:t>
            </a:r>
            <a:r>
              <a:rPr lang="en-US" sz="1400" dirty="0" smtClean="0"/>
              <a:t>; a </a:t>
            </a:r>
            <a:r>
              <a:rPr lang="en-US" sz="1400" b="1" dirty="0" smtClean="0"/>
              <a:t>reduction in the achievement gap </a:t>
            </a:r>
            <a:r>
              <a:rPr lang="en-US" sz="1400" dirty="0" smtClean="0"/>
              <a:t>for high needs children; and an </a:t>
            </a:r>
            <a:r>
              <a:rPr lang="en-US" sz="1400" b="1" dirty="0" smtClean="0"/>
              <a:t>increase in the number of children enrolled in high-quality</a:t>
            </a:r>
            <a:r>
              <a:rPr lang="en-US" sz="1400" dirty="0" smtClean="0"/>
              <a:t>, responsive early care and education programs. </a:t>
            </a:r>
          </a:p>
          <a:p>
            <a:pPr>
              <a:defRPr/>
            </a:pPr>
            <a:endParaRPr lang="en-US" sz="1400" dirty="0" smtClean="0"/>
          </a:p>
          <a:p>
            <a:pPr>
              <a:defRPr/>
            </a:pPr>
            <a:r>
              <a:rPr lang="en-US" sz="1400" dirty="0" smtClean="0"/>
              <a:t>To achieve these outcomes, we have identified initial goals, intermediate goals, and long term goals related to families and programs.  </a:t>
            </a:r>
          </a:p>
          <a:p>
            <a:pPr marL="172252" indent="-172252">
              <a:buFont typeface="Arial" pitchFamily="34" charset="0"/>
              <a:buChar char="•"/>
              <a:defRPr/>
            </a:pPr>
            <a:r>
              <a:rPr lang="en-US" sz="1400" dirty="0" smtClean="0"/>
              <a:t>To achieve these goals, we start with </a:t>
            </a:r>
            <a:r>
              <a:rPr lang="en-US" sz="1400" b="1" dirty="0" smtClean="0"/>
              <a:t>“inputs</a:t>
            </a:r>
            <a:r>
              <a:rPr lang="en-US" sz="1400" dirty="0" smtClean="0"/>
              <a:t>”: Quality Rated, voluntary provider participation in Quality Rated, and public and private funding to support Quality Rated. </a:t>
            </a:r>
          </a:p>
          <a:p>
            <a:pPr marL="172252" indent="-172252">
              <a:buFont typeface="Arial" pitchFamily="34" charset="0"/>
              <a:buChar char="•"/>
              <a:defRPr/>
            </a:pPr>
            <a:r>
              <a:rPr lang="en-US" sz="1400" dirty="0" smtClean="0"/>
              <a:t>The </a:t>
            </a:r>
            <a:r>
              <a:rPr lang="en-US" sz="1400" b="1" dirty="0" smtClean="0"/>
              <a:t>activities </a:t>
            </a:r>
            <a:r>
              <a:rPr lang="en-US" sz="1400" dirty="0" smtClean="0"/>
              <a:t>that support Quality Rated are </a:t>
            </a:r>
            <a:r>
              <a:rPr lang="en-US" sz="1400" b="1" dirty="0" smtClean="0"/>
              <a:t>technical assistance </a:t>
            </a:r>
            <a:r>
              <a:rPr lang="en-US" sz="1400" dirty="0" smtClean="0"/>
              <a:t>and </a:t>
            </a:r>
            <a:r>
              <a:rPr lang="en-US" sz="1400" b="1" dirty="0" smtClean="0"/>
              <a:t>professional development </a:t>
            </a:r>
            <a:r>
              <a:rPr lang="en-US" sz="1400" dirty="0" smtClean="0"/>
              <a:t>to help programs improve quality </a:t>
            </a:r>
            <a:r>
              <a:rPr lang="en-US" sz="1400" b="1" dirty="0" smtClean="0"/>
              <a:t>and assessments </a:t>
            </a:r>
            <a:r>
              <a:rPr lang="en-US" sz="1400" dirty="0" smtClean="0"/>
              <a:t>to measure program quality.  </a:t>
            </a:r>
          </a:p>
          <a:p>
            <a:pPr marL="172252" indent="-172252">
              <a:buFont typeface="Arial" pitchFamily="34" charset="0"/>
              <a:buChar char="•"/>
              <a:defRPr/>
            </a:pPr>
            <a:r>
              <a:rPr lang="en-US" sz="1400" b="1" dirty="0" smtClean="0"/>
              <a:t>Outputs</a:t>
            </a:r>
            <a:r>
              <a:rPr lang="en-US" sz="1400" dirty="0" smtClean="0"/>
              <a:t> are </a:t>
            </a:r>
            <a:r>
              <a:rPr lang="en-US" sz="1400" b="1" dirty="0" smtClean="0"/>
              <a:t>programs’ quality improvement plans</a:t>
            </a:r>
            <a:r>
              <a:rPr lang="en-US" sz="1400" dirty="0" smtClean="0"/>
              <a:t>; the programs that </a:t>
            </a:r>
            <a:r>
              <a:rPr lang="en-US" sz="1400" b="1" dirty="0" smtClean="0"/>
              <a:t>achieve a quality rating</a:t>
            </a:r>
            <a:r>
              <a:rPr lang="en-US" sz="1400" dirty="0" smtClean="0"/>
              <a:t>; programs that </a:t>
            </a:r>
            <a:r>
              <a:rPr lang="en-US" sz="1400" b="1" dirty="0" smtClean="0"/>
              <a:t>earn incentives and tiered reimbursement</a:t>
            </a:r>
            <a:r>
              <a:rPr lang="en-US" sz="1400" dirty="0" smtClean="0"/>
              <a:t>. Another output is the </a:t>
            </a:r>
            <a:r>
              <a:rPr lang="en-US" sz="1400" b="1" dirty="0" smtClean="0"/>
              <a:t>public awareness campaign</a:t>
            </a:r>
            <a:r>
              <a:rPr lang="en-US" sz="1400" dirty="0" smtClean="0"/>
              <a:t> that helps families understand the importance of quality early education and identify Quality Rated programs.  </a:t>
            </a:r>
            <a:endParaRPr lang="en-US" sz="1400" dirty="0"/>
          </a:p>
        </p:txBody>
      </p:sp>
      <p:sp>
        <p:nvSpPr>
          <p:cNvPr id="4" name="Slide Number Placeholder 3"/>
          <p:cNvSpPr>
            <a:spLocks noGrp="1"/>
          </p:cNvSpPr>
          <p:nvPr>
            <p:ph type="sldNum" sz="quarter" idx="5"/>
          </p:nvPr>
        </p:nvSpPr>
        <p:spPr>
          <a:xfrm>
            <a:off x="3976688" y="8839200"/>
            <a:ext cx="3041650" cy="465138"/>
          </a:xfrm>
          <a:prstGeom prst="rect">
            <a:avLst/>
          </a:prstGeom>
        </p:spPr>
        <p:txBody>
          <a:bodyPr/>
          <a:lstStyle/>
          <a:p>
            <a:pPr>
              <a:defRPr/>
            </a:pPr>
            <a:fld id="{80B96156-B143-407E-BA37-78C522E80E20}" type="slidenum">
              <a:rPr lang="en-US" smtClean="0"/>
              <a:pPr>
                <a:defRPr/>
              </a:pPr>
              <a:t>9</a:t>
            </a:fld>
            <a:endParaRPr lang="en-US" dirty="0"/>
          </a:p>
        </p:txBody>
      </p:sp>
      <p:sp>
        <p:nvSpPr>
          <p:cNvPr id="2" name="Footer Placeholder 1"/>
          <p:cNvSpPr>
            <a:spLocks noGrp="1"/>
          </p:cNvSpPr>
          <p:nvPr>
            <p:ph type="ftr" sz="quarter" idx="10"/>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emf"/><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7"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9"/>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spcBef>
                <a:spcPct val="50000"/>
              </a:spcBef>
              <a:defRPr/>
            </a:pPr>
            <a:endParaRPr lang="en-US" dirty="0">
              <a:solidFill>
                <a:schemeClr val="tx1"/>
              </a:solidFill>
              <a:latin typeface="Arial" charset="0"/>
            </a:endParaRPr>
          </a:p>
        </p:txBody>
      </p:sp>
      <p:grpSp>
        <p:nvGrpSpPr>
          <p:cNvPr id="6" name="Group 13"/>
          <p:cNvGrpSpPr>
            <a:grpSpLocks/>
          </p:cNvGrpSpPr>
          <p:nvPr userDrawn="1"/>
        </p:nvGrpSpPr>
        <p:grpSpPr bwMode="auto">
          <a:xfrm>
            <a:off x="228600" y="57150"/>
            <a:ext cx="7620000" cy="933450"/>
            <a:chOff x="228600" y="56417"/>
            <a:chExt cx="7620000" cy="934183"/>
          </a:xfrm>
        </p:grpSpPr>
        <p:pic>
          <p:nvPicPr>
            <p:cNvPr id="7" name="Picture 6" descr="C:\Documents and Settings\dyca\My Documents\My Pictures\Microsoft Clip Organizer\j0439449.jpg"/>
            <p:cNvPicPr/>
            <p:nvPr/>
          </p:nvPicPr>
          <p:blipFill>
            <a:blip r:embed="rId3" cstate="print"/>
            <a:srcRect/>
            <a:stretch>
              <a:fillRect/>
            </a:stretch>
          </p:blipFill>
          <p:spPr bwMode="auto">
            <a:xfrm>
              <a:off x="3657600" y="76200"/>
              <a:ext cx="1066800" cy="838200"/>
            </a:xfrm>
            <a:prstGeom prst="rect">
              <a:avLst/>
            </a:prstGeom>
            <a:ln>
              <a:noFill/>
            </a:ln>
            <a:effectLst>
              <a:softEdge rad="112500"/>
            </a:effectLst>
          </p:spPr>
        </p:pic>
        <p:pic>
          <p:nvPicPr>
            <p:cNvPr id="8" name="Picture 7" descr="C:\Documents and Settings\dyca\My Documents\My Pictures\Microsoft Clip Organizer\j0409305.jpg"/>
            <p:cNvPicPr/>
            <p:nvPr/>
          </p:nvPicPr>
          <p:blipFill>
            <a:blip r:embed="rId4" cstate="print"/>
            <a:srcRect/>
            <a:stretch>
              <a:fillRect/>
            </a:stretch>
          </p:blipFill>
          <p:spPr bwMode="auto">
            <a:xfrm>
              <a:off x="5638800" y="140677"/>
              <a:ext cx="1066800" cy="773723"/>
            </a:xfrm>
            <a:prstGeom prst="rect">
              <a:avLst/>
            </a:prstGeom>
            <a:ln>
              <a:noFill/>
            </a:ln>
            <a:effectLst>
              <a:softEdge rad="112500"/>
            </a:effectLst>
          </p:spPr>
        </p:pic>
        <p:pic>
          <p:nvPicPr>
            <p:cNvPr id="9" name="Picture 8" descr="C:\Documents and Settings\dyca\My Documents\My Pictures\Microsoft Clip Organizer\j0439327.jpg"/>
            <p:cNvPicPr/>
            <p:nvPr/>
          </p:nvPicPr>
          <p:blipFill>
            <a:blip r:embed="rId5" cstate="print"/>
            <a:srcRect/>
            <a:stretch>
              <a:fillRect/>
            </a:stretch>
          </p:blipFill>
          <p:spPr bwMode="auto">
            <a:xfrm>
              <a:off x="6762750" y="189035"/>
              <a:ext cx="1085850" cy="725365"/>
            </a:xfrm>
            <a:prstGeom prst="rect">
              <a:avLst/>
            </a:prstGeom>
            <a:ln>
              <a:noFill/>
            </a:ln>
            <a:effectLst>
              <a:softEdge rad="112500"/>
            </a:effectLst>
          </p:spPr>
        </p:pic>
        <p:pic>
          <p:nvPicPr>
            <p:cNvPr id="10" name="Picture 9" descr="C:\Documents and Settings\dyca\My Documents\My Pictures\Microsoft Clip Organizer\j0439493.jpg"/>
            <p:cNvPicPr/>
            <p:nvPr/>
          </p:nvPicPr>
          <p:blipFill>
            <a:blip r:embed="rId6" cstate="print"/>
            <a:srcRect/>
            <a:stretch>
              <a:fillRect/>
            </a:stretch>
          </p:blipFill>
          <p:spPr bwMode="auto">
            <a:xfrm>
              <a:off x="4674335" y="76200"/>
              <a:ext cx="1040665" cy="765663"/>
            </a:xfrm>
            <a:prstGeom prst="rect">
              <a:avLst/>
            </a:prstGeom>
            <a:ln>
              <a:noFill/>
            </a:ln>
            <a:effectLst>
              <a:softEdge rad="112500"/>
            </a:effectLst>
          </p:spPr>
        </p:pic>
        <p:pic>
          <p:nvPicPr>
            <p:cNvPr id="11" name="Picture 10" descr="C:\Documents and Settings\dyca\My Documents\My Pictures\Microsoft Clip Organizer\j0427671.jpg"/>
            <p:cNvPicPr/>
            <p:nvPr/>
          </p:nvPicPr>
          <p:blipFill>
            <a:blip r:embed="rId7" cstate="print"/>
            <a:srcRect/>
            <a:stretch>
              <a:fillRect/>
            </a:stretch>
          </p:blipFill>
          <p:spPr bwMode="auto">
            <a:xfrm>
              <a:off x="1066800" y="112835"/>
              <a:ext cx="914400" cy="725365"/>
            </a:xfrm>
            <a:prstGeom prst="rect">
              <a:avLst/>
            </a:prstGeom>
            <a:ln>
              <a:noFill/>
            </a:ln>
            <a:effectLst>
              <a:softEdge rad="112500"/>
            </a:effectLst>
          </p:spPr>
        </p:pic>
        <p:pic>
          <p:nvPicPr>
            <p:cNvPr id="12" name="Picture 11" descr="C:\Documents and Settings\dyca\My Documents\My Pictures\Microsoft Clip Organizer\j0438690.jpg"/>
            <p:cNvPicPr/>
            <p:nvPr/>
          </p:nvPicPr>
          <p:blipFill>
            <a:blip r:embed="rId8" cstate="print"/>
            <a:srcRect/>
            <a:stretch>
              <a:fillRect/>
            </a:stretch>
          </p:blipFill>
          <p:spPr bwMode="auto">
            <a:xfrm>
              <a:off x="2590800" y="56417"/>
              <a:ext cx="1143000" cy="781783"/>
            </a:xfrm>
            <a:prstGeom prst="rect">
              <a:avLst/>
            </a:prstGeom>
            <a:ln>
              <a:noFill/>
            </a:ln>
            <a:effectLst>
              <a:softEdge rad="112500"/>
            </a:effectLst>
          </p:spPr>
        </p:pic>
        <p:pic>
          <p:nvPicPr>
            <p:cNvPr id="13" name="Picture 12" descr="C:\Documents and Settings\dyca\My Documents\My Pictures\Microsoft Clip Organizer\j0430644.jpg"/>
            <p:cNvPicPr/>
            <p:nvPr/>
          </p:nvPicPr>
          <p:blipFill>
            <a:blip r:embed="rId9" cstate="print"/>
            <a:srcRect/>
            <a:stretch>
              <a:fillRect/>
            </a:stretch>
          </p:blipFill>
          <p:spPr bwMode="auto">
            <a:xfrm>
              <a:off x="1828800" y="141268"/>
              <a:ext cx="838200" cy="620732"/>
            </a:xfrm>
            <a:prstGeom prst="rect">
              <a:avLst/>
            </a:prstGeom>
            <a:ln>
              <a:noFill/>
            </a:ln>
            <a:effectLst>
              <a:softEdge rad="112500"/>
            </a:effectLst>
          </p:spPr>
        </p:pic>
        <p:pic>
          <p:nvPicPr>
            <p:cNvPr id="14" name="Picture 13"/>
            <p:cNvPicPr/>
            <p:nvPr/>
          </p:nvPicPr>
          <p:blipFill>
            <a:blip r:embed="rId10" cstate="print"/>
            <a:srcRect/>
            <a:stretch>
              <a:fillRect/>
            </a:stretch>
          </p:blipFill>
          <p:spPr bwMode="auto">
            <a:xfrm>
              <a:off x="228600" y="228600"/>
              <a:ext cx="838200" cy="762000"/>
            </a:xfrm>
            <a:prstGeom prst="rect">
              <a:avLst/>
            </a:prstGeom>
            <a:ln>
              <a:noFill/>
            </a:ln>
            <a:effectLst>
              <a:softEdge rad="112500"/>
            </a:effectLst>
          </p:spPr>
        </p:pic>
      </p:grpSp>
      <p:sp>
        <p:nvSpPr>
          <p:cNvPr id="3074" name="Rectangle 2"/>
          <p:cNvSpPr>
            <a:spLocks noGrp="1" noChangeArrowheads="1"/>
          </p:cNvSpPr>
          <p:nvPr>
            <p:ph type="ctrTitle"/>
          </p:nvPr>
        </p:nvSpPr>
        <p:spPr>
          <a:xfrm>
            <a:off x="914400" y="2054225"/>
            <a:ext cx="7315200" cy="765175"/>
          </a:xfrm>
        </p:spPr>
        <p:txBody>
          <a:bodyPr/>
          <a:lstStyle>
            <a:lvl1pPr algn="ctr">
              <a:spcBef>
                <a:spcPct val="50000"/>
              </a:spcBef>
              <a:defRPr sz="54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1160463" y="3795713"/>
            <a:ext cx="6629400" cy="762000"/>
          </a:xfrm>
        </p:spPr>
        <p:txBody>
          <a:bodyPr/>
          <a:lstStyle>
            <a:lvl1pPr marL="0" indent="0" algn="ctr">
              <a:buFontTx/>
              <a:buNone/>
              <a:defRPr sz="2700">
                <a:solidFill>
                  <a:schemeClr val="bg1"/>
                </a:solidFill>
              </a:defRPr>
            </a:lvl1pPr>
          </a:lstStyle>
          <a:p>
            <a:r>
              <a:rPr lang="en-US"/>
              <a:t>Place Your Sub-Title If Needed Here</a:t>
            </a:r>
          </a:p>
        </p:txBody>
      </p:sp>
    </p:spTree>
  </p:cSld>
  <p:clrMapOvr>
    <a:masterClrMapping/>
  </p:clrMapOvr>
  <p:transition spd="med"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4688" y="531813"/>
            <a:ext cx="6629400" cy="762000"/>
          </a:xfrm>
        </p:spPr>
        <p:txBody>
          <a:bodyPr/>
          <a:lstStyle>
            <a:lvl1pPr>
              <a:defRPr baseline="0">
                <a:solidFill>
                  <a:srgbClr val="EE77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49400"/>
            <a:ext cx="75438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543800" cy="4114800"/>
          </a:xfrm>
        </p:spPr>
        <p:txBody>
          <a:bodyPr/>
          <a:lstStyle/>
          <a:p>
            <a:pPr lvl="0"/>
            <a:r>
              <a:rPr lang="en-US" noProof="0" smtClean="0"/>
              <a:t>Click icon to add table</a:t>
            </a:r>
          </a:p>
        </p:txBody>
      </p:sp>
      <p:sp>
        <p:nvSpPr>
          <p:cNvPr id="4" name="Rectangle 14"/>
          <p:cNvSpPr>
            <a:spLocks noGrp="1" noChangeArrowheads="1"/>
          </p:cNvSpPr>
          <p:nvPr>
            <p:ph type="ftr" sz="quarter" idx="10"/>
          </p:nvPr>
        </p:nvSpPr>
        <p:spPr>
          <a:xfrm>
            <a:off x="684213" y="6515100"/>
            <a:ext cx="2209800" cy="228600"/>
          </a:xfrm>
          <a:prstGeom prst="rect">
            <a:avLst/>
          </a:prstGeom>
          <a:ln/>
        </p:spPr>
        <p:txBody>
          <a:bodyPr/>
          <a:lstStyle>
            <a:lvl1pPr>
              <a:defRPr/>
            </a:lvl1pPr>
          </a:lstStyle>
          <a:p>
            <a:pPr>
              <a:defRPr/>
            </a:pPr>
            <a:r>
              <a:rPr lang="en-US" altLang="en-US" smtClean="0"/>
              <a:t>2/24/12</a:t>
            </a:r>
            <a:endParaRPr lang="en-US" altLang="en-US"/>
          </a:p>
        </p:txBody>
      </p:sp>
    </p:spTree>
    <p:extLst>
      <p:ext uri="{BB962C8B-B14F-4D97-AF65-F5344CB8AC3E}">
        <p14:creationId xmlns:p14="http://schemas.microsoft.com/office/powerpoint/2010/main" val="187758287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Background Slide PMS 376"/>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674688" y="684213"/>
            <a:ext cx="6629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Heading for slide goes here</a:t>
            </a:r>
          </a:p>
        </p:txBody>
      </p:sp>
      <p:sp>
        <p:nvSpPr>
          <p:cNvPr id="1028" name="Rectangle 3"/>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row of your information goes here</a:t>
            </a:r>
          </a:p>
          <a:p>
            <a:pPr lvl="1"/>
            <a:r>
              <a:rPr lang="en-US" dirty="0" smtClean="0"/>
              <a:t>Second row is located here</a:t>
            </a:r>
          </a:p>
          <a:p>
            <a:pPr lvl="2"/>
            <a:r>
              <a:rPr lang="en-US" dirty="0" smtClean="0"/>
              <a:t>Third row here</a:t>
            </a:r>
          </a:p>
        </p:txBody>
      </p:sp>
      <p:sp>
        <p:nvSpPr>
          <p:cNvPr id="1039" name="Rectangle 15"/>
          <p:cNvSpPr>
            <a:spLocks noChangeArrowheads="1"/>
          </p:cNvSpPr>
          <p:nvPr/>
        </p:nvSpPr>
        <p:spPr bwMode="auto">
          <a:xfrm>
            <a:off x="7643813" y="6462713"/>
            <a:ext cx="652462" cy="244475"/>
          </a:xfrm>
          <a:prstGeom prst="rect">
            <a:avLst/>
          </a:prstGeom>
          <a:noFill/>
          <a:ln w="9525">
            <a:noFill/>
            <a:miter lim="800000"/>
            <a:headEnd/>
            <a:tailEnd/>
          </a:ln>
          <a:effectLst/>
        </p:spPr>
        <p:txBody>
          <a:bodyPr/>
          <a:lstStyle/>
          <a:p>
            <a:pPr algn="ctr" eaLnBrk="0" hangingPunct="0">
              <a:defRPr/>
            </a:pPr>
            <a:r>
              <a:rPr lang="en-US" altLang="en-US" sz="800" dirty="0">
                <a:solidFill>
                  <a:schemeClr val="bg2"/>
                </a:solidFill>
                <a:latin typeface="Myriad Roman" pitchFamily="34" charset="0"/>
              </a:rPr>
              <a:t>Page </a:t>
            </a:r>
            <a:fld id="{314DD5A4-5EDF-4F0A-8E61-14EE729C81AD}" type="slidenum">
              <a:rPr lang="en-US" altLang="en-US" sz="800">
                <a:solidFill>
                  <a:schemeClr val="bg2"/>
                </a:solidFill>
                <a:latin typeface="Myriad Roman" pitchFamily="34" charset="0"/>
              </a:rPr>
              <a:pPr algn="ctr" eaLnBrk="0" hangingPunct="0">
                <a:defRPr/>
              </a:pPr>
              <a:t>‹#›</a:t>
            </a:fld>
            <a:endParaRPr lang="en-US" altLang="en-US" sz="800" dirty="0">
              <a:solidFill>
                <a:schemeClr val="bg2"/>
              </a:solidFill>
              <a:latin typeface="Myriad Roman" pitchFamily="34" charset="0"/>
            </a:endParaRPr>
          </a:p>
        </p:txBody>
      </p:sp>
      <p:pic>
        <p:nvPicPr>
          <p:cNvPr id="1030" name="Picture 18" descr="4C-SproutSm"/>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315325" y="5903913"/>
            <a:ext cx="798513" cy="923925"/>
          </a:xfrm>
          <a:prstGeom prst="rect">
            <a:avLst/>
          </a:prstGeom>
          <a:noFill/>
          <a:ln w="9525">
            <a:noFill/>
            <a:miter lim="800000"/>
            <a:headEnd/>
            <a:tailEnd/>
          </a:ln>
        </p:spPr>
      </p:pic>
      <p:sp>
        <p:nvSpPr>
          <p:cNvPr id="9" name="TextBox 8"/>
          <p:cNvSpPr txBox="1"/>
          <p:nvPr/>
        </p:nvSpPr>
        <p:spPr>
          <a:xfrm>
            <a:off x="676275" y="6426200"/>
            <a:ext cx="4722813" cy="230832"/>
          </a:xfrm>
          <a:prstGeom prst="rect">
            <a:avLst/>
          </a:prstGeom>
          <a:noFill/>
        </p:spPr>
        <p:txBody>
          <a:bodyPr>
            <a:spAutoFit/>
          </a:bodyPr>
          <a:lstStyle/>
          <a:p>
            <a:pPr>
              <a:defRPr/>
            </a:pPr>
            <a:r>
              <a:rPr lang="en-US" sz="900" dirty="0">
                <a:solidFill>
                  <a:schemeClr val="bg2"/>
                </a:solidFill>
                <a:latin typeface="Arial" charset="0"/>
              </a:rPr>
              <a:t>Bright from the Start: Georgia Department of Early Care and </a:t>
            </a:r>
            <a:r>
              <a:rPr lang="en-US" sz="900" dirty="0" smtClean="0">
                <a:solidFill>
                  <a:schemeClr val="bg2"/>
                </a:solidFill>
                <a:latin typeface="Arial" charset="0"/>
              </a:rPr>
              <a:t>Learning </a:t>
            </a:r>
            <a:r>
              <a:rPr lang="en-US" sz="900" baseline="0" dirty="0" smtClean="0">
                <a:solidFill>
                  <a:schemeClr val="bg2"/>
                </a:solidFill>
                <a:latin typeface="Arial" charset="0"/>
              </a:rPr>
              <a:t>February 24, 2012</a:t>
            </a:r>
            <a:endParaRPr lang="en-US" sz="900" dirty="0">
              <a:solidFill>
                <a:schemeClr val="bg2"/>
              </a:solidFill>
              <a:latin typeface="Arial" charset="0"/>
            </a:endParaRPr>
          </a:p>
        </p:txBody>
      </p:sp>
    </p:spTree>
  </p:cSld>
  <p:clrMap bg1="lt1" tx1="dk1" bg2="lt2" tx2="dk2" accent1="accent1" accent2="accent2" accent3="accent3" accent4="accent4" accent5="accent5" accent6="accent6" hlink="hlink" folHlink="folHlink"/>
  <p:sldLayoutIdLst>
    <p:sldLayoutId id="2147483892" r:id="rId1"/>
    <p:sldLayoutId id="2147483889" r:id="rId2"/>
    <p:sldLayoutId id="2147483890" r:id="rId3"/>
    <p:sldLayoutId id="2147483895" r:id="rId4"/>
  </p:sldLayoutIdLst>
  <p:transition spd="med" advClick="0"/>
  <p:timing>
    <p:tnLst>
      <p:par>
        <p:cTn id="1" dur="indefinite" restart="never" nodeType="tmRoot"/>
      </p:par>
    </p:tnLst>
  </p:timing>
  <p:hf hdr="0" dt="0"/>
  <p:txStyles>
    <p:titleStyle>
      <a:lvl1pPr algn="l" rtl="0" eaLnBrk="0" fontAlgn="base" hangingPunct="0">
        <a:spcBef>
          <a:spcPct val="0"/>
        </a:spcBef>
        <a:spcAft>
          <a:spcPct val="0"/>
        </a:spcAft>
        <a:defRPr sz="3600" b="1">
          <a:solidFill>
            <a:srgbClr val="EA75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EA75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rgbClr val="EA75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rgbClr val="EA75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rgbClr val="EA7500"/>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b="1">
          <a:solidFill>
            <a:srgbClr val="FF9933"/>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rgbClr val="FF9933"/>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rgbClr val="FF9933"/>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rgbClr val="FF9933"/>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9933"/>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pitchFamily="34" charset="0"/>
        <a:buChar char="•"/>
        <a:defRPr sz="2300">
          <a:solidFill>
            <a:schemeClr val="tx1"/>
          </a:solidFill>
          <a:latin typeface="+mn-lt"/>
        </a:defRPr>
      </a:lvl2pPr>
      <a:lvl3pPr marL="1143000" indent="-228600" algn="l" rtl="0" eaLnBrk="0" fontAlgn="base" hangingPunct="0">
        <a:spcBef>
          <a:spcPct val="20000"/>
        </a:spcBef>
        <a:spcAft>
          <a:spcPct val="0"/>
        </a:spcAft>
        <a:buClr>
          <a:srgbClr val="FF9933"/>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914400" y="1945435"/>
            <a:ext cx="7315200" cy="765175"/>
          </a:xfrm>
        </p:spPr>
        <p:txBody>
          <a:bodyPr/>
          <a:lstStyle/>
          <a:p>
            <a:pPr eaLnBrk="1" hangingPunct="1">
              <a:spcBef>
                <a:spcPts val="0"/>
              </a:spcBef>
              <a:defRPr/>
            </a:pPr>
            <a:r>
              <a:rPr lang="en-US" sz="4000" dirty="0" smtClean="0"/>
              <a:t> </a:t>
            </a:r>
            <a:br>
              <a:rPr lang="en-US" sz="4000" dirty="0" smtClean="0"/>
            </a:br>
            <a:r>
              <a:rPr lang="en-US" sz="4000" dirty="0" smtClean="0"/>
              <a:t/>
            </a:r>
            <a:br>
              <a:rPr lang="en-US" sz="4000" dirty="0" smtClean="0"/>
            </a:br>
            <a:r>
              <a:rPr lang="en-US" sz="4200" dirty="0" smtClean="0"/>
              <a:t>Quality Initiatives </a:t>
            </a:r>
            <a:br>
              <a:rPr lang="en-US" sz="4200" dirty="0" smtClean="0"/>
            </a:br>
            <a:r>
              <a:rPr lang="en-US" sz="4200" dirty="0" smtClean="0"/>
              <a:t>Advisory Committee</a:t>
            </a:r>
            <a:r>
              <a:rPr lang="en-US" sz="4000" dirty="0" smtClean="0"/>
              <a:t/>
            </a:r>
            <a:br>
              <a:rPr lang="en-US" sz="4000" dirty="0" smtClean="0"/>
            </a:br>
            <a:r>
              <a:rPr lang="en-US" sz="2400" dirty="0" smtClean="0"/>
              <a:t>February 24, 2012</a:t>
            </a:r>
            <a:r>
              <a:rPr lang="en-US" sz="4000" dirty="0" smtClean="0"/>
              <a:t>  </a:t>
            </a:r>
          </a:p>
        </p:txBody>
      </p:sp>
      <p:sp>
        <p:nvSpPr>
          <p:cNvPr id="24579" name="Rectangle 3"/>
          <p:cNvSpPr>
            <a:spLocks noGrp="1" noChangeArrowheads="1"/>
          </p:cNvSpPr>
          <p:nvPr>
            <p:ph type="subTitle" idx="1"/>
          </p:nvPr>
        </p:nvSpPr>
        <p:spPr>
          <a:xfrm>
            <a:off x="69850" y="3674088"/>
            <a:ext cx="9144000" cy="762000"/>
          </a:xfrm>
        </p:spPr>
        <p:txBody>
          <a:bodyPr/>
          <a:lstStyle/>
          <a:p>
            <a:pPr>
              <a:lnSpc>
                <a:spcPct val="80000"/>
              </a:lnSpc>
            </a:pPr>
            <a:endParaRPr lang="en-US" sz="2800" dirty="0" smtClean="0"/>
          </a:p>
          <a:p>
            <a:pPr>
              <a:lnSpc>
                <a:spcPct val="80000"/>
              </a:lnSpc>
            </a:pPr>
            <a:endParaRPr lang="en-US" sz="2800" dirty="0" smtClean="0"/>
          </a:p>
          <a:p>
            <a:pPr>
              <a:lnSpc>
                <a:spcPct val="80000"/>
              </a:lnSpc>
            </a:pPr>
            <a:endParaRPr lang="en-US" sz="2000" dirty="0" smtClean="0"/>
          </a:p>
          <a:p>
            <a:pPr>
              <a:lnSpc>
                <a:spcPct val="80000"/>
              </a:lnSpc>
            </a:pPr>
            <a:endParaRPr lang="en-US" sz="2000" dirty="0"/>
          </a:p>
          <a:p>
            <a:pPr>
              <a:lnSpc>
                <a:spcPct val="80000"/>
              </a:lnSpc>
            </a:pPr>
            <a:r>
              <a:rPr lang="en-US" sz="2000" dirty="0" smtClean="0"/>
              <a:t>Bobby </a:t>
            </a:r>
            <a:r>
              <a:rPr lang="en-US" sz="2000" dirty="0"/>
              <a:t>D. Cagle, </a:t>
            </a:r>
            <a:r>
              <a:rPr lang="en-US" sz="2000" dirty="0" smtClean="0"/>
              <a:t>MSW, Commissioner</a:t>
            </a:r>
            <a:endParaRPr lang="en-US" sz="2000" dirty="0"/>
          </a:p>
          <a:p>
            <a:pPr>
              <a:lnSpc>
                <a:spcPct val="80000"/>
              </a:lnSpc>
            </a:pPr>
            <a:r>
              <a:rPr lang="en-US" sz="2000" dirty="0"/>
              <a:t>Bright from the Start: </a:t>
            </a:r>
            <a:endParaRPr lang="en-US" sz="2000" dirty="0" smtClean="0"/>
          </a:p>
          <a:p>
            <a:pPr>
              <a:lnSpc>
                <a:spcPct val="80000"/>
              </a:lnSpc>
            </a:pPr>
            <a:r>
              <a:rPr lang="en-US" sz="2000" dirty="0" smtClean="0"/>
              <a:t>Georgia </a:t>
            </a:r>
            <a:r>
              <a:rPr lang="en-US" sz="2000" dirty="0"/>
              <a:t>Department of Early Care and Learning</a:t>
            </a:r>
          </a:p>
          <a:p>
            <a:pPr eaLnBrk="1" hangingPunct="1"/>
            <a:endParaRPr lang="en-US" sz="2500" dirty="0" smtClean="0"/>
          </a:p>
        </p:txBody>
      </p:sp>
      <p:sp>
        <p:nvSpPr>
          <p:cNvPr id="24580" name="Rectangle 4"/>
          <p:cNvSpPr>
            <a:spLocks noChangeArrowheads="1"/>
          </p:cNvSpPr>
          <p:nvPr/>
        </p:nvSpPr>
        <p:spPr bwMode="auto">
          <a:xfrm>
            <a:off x="1327150" y="5380038"/>
            <a:ext cx="6629400" cy="1225550"/>
          </a:xfrm>
          <a:prstGeom prst="rect">
            <a:avLst/>
          </a:prstGeom>
          <a:noFill/>
          <a:ln w="9525">
            <a:noFill/>
            <a:miter lim="800000"/>
            <a:headEnd/>
            <a:tailEnd/>
          </a:ln>
        </p:spPr>
        <p:txBody>
          <a:bodyPr/>
          <a:lstStyle/>
          <a:p>
            <a:pPr algn="ctr">
              <a:lnSpc>
                <a:spcPct val="80000"/>
              </a:lnSpc>
              <a:spcBef>
                <a:spcPct val="20000"/>
              </a:spcBef>
              <a:buClr>
                <a:srgbClr val="FF9933"/>
              </a:buClr>
            </a:pPr>
            <a:endParaRPr lang="en-US" sz="2400" b="1" dirty="0"/>
          </a:p>
        </p:txBody>
      </p:sp>
    </p:spTree>
    <p:extLst>
      <p:ext uri="{BB962C8B-B14F-4D97-AF65-F5344CB8AC3E}">
        <p14:creationId xmlns:p14="http://schemas.microsoft.com/office/powerpoint/2010/main" val="325383906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7391400" cy="990600"/>
          </a:xfrm>
        </p:spPr>
        <p:txBody>
          <a:bodyPr/>
          <a:lstStyle/>
          <a:p>
            <a:pPr>
              <a:defRPr/>
            </a:pPr>
            <a:r>
              <a:rPr lang="en-US" sz="2800" dirty="0" smtClean="0"/>
              <a:t/>
            </a:r>
            <a:br>
              <a:rPr lang="en-US" sz="2800" dirty="0" smtClean="0"/>
            </a:br>
            <a:r>
              <a:rPr lang="en-US" sz="3200" dirty="0" smtClean="0"/>
              <a:t>Quality </a:t>
            </a:r>
            <a:r>
              <a:rPr lang="en-US" sz="3200" dirty="0"/>
              <a:t>Rated </a:t>
            </a:r>
            <a:r>
              <a:rPr lang="en-US" sz="3200" dirty="0" smtClean="0"/>
              <a:t>Data </a:t>
            </a:r>
            <a:br>
              <a:rPr lang="en-US" sz="3200" dirty="0" smtClean="0"/>
            </a:br>
            <a:r>
              <a:rPr lang="en-US" sz="2400" dirty="0" smtClean="0"/>
              <a:t>(</a:t>
            </a:r>
            <a:r>
              <a:rPr lang="en-US" sz="2400" dirty="0"/>
              <a:t>as of February </a:t>
            </a:r>
            <a:r>
              <a:rPr lang="en-US" sz="2400" dirty="0" smtClean="0"/>
              <a:t>22, </a:t>
            </a:r>
            <a:r>
              <a:rPr lang="en-US" sz="2400" dirty="0"/>
              <a:t>2012)</a:t>
            </a:r>
            <a:r>
              <a:rPr lang="en-US" sz="2800" dirty="0"/>
              <a:t/>
            </a:r>
            <a:br>
              <a:rPr lang="en-US" sz="2800" dirty="0"/>
            </a:br>
            <a:endParaRPr lang="en-US" sz="2800" dirty="0"/>
          </a:p>
        </p:txBody>
      </p:sp>
      <p:sp>
        <p:nvSpPr>
          <p:cNvPr id="6147" name="Content Placeholder 8"/>
          <p:cNvSpPr>
            <a:spLocks noGrp="1"/>
          </p:cNvSpPr>
          <p:nvPr>
            <p:ph idx="1"/>
          </p:nvPr>
        </p:nvSpPr>
        <p:spPr>
          <a:xfrm>
            <a:off x="500063" y="1339454"/>
            <a:ext cx="8228707" cy="5061346"/>
          </a:xfrm>
        </p:spPr>
        <p:txBody>
          <a:bodyPr/>
          <a:lstStyle/>
          <a:p>
            <a:r>
              <a:rPr lang="en-US" b="0" dirty="0" smtClean="0"/>
              <a:t>677 registrations for Quality Rated orientation</a:t>
            </a:r>
          </a:p>
          <a:p>
            <a:r>
              <a:rPr lang="en-US" b="0" dirty="0" smtClean="0"/>
              <a:t>380 programs serving 31,752 children have applied</a:t>
            </a:r>
            <a:br>
              <a:rPr lang="en-US" b="0" dirty="0" smtClean="0"/>
            </a:br>
            <a:r>
              <a:rPr lang="en-US" dirty="0" smtClean="0"/>
              <a:t/>
            </a:r>
            <a:br>
              <a:rPr lang="en-US" dirty="0" smtClean="0"/>
            </a:b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160911343"/>
              </p:ext>
            </p:extLst>
          </p:nvPr>
        </p:nvGraphicFramePr>
        <p:xfrm>
          <a:off x="838200" y="2565779"/>
          <a:ext cx="7391400" cy="3590925"/>
        </p:xfrm>
        <a:graphic>
          <a:graphicData uri="http://schemas.openxmlformats.org/drawingml/2006/table">
            <a:tbl>
              <a:tblPr firstRow="1" bandRow="1">
                <a:tableStyleId>{21E4AEA4-8DFA-4A89-87EB-49C32662AFE0}</a:tableStyleId>
              </a:tblPr>
              <a:tblGrid>
                <a:gridCol w="2057400"/>
                <a:gridCol w="5334000"/>
              </a:tblGrid>
              <a:tr h="771906">
                <a:tc gridSpan="2">
                  <a:txBody>
                    <a:bodyPr/>
                    <a:lstStyle/>
                    <a:p>
                      <a:pPr algn="ctr"/>
                      <a:r>
                        <a:rPr lang="en-US" sz="2000" dirty="0" smtClean="0">
                          <a:effectLst>
                            <a:outerShdw blurRad="38100" dist="38100" dir="2700000" algn="tl">
                              <a:srgbClr val="000000">
                                <a:alpha val="43137"/>
                              </a:srgbClr>
                            </a:outerShdw>
                          </a:effectLst>
                        </a:rPr>
                        <a:t>Breakdown of Children with High Needs (Self-Reported Data)</a:t>
                      </a:r>
                      <a:endParaRPr lang="en-US" sz="2000" dirty="0">
                        <a:effectLst>
                          <a:outerShdw blurRad="38100" dist="38100" dir="2700000" algn="tl">
                            <a:srgbClr val="000000">
                              <a:alpha val="43137"/>
                            </a:srgbClr>
                          </a:outerShdw>
                        </a:effectLst>
                      </a:endParaRP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90C8"/>
                    </a:solidFill>
                  </a:tcPr>
                </a:tc>
                <a:tc hMerge="1">
                  <a:txBody>
                    <a:bodyPr/>
                    <a:lstStyle/>
                    <a:p>
                      <a:endParaRPr lang="en-US" dirty="0"/>
                    </a:p>
                  </a:txBody>
                  <a:tcPr/>
                </a:tc>
              </a:tr>
              <a:tr h="402717">
                <a:tc>
                  <a:txBody>
                    <a:bodyPr/>
                    <a:lstStyle/>
                    <a:p>
                      <a:pPr algn="r"/>
                      <a:r>
                        <a:rPr lang="en-US" sz="1800" b="1" dirty="0" smtClean="0"/>
                        <a:t>4,149 (13%</a:t>
                      </a:r>
                      <a:r>
                        <a:rPr lang="en-US" sz="1800" b="1" baseline="0" dirty="0" smtClean="0"/>
                        <a:t>)</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smtClean="0"/>
                        <a:t>Child care subsidy/CAPS recipients</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717">
                <a:tc>
                  <a:txBody>
                    <a:bodyPr/>
                    <a:lstStyle/>
                    <a:p>
                      <a:pPr algn="r"/>
                      <a:r>
                        <a:rPr lang="en-US" sz="1800" b="1" dirty="0" smtClean="0"/>
                        <a:t>4,162 (13%)</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err="1" smtClean="0"/>
                        <a:t>PeachCare</a:t>
                      </a:r>
                      <a:r>
                        <a:rPr lang="en-US" sz="1800" b="1" dirty="0" smtClean="0"/>
                        <a:t> for Kids recipients</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717">
                <a:tc>
                  <a:txBody>
                    <a:bodyPr/>
                    <a:lstStyle/>
                    <a:p>
                      <a:pPr algn="r"/>
                      <a:r>
                        <a:rPr lang="en-US" sz="1800" b="1" dirty="0" smtClean="0"/>
                        <a:t>1,401 (4%)</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smtClean="0"/>
                        <a:t>English language learners</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717">
                <a:tc>
                  <a:txBody>
                    <a:bodyPr/>
                    <a:lstStyle/>
                    <a:p>
                      <a:pPr algn="r"/>
                      <a:r>
                        <a:rPr lang="en-US" sz="1800" b="1" dirty="0" smtClean="0"/>
                        <a:t>825 (3%)</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smtClean="0"/>
                        <a:t>Children with Disabilities</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717">
                <a:tc>
                  <a:txBody>
                    <a:bodyPr/>
                    <a:lstStyle/>
                    <a:p>
                      <a:pPr algn="r"/>
                      <a:r>
                        <a:rPr lang="en-US" sz="1800" b="1" dirty="0" smtClean="0"/>
                        <a:t>360 (1%)</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smtClean="0"/>
                        <a:t>Live in foster homes</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717">
                <a:tc>
                  <a:txBody>
                    <a:bodyPr/>
                    <a:lstStyle/>
                    <a:p>
                      <a:pPr algn="r"/>
                      <a:r>
                        <a:rPr lang="en-US" sz="1800" b="1" dirty="0" smtClean="0"/>
                        <a:t>76 (0.2%)</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smtClean="0"/>
                        <a:t>Homeless</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717">
                <a:tc>
                  <a:txBody>
                    <a:bodyPr/>
                    <a:lstStyle/>
                    <a:p>
                      <a:pPr algn="r"/>
                      <a:r>
                        <a:rPr lang="en-US" sz="1800" b="1" dirty="0" smtClean="0"/>
                        <a:t>8 (0.02%)</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baseline="0" dirty="0" smtClean="0"/>
                        <a:t>Live with migrant workers</a:t>
                      </a:r>
                      <a:endParaRPr lang="en-US" sz="1800" b="1" dirty="0"/>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965670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996950"/>
          </a:xfrm>
        </p:spPr>
        <p:txBody>
          <a:bodyPr/>
          <a:lstStyle/>
          <a:p>
            <a:pPr>
              <a:defRPr/>
            </a:pPr>
            <a:r>
              <a:rPr lang="en-US" sz="3200" dirty="0" smtClean="0"/>
              <a:t/>
            </a:r>
            <a:br>
              <a:rPr lang="en-US" sz="3200" dirty="0" smtClean="0"/>
            </a:br>
            <a:r>
              <a:rPr lang="en-US" sz="3200" dirty="0" smtClean="0"/>
              <a:t>Programs Enrolled by Child </a:t>
            </a:r>
            <a:br>
              <a:rPr lang="en-US" sz="3200" dirty="0" smtClean="0"/>
            </a:br>
            <a:r>
              <a:rPr lang="en-US" sz="3200" dirty="0" smtClean="0"/>
              <a:t>Care Resource &amp; Referral  Region</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4203694"/>
              </p:ext>
            </p:extLst>
          </p:nvPr>
        </p:nvGraphicFramePr>
        <p:xfrm>
          <a:off x="304800" y="1933575"/>
          <a:ext cx="5716588" cy="3497263"/>
        </p:xfrm>
        <a:graphic>
          <a:graphicData uri="http://schemas.openxmlformats.org/drawingml/2006/table">
            <a:tbl>
              <a:tblPr/>
              <a:tblGrid>
                <a:gridCol w="1323975"/>
                <a:gridCol w="1558925"/>
                <a:gridCol w="1401763"/>
                <a:gridCol w="1431925"/>
              </a:tblGrid>
              <a:tr h="1100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83 Counties represented</a:t>
                      </a:r>
                    </a:p>
                  </a:txBody>
                  <a:tcPr marL="128862" marR="12886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Quality Rated  Applications</a:t>
                      </a:r>
                    </a:p>
                  </a:txBody>
                  <a:tcPr marL="128862" marR="12886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Facilities*</a:t>
                      </a:r>
                    </a:p>
                  </a:txBody>
                  <a:tcPr marL="128862" marR="12886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Percentage</a:t>
                      </a:r>
                    </a:p>
                  </a:txBody>
                  <a:tcPr marL="128862" marR="12886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Arial" pitchFamily="34" charset="0"/>
                        </a:rPr>
                        <a:t>Region 1</a:t>
                      </a:r>
                      <a:endParaRPr kumimoji="0" lang="en-US" sz="1800" b="1" i="0"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94</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920</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10.2%</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r>
              <a:tr h="330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3333FF"/>
                          </a:solidFill>
                          <a:effectLst/>
                          <a:latin typeface="Arial" pitchFamily="34" charset="0"/>
                        </a:rPr>
                        <a:t>Region 2</a:t>
                      </a:r>
                      <a:endParaRPr kumimoji="0" lang="en-US" sz="1800" b="1" i="0" u="none" strike="noStrike" cap="none" normalizeH="0" baseline="0" smtClean="0">
                        <a:ln>
                          <a:noFill/>
                        </a:ln>
                        <a:solidFill>
                          <a:srgbClr val="3333FF"/>
                        </a:solidFill>
                        <a:effectLst/>
                        <a:latin typeface="Calibri"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77</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1,150</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6.6%</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B050"/>
                          </a:solidFill>
                          <a:effectLst/>
                          <a:latin typeface="Arial" pitchFamily="34" charset="0"/>
                        </a:rPr>
                        <a:t>Region 3</a:t>
                      </a:r>
                      <a:endParaRPr kumimoji="0" lang="en-US" sz="1800" b="1" i="0" u="none" strike="noStrike" cap="none" normalizeH="0" baseline="0" smtClean="0">
                        <a:ln>
                          <a:noFill/>
                        </a:ln>
                        <a:solidFill>
                          <a:srgbClr val="00B050"/>
                        </a:solidFill>
                        <a:effectLst/>
                        <a:latin typeface="Calibri"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47</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800</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5.9%</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r>
              <a:tr h="330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AD24A"/>
                          </a:solidFill>
                          <a:effectLst/>
                          <a:latin typeface="Arial" pitchFamily="34" charset="0"/>
                        </a:rPr>
                        <a:t>Region 4</a:t>
                      </a:r>
                      <a:endParaRPr kumimoji="0" lang="en-US" sz="1800" b="1" i="0" u="none" strike="noStrike" cap="none" normalizeH="0" baseline="0" smtClean="0">
                        <a:ln>
                          <a:noFill/>
                        </a:ln>
                        <a:solidFill>
                          <a:srgbClr val="FAD24A"/>
                        </a:solidFill>
                        <a:effectLst/>
                        <a:latin typeface="Calibri"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44</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877</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5.0%</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B0F0"/>
                          </a:solidFill>
                          <a:effectLst/>
                          <a:latin typeface="Arial" pitchFamily="34" charset="0"/>
                        </a:rPr>
                        <a:t>Region 5</a:t>
                      </a:r>
                      <a:endParaRPr kumimoji="0" lang="en-US" sz="1800" b="1" i="0" u="none" strike="noStrike" cap="none" normalizeH="0" baseline="0" smtClean="0">
                        <a:ln>
                          <a:noFill/>
                        </a:ln>
                        <a:solidFill>
                          <a:srgbClr val="00B0F0"/>
                        </a:solidFill>
                        <a:effectLst/>
                        <a:latin typeface="Calibri"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63</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973</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6.5%</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r>
              <a:tr h="330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33CC"/>
                          </a:solidFill>
                          <a:effectLst/>
                          <a:latin typeface="Arial" pitchFamily="34" charset="0"/>
                        </a:rPr>
                        <a:t>Region 6</a:t>
                      </a:r>
                      <a:endParaRPr kumimoji="0" lang="en-US" sz="1800" b="1" i="0" u="none" strike="noStrike" cap="none" normalizeH="0" baseline="0" smtClean="0">
                        <a:ln>
                          <a:noFill/>
                        </a:ln>
                        <a:solidFill>
                          <a:srgbClr val="FF33CC"/>
                        </a:solidFill>
                        <a:effectLst/>
                        <a:latin typeface="Calibri"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55</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759</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7.2%</a:t>
                      </a: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Total</a:t>
                      </a:r>
                      <a:endParaRPr kumimoji="0" 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380</a:t>
                      </a:r>
                      <a:endParaRPr kumimoji="0" lang="en-US" sz="1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5,479</a:t>
                      </a:r>
                      <a:endParaRPr kumimoji="0" lang="en-US" sz="18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6.9%</a:t>
                      </a:r>
                      <a:endParaRPr kumimoji="0" lang="en-US" sz="1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128862" marR="12886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r>
            </a:tbl>
          </a:graphicData>
        </a:graphic>
      </p:graphicFrame>
      <p:pic>
        <p:nvPicPr>
          <p:cNvPr id="8242" name="Picture 5" descr="http://decal.ga.gov/images/CCRR_RegionMap_V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1828800"/>
            <a:ext cx="29972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3" name="Rectangle 1"/>
          <p:cNvSpPr>
            <a:spLocks noChangeArrowheads="1"/>
          </p:cNvSpPr>
          <p:nvPr/>
        </p:nvSpPr>
        <p:spPr bwMode="auto">
          <a:xfrm>
            <a:off x="3022600"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latin typeface="Tahoma" pitchFamily="34" charset="0"/>
                <a:cs typeface="Tahoma" pitchFamily="34" charset="0"/>
              </a:rPr>
              <a:t> </a:t>
            </a:r>
            <a:endParaRPr lang="en-US"/>
          </a:p>
        </p:txBody>
      </p:sp>
      <p:sp>
        <p:nvSpPr>
          <p:cNvPr id="3" name="TextBox 2"/>
          <p:cNvSpPr txBox="1"/>
          <p:nvPr/>
        </p:nvSpPr>
        <p:spPr>
          <a:xfrm>
            <a:off x="362992" y="5715356"/>
            <a:ext cx="6629400" cy="338138"/>
          </a:xfrm>
          <a:prstGeom prst="rect">
            <a:avLst/>
          </a:prstGeom>
          <a:noFill/>
        </p:spPr>
        <p:txBody>
          <a:bodyPr>
            <a:spAutoFit/>
          </a:bodyPr>
          <a:lstStyle/>
          <a:p>
            <a:pPr fontAlgn="auto">
              <a:spcBef>
                <a:spcPts val="0"/>
              </a:spcBef>
              <a:spcAft>
                <a:spcPts val="0"/>
              </a:spcAft>
              <a:defRPr/>
            </a:pPr>
            <a:r>
              <a:rPr lang="en-US" sz="1600" b="1" dirty="0" smtClean="0">
                <a:solidFill>
                  <a:schemeClr val="tx1"/>
                </a:solidFill>
                <a:latin typeface="+mn-lt"/>
              </a:rPr>
              <a:t>* </a:t>
            </a:r>
            <a:r>
              <a:rPr lang="en-US" sz="1600" b="1" dirty="0">
                <a:solidFill>
                  <a:schemeClr val="tx1"/>
                </a:solidFill>
                <a:latin typeface="+mn-lt"/>
              </a:rPr>
              <a:t>I</a:t>
            </a:r>
            <a:r>
              <a:rPr lang="en-US" sz="1600" b="1" dirty="0" smtClean="0">
                <a:solidFill>
                  <a:schemeClr val="tx1"/>
                </a:solidFill>
                <a:latin typeface="+mn-lt"/>
              </a:rPr>
              <a:t>ncludes </a:t>
            </a:r>
            <a:r>
              <a:rPr lang="en-US" sz="1600" b="1" dirty="0">
                <a:solidFill>
                  <a:schemeClr val="tx1"/>
                </a:solidFill>
              </a:rPr>
              <a:t>o</a:t>
            </a:r>
            <a:r>
              <a:rPr lang="en-US" sz="1600" b="1" dirty="0" smtClean="0">
                <a:solidFill>
                  <a:schemeClr val="tx1"/>
                </a:solidFill>
              </a:rPr>
              <a:t>nly </a:t>
            </a:r>
            <a:r>
              <a:rPr lang="en-US" sz="1600" b="1" dirty="0" smtClean="0">
                <a:solidFill>
                  <a:schemeClr val="tx1"/>
                </a:solidFill>
                <a:latin typeface="+mn-lt"/>
              </a:rPr>
              <a:t>compliant </a:t>
            </a:r>
            <a:r>
              <a:rPr lang="en-US" sz="1600" b="1" dirty="0">
                <a:solidFill>
                  <a:schemeClr val="tx1"/>
                </a:solidFill>
                <a:latin typeface="+mn-lt"/>
              </a:rPr>
              <a:t>licensed </a:t>
            </a:r>
            <a:r>
              <a:rPr lang="en-US" sz="1600" b="1" dirty="0" smtClean="0">
                <a:solidFill>
                  <a:schemeClr val="tx1"/>
                </a:solidFill>
                <a:latin typeface="+mn-lt"/>
              </a:rPr>
              <a:t>or </a:t>
            </a:r>
            <a:r>
              <a:rPr lang="en-US" sz="1600" b="1" dirty="0">
                <a:solidFill>
                  <a:schemeClr val="tx1"/>
                </a:solidFill>
                <a:latin typeface="+mn-lt"/>
              </a:rPr>
              <a:t>registered </a:t>
            </a:r>
            <a:r>
              <a:rPr lang="en-US" sz="1600" b="1" dirty="0" smtClean="0">
                <a:solidFill>
                  <a:schemeClr val="tx1"/>
                </a:solidFill>
                <a:latin typeface="+mn-lt"/>
              </a:rPr>
              <a:t>programs</a:t>
            </a:r>
            <a:endParaRPr lang="en-US" sz="1600" b="1" dirty="0">
              <a:solidFill>
                <a:schemeClr val="tx1"/>
              </a:solidFill>
              <a:latin typeface="+mn-lt"/>
            </a:endParaRPr>
          </a:p>
        </p:txBody>
      </p:sp>
    </p:spTree>
    <p:extLst>
      <p:ext uri="{BB962C8B-B14F-4D97-AF65-F5344CB8AC3E}">
        <p14:creationId xmlns:p14="http://schemas.microsoft.com/office/powerpoint/2010/main" val="64344038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06" y="395336"/>
            <a:ext cx="6629400" cy="1078622"/>
          </a:xfrm>
        </p:spPr>
        <p:txBody>
          <a:bodyPr/>
          <a:lstStyle/>
          <a:p>
            <a:r>
              <a:rPr lang="en-US" dirty="0"/>
              <a:t>Quality Rated Launch Year</a:t>
            </a:r>
            <a:br>
              <a:rPr lang="en-US" dirty="0"/>
            </a:br>
            <a:endParaRPr lang="en-US" dirty="0"/>
          </a:p>
        </p:txBody>
      </p:sp>
      <p:sp>
        <p:nvSpPr>
          <p:cNvPr id="3" name="Content Placeholder 2"/>
          <p:cNvSpPr>
            <a:spLocks noGrp="1"/>
          </p:cNvSpPr>
          <p:nvPr>
            <p:ph idx="1"/>
          </p:nvPr>
        </p:nvSpPr>
        <p:spPr>
          <a:xfrm>
            <a:off x="685800" y="1549400"/>
            <a:ext cx="7543800" cy="4414672"/>
          </a:xfrm>
        </p:spPr>
        <p:txBody>
          <a:bodyPr/>
          <a:lstStyle/>
          <a:p>
            <a:r>
              <a:rPr lang="en-US" b="0" dirty="0" smtClean="0"/>
              <a:t>During </a:t>
            </a:r>
            <a:r>
              <a:rPr lang="en-US" b="0" dirty="0"/>
              <a:t>2012, the first year of Quality Rated, </a:t>
            </a:r>
            <a:r>
              <a:rPr lang="en-US" b="0" dirty="0" smtClean="0"/>
              <a:t>DECAL will </a:t>
            </a:r>
            <a:r>
              <a:rPr lang="en-US" b="0" dirty="0"/>
              <a:t>study the Quality Rated process, analyze the rating system, and listen to provider and stakeholder feedback. </a:t>
            </a:r>
            <a:endParaRPr lang="en-US" b="0" dirty="0" smtClean="0"/>
          </a:p>
          <a:p>
            <a:r>
              <a:rPr lang="en-US" b="0" dirty="0" smtClean="0"/>
              <a:t>We </a:t>
            </a:r>
            <a:r>
              <a:rPr lang="en-US" b="0" dirty="0"/>
              <a:t>will work with focus groups and compile and study data regarding the </a:t>
            </a:r>
            <a:r>
              <a:rPr lang="en-US" b="0" dirty="0" smtClean="0"/>
              <a:t>program.</a:t>
            </a:r>
            <a:endParaRPr lang="en-US" b="0" dirty="0" smtClean="0"/>
          </a:p>
          <a:p>
            <a:r>
              <a:rPr lang="en-US" b="0" dirty="0"/>
              <a:t>A</a:t>
            </a:r>
            <a:r>
              <a:rPr lang="en-US" b="0" dirty="0" smtClean="0"/>
              <a:t> </a:t>
            </a:r>
            <a:r>
              <a:rPr lang="en-US" b="0" dirty="0"/>
              <a:t>child care program’s quality rating will NOT be publicized during the first 12 to18 months of Quality Rated. </a:t>
            </a:r>
          </a:p>
          <a:p>
            <a:endParaRPr lang="en-US" dirty="0"/>
          </a:p>
          <a:p>
            <a:endParaRPr lang="en-US" dirty="0"/>
          </a:p>
        </p:txBody>
      </p:sp>
    </p:spTree>
    <p:extLst>
      <p:ext uri="{BB962C8B-B14F-4D97-AF65-F5344CB8AC3E}">
        <p14:creationId xmlns:p14="http://schemas.microsoft.com/office/powerpoint/2010/main" val="3628790027"/>
      </p:ext>
    </p:extLst>
  </p:cSld>
  <p:clrMapOvr>
    <a:masterClrMapping/>
  </p:clrMapOvr>
  <p:transition spd="med"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Rated Launch Year</a:t>
            </a:r>
          </a:p>
        </p:txBody>
      </p:sp>
      <p:sp>
        <p:nvSpPr>
          <p:cNvPr id="3" name="Content Placeholder 2"/>
          <p:cNvSpPr>
            <a:spLocks noGrp="1"/>
          </p:cNvSpPr>
          <p:nvPr>
            <p:ph idx="1"/>
          </p:nvPr>
        </p:nvSpPr>
        <p:spPr/>
        <p:txBody>
          <a:bodyPr/>
          <a:lstStyle/>
          <a:p>
            <a:r>
              <a:rPr lang="en-US" b="0" dirty="0"/>
              <a:t>With feedback from participating </a:t>
            </a:r>
            <a:r>
              <a:rPr lang="en-US" b="0" dirty="0" smtClean="0"/>
              <a:t>programs and the researchers, we </a:t>
            </a:r>
            <a:r>
              <a:rPr lang="en-US" b="0" dirty="0"/>
              <a:t>will make </a:t>
            </a:r>
            <a:r>
              <a:rPr lang="en-US" b="0" dirty="0" smtClean="0"/>
              <a:t>decisions </a:t>
            </a:r>
            <a:r>
              <a:rPr lang="en-US" b="0" dirty="0"/>
              <a:t>regarding the process for assigning ratings before making the ratings public on the DECAL website. </a:t>
            </a:r>
            <a:endParaRPr lang="en-US" b="0" dirty="0" smtClean="0"/>
          </a:p>
          <a:p>
            <a:r>
              <a:rPr lang="en-US" b="0" dirty="0" smtClean="0"/>
              <a:t>We </a:t>
            </a:r>
            <a:r>
              <a:rPr lang="en-US" b="0" dirty="0"/>
              <a:t>will work closely with </a:t>
            </a:r>
            <a:r>
              <a:rPr lang="en-US" b="0" dirty="0" smtClean="0"/>
              <a:t>you </a:t>
            </a:r>
            <a:r>
              <a:rPr lang="en-US" b="0" dirty="0"/>
              <a:t>to share ratings with parents and the public in a way that will help them identify the </a:t>
            </a:r>
            <a:r>
              <a:rPr lang="en-US" b="0" dirty="0" smtClean="0"/>
              <a:t>early </a:t>
            </a:r>
            <a:r>
              <a:rPr lang="en-US" b="0" dirty="0"/>
              <a:t>care and education programs that </a:t>
            </a:r>
            <a:r>
              <a:rPr lang="en-US" b="0" dirty="0" smtClean="0"/>
              <a:t>will best meet their </a:t>
            </a:r>
            <a:r>
              <a:rPr lang="en-US" b="0" dirty="0"/>
              <a:t>needs. </a:t>
            </a:r>
          </a:p>
          <a:p>
            <a:endParaRPr lang="en-US" dirty="0"/>
          </a:p>
        </p:txBody>
      </p:sp>
    </p:spTree>
    <p:extLst>
      <p:ext uri="{BB962C8B-B14F-4D97-AF65-F5344CB8AC3E}">
        <p14:creationId xmlns:p14="http://schemas.microsoft.com/office/powerpoint/2010/main" val="3473809852"/>
      </p:ext>
    </p:extLst>
  </p:cSld>
  <p:clrMapOvr>
    <a:masterClrMapping/>
  </p:clrMapOvr>
  <p:transition spd="med"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Rated Launch Year</a:t>
            </a:r>
          </a:p>
        </p:txBody>
      </p:sp>
      <p:sp>
        <p:nvSpPr>
          <p:cNvPr id="3" name="Content Placeholder 2"/>
          <p:cNvSpPr>
            <a:spLocks noGrp="1"/>
          </p:cNvSpPr>
          <p:nvPr>
            <p:ph idx="1"/>
          </p:nvPr>
        </p:nvSpPr>
        <p:spPr/>
        <p:txBody>
          <a:bodyPr/>
          <a:lstStyle/>
          <a:p>
            <a:r>
              <a:rPr lang="en-US" b="0" dirty="0" smtClean="0"/>
              <a:t>The Childcare </a:t>
            </a:r>
            <a:r>
              <a:rPr lang="en-US" b="0" dirty="0"/>
              <a:t>and Parent Services (CAPS) </a:t>
            </a:r>
            <a:r>
              <a:rPr lang="en-US" b="0" dirty="0" smtClean="0"/>
              <a:t>subsidy </a:t>
            </a:r>
            <a:r>
              <a:rPr lang="en-US" b="0" dirty="0"/>
              <a:t>program </a:t>
            </a:r>
            <a:r>
              <a:rPr lang="en-US" b="0" dirty="0" smtClean="0"/>
              <a:t>is expected to transition from </a:t>
            </a:r>
            <a:r>
              <a:rPr lang="en-US" b="0" dirty="0"/>
              <a:t>the Georgia Department of Human Services to </a:t>
            </a:r>
            <a:r>
              <a:rPr lang="en-US" b="0" dirty="0" smtClean="0"/>
              <a:t>DECAL in </a:t>
            </a:r>
            <a:r>
              <a:rPr lang="en-US" b="0" dirty="0" smtClean="0"/>
              <a:t>July 2012</a:t>
            </a:r>
            <a:r>
              <a:rPr lang="en-US" b="0" dirty="0" smtClean="0"/>
              <a:t>. </a:t>
            </a:r>
            <a:endParaRPr lang="en-US" b="0" dirty="0" smtClean="0"/>
          </a:p>
          <a:p>
            <a:r>
              <a:rPr lang="en-US" b="0" dirty="0" smtClean="0"/>
              <a:t>The </a:t>
            </a:r>
            <a:r>
              <a:rPr lang="en-US" b="0" dirty="0"/>
              <a:t>plan is to </a:t>
            </a:r>
            <a:r>
              <a:rPr lang="en-US" b="0" dirty="0" smtClean="0"/>
              <a:t>provide tiered reimbursement to  </a:t>
            </a:r>
            <a:r>
              <a:rPr lang="en-US" b="0" dirty="0"/>
              <a:t>Quality Rated </a:t>
            </a:r>
            <a:r>
              <a:rPr lang="en-US" b="0" dirty="0" smtClean="0"/>
              <a:t>programs that serve children </a:t>
            </a:r>
            <a:r>
              <a:rPr lang="en-US" b="0" dirty="0" smtClean="0"/>
              <a:t>in the CAPS program.</a:t>
            </a:r>
          </a:p>
          <a:p>
            <a:pPr marL="0" indent="0">
              <a:buNone/>
            </a:pPr>
            <a:r>
              <a:rPr lang="en-US" b="0" dirty="0" smtClean="0"/>
              <a:t>  </a:t>
            </a:r>
          </a:p>
          <a:p>
            <a:endParaRPr lang="en-US" dirty="0"/>
          </a:p>
          <a:p>
            <a:endParaRPr lang="en-US" dirty="0"/>
          </a:p>
        </p:txBody>
      </p:sp>
    </p:spTree>
    <p:extLst>
      <p:ext uri="{BB962C8B-B14F-4D97-AF65-F5344CB8AC3E}">
        <p14:creationId xmlns:p14="http://schemas.microsoft.com/office/powerpoint/2010/main" val="3531613414"/>
      </p:ext>
    </p:extLst>
  </p:cSld>
  <p:clrMapOvr>
    <a:masterClrMapping/>
  </p:clrMapOvr>
  <p:transition spd="med"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92" y="640994"/>
            <a:ext cx="7131831" cy="942145"/>
          </a:xfrm>
        </p:spPr>
        <p:txBody>
          <a:bodyPr/>
          <a:lstStyle/>
          <a:p>
            <a:r>
              <a:rPr lang="en-US" sz="3200" dirty="0" smtClean="0"/>
              <a:t>Supporting Cultural Competency in Quality Rated</a:t>
            </a:r>
            <a:endParaRPr lang="en-US" sz="3200" dirty="0"/>
          </a:p>
        </p:txBody>
      </p:sp>
      <p:sp>
        <p:nvSpPr>
          <p:cNvPr id="3" name="Content Placeholder 2"/>
          <p:cNvSpPr>
            <a:spLocks noGrp="1"/>
          </p:cNvSpPr>
          <p:nvPr>
            <p:ph idx="1"/>
          </p:nvPr>
        </p:nvSpPr>
        <p:spPr>
          <a:xfrm>
            <a:off x="208127" y="1978927"/>
            <a:ext cx="8772100" cy="4094328"/>
          </a:xfrm>
        </p:spPr>
        <p:txBody>
          <a:bodyPr/>
          <a:lstStyle/>
          <a:p>
            <a:pPr>
              <a:spcBef>
                <a:spcPts val="0"/>
              </a:spcBef>
            </a:pPr>
            <a:r>
              <a:rPr lang="en-US" b="0" dirty="0"/>
              <a:t>Georgia </a:t>
            </a:r>
            <a:r>
              <a:rPr lang="en-US" b="0" dirty="0" smtClean="0"/>
              <a:t>selected </a:t>
            </a:r>
            <a:r>
              <a:rPr lang="en-US" b="0" dirty="0"/>
              <a:t>to receive a technical assistance grant from the QRIS National Learning Network and the Build </a:t>
            </a:r>
            <a:r>
              <a:rPr lang="en-US" b="0" dirty="0" smtClean="0"/>
              <a:t>Initiative </a:t>
            </a:r>
          </a:p>
          <a:p>
            <a:pPr>
              <a:spcBef>
                <a:spcPts val="0"/>
              </a:spcBef>
            </a:pPr>
            <a:r>
              <a:rPr lang="en-US" b="0" dirty="0" smtClean="0"/>
              <a:t>Technical </a:t>
            </a:r>
            <a:r>
              <a:rPr lang="en-US" b="0" dirty="0"/>
              <a:t>assistance </a:t>
            </a:r>
            <a:r>
              <a:rPr lang="en-US" b="0" dirty="0" smtClean="0"/>
              <a:t>will focus </a:t>
            </a:r>
            <a:r>
              <a:rPr lang="en-US" b="0" dirty="0"/>
              <a:t>on building greater cultural and linguistic competence in </a:t>
            </a:r>
            <a:r>
              <a:rPr lang="en-US" b="0" dirty="0" smtClean="0"/>
              <a:t>Quality Rated </a:t>
            </a:r>
          </a:p>
          <a:p>
            <a:pPr>
              <a:spcBef>
                <a:spcPts val="0"/>
              </a:spcBef>
            </a:pPr>
            <a:r>
              <a:rPr lang="en-US" b="0" dirty="0" smtClean="0"/>
              <a:t>Technical </a:t>
            </a:r>
            <a:r>
              <a:rPr lang="en-US" b="0" dirty="0"/>
              <a:t>assistance partner is Camille Catlett, </a:t>
            </a:r>
            <a:r>
              <a:rPr lang="en-US" b="0" dirty="0" smtClean="0"/>
              <a:t>Scientist, </a:t>
            </a:r>
            <a:r>
              <a:rPr lang="en-US" b="0" dirty="0"/>
              <a:t>FPG Child Development </a:t>
            </a:r>
            <a:r>
              <a:rPr lang="en-US" b="0" dirty="0" smtClean="0"/>
              <a:t>Institute, University </a:t>
            </a:r>
            <a:r>
              <a:rPr lang="en-US" b="0" dirty="0"/>
              <a:t>of North </a:t>
            </a:r>
            <a:r>
              <a:rPr lang="en-US" b="0" dirty="0" smtClean="0"/>
              <a:t>Carolina</a:t>
            </a:r>
            <a:r>
              <a:rPr lang="en-US" b="0" dirty="0" smtClean="0">
                <a:latin typeface="Calibri"/>
                <a:cs typeface="Calibri"/>
              </a:rPr>
              <a:t>‒</a:t>
            </a:r>
            <a:r>
              <a:rPr lang="en-US" b="0" dirty="0" smtClean="0"/>
              <a:t>Chapel </a:t>
            </a:r>
            <a:r>
              <a:rPr lang="en-US" b="0" dirty="0"/>
              <a:t>Hill </a:t>
            </a:r>
            <a:endParaRPr lang="en-US" b="0" dirty="0" smtClean="0"/>
          </a:p>
          <a:p>
            <a:pPr marL="0" indent="0">
              <a:buNone/>
            </a:pPr>
            <a:endParaRPr lang="en-US" dirty="0"/>
          </a:p>
        </p:txBody>
      </p:sp>
    </p:spTree>
    <p:extLst>
      <p:ext uri="{BB962C8B-B14F-4D97-AF65-F5344CB8AC3E}">
        <p14:creationId xmlns:p14="http://schemas.microsoft.com/office/powerpoint/2010/main" val="1599087260"/>
      </p:ext>
    </p:extLst>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914400" y="3052763"/>
            <a:ext cx="7315200" cy="765175"/>
          </a:xfrm>
        </p:spPr>
        <p:txBody>
          <a:bodyPr/>
          <a:lstStyle/>
          <a:p>
            <a:pPr eaLnBrk="1" hangingPunct="1">
              <a:defRPr/>
            </a:pPr>
            <a:r>
              <a:rPr lang="en-US" dirty="0" smtClean="0"/>
              <a:t>Questions and Feedback </a:t>
            </a:r>
          </a:p>
        </p:txBody>
      </p:sp>
    </p:spTree>
    <p:extLst>
      <p:ext uri="{BB962C8B-B14F-4D97-AF65-F5344CB8AC3E}">
        <p14:creationId xmlns:p14="http://schemas.microsoft.com/office/powerpoint/2010/main" val="1753529222"/>
      </p:ext>
    </p:extLst>
  </p:cSld>
  <p:clrMapOvr>
    <a:masterClrMapping/>
  </p:clrMapOvr>
  <p:transition spd="med"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Looking for Your Feedback</a:t>
            </a:r>
            <a:endParaRPr lang="en-US" sz="3200" dirty="0"/>
          </a:p>
        </p:txBody>
      </p:sp>
      <p:sp>
        <p:nvSpPr>
          <p:cNvPr id="3" name="Content Placeholder 2"/>
          <p:cNvSpPr>
            <a:spLocks noGrp="1"/>
          </p:cNvSpPr>
          <p:nvPr>
            <p:ph idx="1"/>
          </p:nvPr>
        </p:nvSpPr>
        <p:spPr>
          <a:xfrm>
            <a:off x="685800" y="1549400"/>
            <a:ext cx="8021472" cy="4728570"/>
          </a:xfrm>
        </p:spPr>
        <p:txBody>
          <a:bodyPr/>
          <a:lstStyle/>
          <a:p>
            <a:pPr>
              <a:spcBef>
                <a:spcPts val="0"/>
              </a:spcBef>
            </a:pPr>
            <a:r>
              <a:rPr lang="en-US" b="0" dirty="0" smtClean="0"/>
              <a:t>How </a:t>
            </a:r>
            <a:r>
              <a:rPr lang="en-US" b="0" dirty="0"/>
              <a:t>can we help parents identify quality in early care and education programs</a:t>
            </a:r>
            <a:r>
              <a:rPr lang="en-US" b="0" dirty="0" smtClean="0"/>
              <a:t>?</a:t>
            </a:r>
          </a:p>
          <a:p>
            <a:pPr>
              <a:spcBef>
                <a:spcPts val="0"/>
              </a:spcBef>
            </a:pPr>
            <a:endParaRPr lang="en-US" b="0" dirty="0"/>
          </a:p>
          <a:p>
            <a:pPr>
              <a:spcBef>
                <a:spcPts val="0"/>
              </a:spcBef>
            </a:pPr>
            <a:r>
              <a:rPr lang="en-US" b="0" dirty="0"/>
              <a:t>What feedback are you hearing in the field about Quality Rated</a:t>
            </a:r>
            <a:r>
              <a:rPr lang="en-US" b="0" dirty="0" smtClean="0"/>
              <a:t>?</a:t>
            </a:r>
          </a:p>
          <a:p>
            <a:pPr>
              <a:spcBef>
                <a:spcPts val="0"/>
              </a:spcBef>
            </a:pPr>
            <a:endParaRPr lang="en-US" b="0" dirty="0"/>
          </a:p>
          <a:p>
            <a:pPr>
              <a:spcBef>
                <a:spcPts val="0"/>
              </a:spcBef>
            </a:pPr>
            <a:r>
              <a:rPr lang="en-US" b="0" dirty="0" smtClean="0"/>
              <a:t>What </a:t>
            </a:r>
            <a:r>
              <a:rPr lang="en-US" b="0" dirty="0" smtClean="0"/>
              <a:t>supports are still needed in the field to enhance quality in early care and education programs?</a:t>
            </a:r>
          </a:p>
          <a:p>
            <a:pPr marL="0" indent="0">
              <a:spcBef>
                <a:spcPts val="0"/>
              </a:spcBef>
              <a:buNone/>
            </a:pPr>
            <a:endParaRPr lang="en-US" b="0" dirty="0" smtClean="0"/>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628290877"/>
      </p:ext>
    </p:extLst>
  </p:cSld>
  <p:clrMapOvr>
    <a:masterClrMapping/>
  </p:clrMapOvr>
  <p:transition spd="med"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914400" y="3052763"/>
            <a:ext cx="7315200" cy="765175"/>
          </a:xfrm>
        </p:spPr>
        <p:txBody>
          <a:bodyPr/>
          <a:lstStyle/>
          <a:p>
            <a:pPr eaLnBrk="1" hangingPunct="1">
              <a:defRPr/>
            </a:pPr>
            <a:r>
              <a:rPr lang="en-US" dirty="0" smtClean="0"/>
              <a:t>Wrap Up and Next Steps</a:t>
            </a:r>
          </a:p>
        </p:txBody>
      </p:sp>
    </p:spTree>
    <p:extLst>
      <p:ext uri="{BB962C8B-B14F-4D97-AF65-F5344CB8AC3E}">
        <p14:creationId xmlns:p14="http://schemas.microsoft.com/office/powerpoint/2010/main" val="291199941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AGENDA</a:t>
            </a:r>
            <a:endParaRPr lang="en-US" sz="3200" dirty="0"/>
          </a:p>
        </p:txBody>
      </p:sp>
      <p:sp>
        <p:nvSpPr>
          <p:cNvPr id="3" name="Content Placeholder 2"/>
          <p:cNvSpPr>
            <a:spLocks noGrp="1"/>
          </p:cNvSpPr>
          <p:nvPr>
            <p:ph idx="1"/>
          </p:nvPr>
        </p:nvSpPr>
        <p:spPr>
          <a:xfrm>
            <a:off x="685800" y="1549400"/>
            <a:ext cx="7543800" cy="4501776"/>
          </a:xfrm>
        </p:spPr>
        <p:txBody>
          <a:bodyPr/>
          <a:lstStyle/>
          <a:p>
            <a:pPr>
              <a:spcBef>
                <a:spcPts val="0"/>
              </a:spcBef>
            </a:pPr>
            <a:r>
              <a:rPr lang="en-US" b="0" dirty="0" smtClean="0"/>
              <a:t>Welcome and Meeting Purpose</a:t>
            </a:r>
          </a:p>
          <a:p>
            <a:pPr>
              <a:spcBef>
                <a:spcPts val="0"/>
              </a:spcBef>
            </a:pPr>
            <a:endParaRPr lang="en-US" b="0" dirty="0" smtClean="0"/>
          </a:p>
          <a:p>
            <a:pPr>
              <a:spcBef>
                <a:spcPts val="0"/>
              </a:spcBef>
            </a:pPr>
            <a:r>
              <a:rPr lang="en-US" b="0" dirty="0" smtClean="0"/>
              <a:t>Goals and Objectives of the Advisory Committee</a:t>
            </a:r>
          </a:p>
          <a:p>
            <a:pPr>
              <a:spcBef>
                <a:spcPts val="0"/>
              </a:spcBef>
            </a:pPr>
            <a:endParaRPr lang="en-US" b="0" dirty="0" smtClean="0"/>
          </a:p>
          <a:p>
            <a:pPr>
              <a:spcBef>
                <a:spcPts val="0"/>
              </a:spcBef>
            </a:pPr>
            <a:r>
              <a:rPr lang="en-US" b="0" dirty="0" smtClean="0"/>
              <a:t>Quality Initiatives Overview</a:t>
            </a:r>
          </a:p>
          <a:p>
            <a:pPr>
              <a:spcBef>
                <a:spcPts val="0"/>
              </a:spcBef>
            </a:pPr>
            <a:endParaRPr lang="en-US" b="0" dirty="0" smtClean="0"/>
          </a:p>
          <a:p>
            <a:pPr>
              <a:spcBef>
                <a:spcPts val="0"/>
              </a:spcBef>
            </a:pPr>
            <a:r>
              <a:rPr lang="en-US" b="0" dirty="0" smtClean="0"/>
              <a:t>Wrap Up and Next Steps</a:t>
            </a:r>
            <a:endParaRPr lang="en-US" b="0" dirty="0"/>
          </a:p>
        </p:txBody>
      </p:sp>
    </p:spTree>
    <p:extLst>
      <p:ext uri="{BB962C8B-B14F-4D97-AF65-F5344CB8AC3E}">
        <p14:creationId xmlns:p14="http://schemas.microsoft.com/office/powerpoint/2010/main" val="3329973194"/>
      </p:ext>
    </p:extLst>
  </p:cSld>
  <p:clrMapOvr>
    <a:masterClrMapping/>
  </p:clrMapOvr>
  <p:transition spd="med"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417864"/>
            <a:ext cx="6629400" cy="820270"/>
          </a:xfrm>
        </p:spPr>
        <p:txBody>
          <a:bodyPr/>
          <a:lstStyle/>
          <a:p>
            <a:r>
              <a:rPr lang="en-US" sz="3200" dirty="0" smtClean="0"/>
              <a:t>Goals and Objectives of the Advisory Committee</a:t>
            </a:r>
            <a:endParaRPr lang="en-US" sz="3200" dirty="0"/>
          </a:p>
        </p:txBody>
      </p:sp>
      <p:sp>
        <p:nvSpPr>
          <p:cNvPr id="3" name="Content Placeholder 2"/>
          <p:cNvSpPr>
            <a:spLocks noGrp="1"/>
          </p:cNvSpPr>
          <p:nvPr>
            <p:ph idx="1"/>
          </p:nvPr>
        </p:nvSpPr>
        <p:spPr>
          <a:xfrm>
            <a:off x="685800" y="1596788"/>
            <a:ext cx="7543800" cy="5167083"/>
          </a:xfrm>
        </p:spPr>
        <p:txBody>
          <a:bodyPr/>
          <a:lstStyle/>
          <a:p>
            <a:pPr>
              <a:spcBef>
                <a:spcPts val="0"/>
              </a:spcBef>
            </a:pPr>
            <a:r>
              <a:rPr lang="en-US" b="0" dirty="0" smtClean="0"/>
              <a:t>Provide targeted stakeholders an opportunity to speak directly with Commissioner Cagle on a regular basis</a:t>
            </a:r>
          </a:p>
          <a:p>
            <a:pPr marL="0" indent="0">
              <a:spcBef>
                <a:spcPts val="0"/>
              </a:spcBef>
              <a:buNone/>
            </a:pPr>
            <a:endParaRPr lang="en-US" b="0" dirty="0" smtClean="0"/>
          </a:p>
          <a:p>
            <a:pPr>
              <a:spcBef>
                <a:spcPts val="0"/>
              </a:spcBef>
            </a:pPr>
            <a:r>
              <a:rPr lang="en-US" b="0" dirty="0" smtClean="0"/>
              <a:t>Inform the department of local issues with DECAL programs</a:t>
            </a:r>
          </a:p>
          <a:p>
            <a:pPr>
              <a:spcBef>
                <a:spcPts val="0"/>
              </a:spcBef>
            </a:pPr>
            <a:endParaRPr lang="en-US" b="0" dirty="0" smtClean="0"/>
          </a:p>
          <a:p>
            <a:pPr>
              <a:spcBef>
                <a:spcPts val="0"/>
              </a:spcBef>
            </a:pPr>
            <a:r>
              <a:rPr lang="en-US" b="0" dirty="0" smtClean="0"/>
              <a:t>Identify and discuss the impact of statewide trends</a:t>
            </a:r>
          </a:p>
          <a:p>
            <a:pPr>
              <a:spcBef>
                <a:spcPts val="0"/>
              </a:spcBef>
            </a:pPr>
            <a:endParaRPr lang="en-US" b="0" dirty="0"/>
          </a:p>
          <a:p>
            <a:pPr>
              <a:spcBef>
                <a:spcPts val="0"/>
              </a:spcBef>
            </a:pPr>
            <a:r>
              <a:rPr lang="en-US" b="0" dirty="0" smtClean="0"/>
              <a:t>Provide feedback on proposed program and rule changes</a:t>
            </a:r>
            <a:endParaRPr lang="en-US" b="0" dirty="0"/>
          </a:p>
          <a:p>
            <a:endParaRPr lang="en-US" dirty="0" smtClean="0"/>
          </a:p>
          <a:p>
            <a:endParaRPr lang="en-US" dirty="0"/>
          </a:p>
        </p:txBody>
      </p:sp>
    </p:spTree>
    <p:extLst>
      <p:ext uri="{BB962C8B-B14F-4D97-AF65-F5344CB8AC3E}">
        <p14:creationId xmlns:p14="http://schemas.microsoft.com/office/powerpoint/2010/main" val="514028541"/>
      </p:ext>
    </p:extLst>
  </p:cSld>
  <p:clrMapOvr>
    <a:masterClrMapping/>
  </p:clrMapOvr>
  <p:transition spd="med"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200" dirty="0" smtClean="0"/>
              <a:t>Meeting Information</a:t>
            </a:r>
          </a:p>
        </p:txBody>
      </p:sp>
      <p:sp>
        <p:nvSpPr>
          <p:cNvPr id="15363" name="Content Placeholder 2"/>
          <p:cNvSpPr>
            <a:spLocks noGrp="1"/>
          </p:cNvSpPr>
          <p:nvPr>
            <p:ph idx="1"/>
          </p:nvPr>
        </p:nvSpPr>
        <p:spPr/>
        <p:txBody>
          <a:bodyPr/>
          <a:lstStyle/>
          <a:p>
            <a:pPr>
              <a:spcBef>
                <a:spcPts val="0"/>
              </a:spcBef>
            </a:pPr>
            <a:r>
              <a:rPr lang="en-US" dirty="0" smtClean="0"/>
              <a:t>Two meetings per year and as needed</a:t>
            </a:r>
          </a:p>
          <a:p>
            <a:pPr lvl="1">
              <a:spcBef>
                <a:spcPts val="0"/>
              </a:spcBef>
              <a:buFont typeface="Wingdings" pitchFamily="2" charset="2"/>
              <a:buChar char="Ø"/>
            </a:pPr>
            <a:r>
              <a:rPr lang="en-US" sz="2400" dirty="0" smtClean="0"/>
              <a:t>Held via conference calls and webinars</a:t>
            </a:r>
          </a:p>
          <a:p>
            <a:pPr marL="457200" lvl="1" indent="0">
              <a:spcBef>
                <a:spcPts val="0"/>
              </a:spcBef>
              <a:buNone/>
            </a:pPr>
            <a:endParaRPr lang="en-US" dirty="0" smtClean="0"/>
          </a:p>
          <a:p>
            <a:pPr>
              <a:spcBef>
                <a:spcPts val="0"/>
              </a:spcBef>
            </a:pPr>
            <a:r>
              <a:rPr lang="en-US" dirty="0" smtClean="0"/>
              <a:t>Subcommittees </a:t>
            </a:r>
            <a:r>
              <a:rPr lang="en-US" b="0" dirty="0" smtClean="0"/>
              <a:t>will be formed to address specific issues facing DECAL</a:t>
            </a:r>
          </a:p>
          <a:p>
            <a:pPr>
              <a:spcBef>
                <a:spcPts val="0"/>
              </a:spcBef>
            </a:pPr>
            <a:endParaRPr lang="en-US" dirty="0" smtClean="0"/>
          </a:p>
          <a:p>
            <a:pPr>
              <a:spcBef>
                <a:spcPts val="0"/>
              </a:spcBef>
            </a:pPr>
            <a:r>
              <a:rPr lang="en-US" dirty="0" smtClean="0"/>
              <a:t>Term: </a:t>
            </a:r>
            <a:r>
              <a:rPr lang="en-US" b="0" dirty="0" smtClean="0"/>
              <a:t>One year</a:t>
            </a:r>
          </a:p>
          <a:p>
            <a:endParaRPr lang="en-US" dirty="0" smtClean="0"/>
          </a:p>
          <a:p>
            <a:endParaRPr lang="en-US" dirty="0" smtClean="0"/>
          </a:p>
        </p:txBody>
      </p:sp>
    </p:spTree>
    <p:extLst>
      <p:ext uri="{BB962C8B-B14F-4D97-AF65-F5344CB8AC3E}">
        <p14:creationId xmlns:p14="http://schemas.microsoft.com/office/powerpoint/2010/main" val="264208236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93" y="309282"/>
            <a:ext cx="6629400" cy="470647"/>
          </a:xfrm>
        </p:spPr>
        <p:txBody>
          <a:bodyPr/>
          <a:lstStyle/>
          <a:p>
            <a:r>
              <a:rPr lang="en-US" sz="3200" dirty="0" smtClean="0"/>
              <a:t>DECAL Advisory Committees</a:t>
            </a:r>
            <a:endParaRPr lang="en-US" sz="3200" dirty="0"/>
          </a:p>
        </p:txBody>
      </p:sp>
      <p:sp>
        <p:nvSpPr>
          <p:cNvPr id="3" name="Content Placeholder 2"/>
          <p:cNvSpPr>
            <a:spLocks noGrp="1"/>
          </p:cNvSpPr>
          <p:nvPr>
            <p:ph idx="1"/>
          </p:nvPr>
        </p:nvSpPr>
        <p:spPr>
          <a:xfrm>
            <a:off x="148620" y="833519"/>
            <a:ext cx="8846759" cy="5649168"/>
          </a:xfrm>
        </p:spPr>
        <p:txBody>
          <a:bodyPr/>
          <a:lstStyle/>
          <a:p>
            <a:pPr>
              <a:spcBef>
                <a:spcPts val="0"/>
              </a:spcBef>
            </a:pPr>
            <a:r>
              <a:rPr lang="en-US" sz="2300" dirty="0" smtClean="0"/>
              <a:t>Georgia’s Pre-K Program</a:t>
            </a:r>
          </a:p>
          <a:p>
            <a:pPr lvl="1">
              <a:spcBef>
                <a:spcPts val="0"/>
              </a:spcBef>
              <a:buFont typeface="Wingdings" pitchFamily="2" charset="2"/>
              <a:buChar char="Ø"/>
            </a:pPr>
            <a:r>
              <a:rPr lang="en-US" sz="1800" dirty="0" smtClean="0"/>
              <a:t>Superintendents</a:t>
            </a:r>
          </a:p>
          <a:p>
            <a:pPr lvl="1">
              <a:spcBef>
                <a:spcPts val="0"/>
              </a:spcBef>
              <a:buFont typeface="Wingdings" pitchFamily="2" charset="2"/>
              <a:buChar char="Ø"/>
            </a:pPr>
            <a:r>
              <a:rPr lang="en-US" sz="1800" dirty="0" smtClean="0"/>
              <a:t>Directors/Principals (Public)</a:t>
            </a:r>
          </a:p>
          <a:p>
            <a:pPr lvl="1">
              <a:spcBef>
                <a:spcPts val="0"/>
              </a:spcBef>
              <a:buFont typeface="Wingdings" pitchFamily="2" charset="2"/>
              <a:buChar char="Ø"/>
            </a:pPr>
            <a:r>
              <a:rPr lang="en-US" sz="1800" dirty="0" smtClean="0"/>
              <a:t>Directors/Owners (Private)</a:t>
            </a:r>
            <a:endParaRPr lang="en-US" sz="1800" dirty="0"/>
          </a:p>
          <a:p>
            <a:pPr lvl="1">
              <a:spcBef>
                <a:spcPts val="0"/>
              </a:spcBef>
              <a:buFont typeface="Wingdings" pitchFamily="2" charset="2"/>
              <a:buChar char="Ø"/>
            </a:pPr>
            <a:r>
              <a:rPr lang="en-US" sz="1800" dirty="0" smtClean="0"/>
              <a:t>Teachers</a:t>
            </a:r>
            <a:endParaRPr lang="en-US" sz="1800" dirty="0"/>
          </a:p>
          <a:p>
            <a:pPr lvl="1">
              <a:spcBef>
                <a:spcPts val="0"/>
              </a:spcBef>
              <a:buFont typeface="Wingdings" pitchFamily="2" charset="2"/>
              <a:buChar char="Ø"/>
            </a:pPr>
            <a:r>
              <a:rPr lang="en-US" sz="1800" dirty="0" smtClean="0"/>
              <a:t>Parents</a:t>
            </a:r>
          </a:p>
          <a:p>
            <a:pPr marL="457200" lvl="1" indent="0">
              <a:spcBef>
                <a:spcPts val="0"/>
              </a:spcBef>
              <a:buNone/>
            </a:pPr>
            <a:endParaRPr lang="en-US" sz="1800" dirty="0"/>
          </a:p>
          <a:p>
            <a:pPr>
              <a:spcBef>
                <a:spcPts val="0"/>
              </a:spcBef>
            </a:pPr>
            <a:r>
              <a:rPr lang="en-US" sz="2300" dirty="0" smtClean="0"/>
              <a:t>Child Care Services</a:t>
            </a:r>
          </a:p>
          <a:p>
            <a:pPr lvl="1">
              <a:spcBef>
                <a:spcPts val="0"/>
              </a:spcBef>
              <a:buFont typeface="Wingdings" pitchFamily="2" charset="2"/>
              <a:buChar char="Ø"/>
            </a:pPr>
            <a:r>
              <a:rPr lang="en-US" sz="1800" dirty="0" smtClean="0"/>
              <a:t>Directors/Owners (Child Care Center, Family/Group Day Care Home)</a:t>
            </a:r>
          </a:p>
          <a:p>
            <a:pPr marL="457200" lvl="1" indent="0">
              <a:spcBef>
                <a:spcPts val="0"/>
              </a:spcBef>
              <a:buNone/>
            </a:pPr>
            <a:endParaRPr lang="en-US" sz="1800" dirty="0" smtClean="0"/>
          </a:p>
          <a:p>
            <a:pPr>
              <a:spcBef>
                <a:spcPts val="0"/>
              </a:spcBef>
            </a:pPr>
            <a:r>
              <a:rPr lang="en-US" sz="2300" dirty="0" smtClean="0"/>
              <a:t>Quality Initiatives</a:t>
            </a:r>
            <a:r>
              <a:rPr lang="en-US" dirty="0" smtClean="0"/>
              <a:t> </a:t>
            </a:r>
          </a:p>
          <a:p>
            <a:pPr lvl="1">
              <a:spcBef>
                <a:spcPts val="0"/>
              </a:spcBef>
              <a:buFont typeface="Wingdings" pitchFamily="2" charset="2"/>
              <a:buChar char="Ø"/>
            </a:pPr>
            <a:r>
              <a:rPr lang="en-US" sz="1800" dirty="0" smtClean="0"/>
              <a:t>Quality Rated</a:t>
            </a:r>
          </a:p>
          <a:p>
            <a:pPr lvl="1">
              <a:spcBef>
                <a:spcPts val="0"/>
              </a:spcBef>
              <a:buFont typeface="Wingdings" pitchFamily="2" charset="2"/>
              <a:buChar char="Ø"/>
            </a:pPr>
            <a:r>
              <a:rPr lang="en-US" sz="1800" dirty="0" smtClean="0"/>
              <a:t>Infant/Toddler Network</a:t>
            </a:r>
          </a:p>
          <a:p>
            <a:pPr marL="457200" lvl="1" indent="0">
              <a:spcBef>
                <a:spcPts val="0"/>
              </a:spcBef>
              <a:buNone/>
            </a:pPr>
            <a:endParaRPr lang="en-US" sz="1800" dirty="0" smtClean="0"/>
          </a:p>
          <a:p>
            <a:pPr>
              <a:spcBef>
                <a:spcPts val="0"/>
              </a:spcBef>
            </a:pPr>
            <a:r>
              <a:rPr lang="en-US" sz="2300" dirty="0"/>
              <a:t>Faith Based Programs</a:t>
            </a:r>
          </a:p>
          <a:p>
            <a:pPr>
              <a:spcBef>
                <a:spcPts val="0"/>
              </a:spcBef>
            </a:pPr>
            <a:r>
              <a:rPr lang="en-US" sz="2300" dirty="0"/>
              <a:t>Philanthropy</a:t>
            </a:r>
          </a:p>
          <a:p>
            <a:pPr>
              <a:spcBef>
                <a:spcPts val="0"/>
              </a:spcBef>
            </a:pPr>
            <a:r>
              <a:rPr lang="en-US" sz="2300" dirty="0" smtClean="0"/>
              <a:t>Nutrition</a:t>
            </a:r>
          </a:p>
          <a:p>
            <a:pPr>
              <a:spcBef>
                <a:spcPts val="0"/>
              </a:spcBef>
            </a:pPr>
            <a:r>
              <a:rPr lang="en-US" sz="2300" dirty="0" smtClean="0"/>
              <a:t>Business</a:t>
            </a:r>
          </a:p>
          <a:p>
            <a:endParaRPr lang="en-US" sz="1800" dirty="0"/>
          </a:p>
        </p:txBody>
      </p:sp>
      <p:pic>
        <p:nvPicPr>
          <p:cNvPr id="1026" name="Picture 2" descr="C:\Documents and Settings\lysl\Local Settings\Temporary Internet Files\Content.IE5\F3K9CS5J\MC9004419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012811"/>
            <a:ext cx="3148853" cy="188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0714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35" y="668290"/>
            <a:ext cx="7159127" cy="762000"/>
          </a:xfrm>
        </p:spPr>
        <p:txBody>
          <a:bodyPr/>
          <a:lstStyle/>
          <a:p>
            <a:r>
              <a:rPr lang="en-US" sz="3200" dirty="0" smtClean="0"/>
              <a:t>Expectations for Departmental Stakeholder Engagement</a:t>
            </a:r>
            <a:endParaRPr lang="en-US" sz="3200" dirty="0"/>
          </a:p>
        </p:txBody>
      </p:sp>
      <p:sp>
        <p:nvSpPr>
          <p:cNvPr id="3" name="Content Placeholder 2"/>
          <p:cNvSpPr>
            <a:spLocks noGrp="1"/>
          </p:cNvSpPr>
          <p:nvPr>
            <p:ph idx="1"/>
          </p:nvPr>
        </p:nvSpPr>
        <p:spPr>
          <a:xfrm>
            <a:off x="699448" y="1644935"/>
            <a:ext cx="7543800" cy="4114800"/>
          </a:xfrm>
        </p:spPr>
        <p:txBody>
          <a:bodyPr/>
          <a:lstStyle/>
          <a:p>
            <a:pPr marL="0" indent="0">
              <a:spcBef>
                <a:spcPts val="0"/>
              </a:spcBef>
              <a:buNone/>
            </a:pPr>
            <a:r>
              <a:rPr lang="en-US" dirty="0" smtClean="0"/>
              <a:t>A wide variety of stakeholders will be consulted before major changes occur in regulation, policy, or agency practice.</a:t>
            </a:r>
          </a:p>
          <a:p>
            <a:pPr marL="0" indent="0">
              <a:spcBef>
                <a:spcPts val="0"/>
              </a:spcBef>
              <a:buNone/>
            </a:pPr>
            <a:endParaRPr lang="en-US" dirty="0" smtClean="0"/>
          </a:p>
          <a:p>
            <a:pPr>
              <a:spcBef>
                <a:spcPts val="0"/>
              </a:spcBef>
            </a:pPr>
            <a:r>
              <a:rPr lang="en-US" sz="2400" b="0" dirty="0" smtClean="0"/>
              <a:t>Providers</a:t>
            </a:r>
            <a:endParaRPr lang="en-US" b="0" dirty="0"/>
          </a:p>
          <a:p>
            <a:pPr>
              <a:spcBef>
                <a:spcPts val="0"/>
              </a:spcBef>
            </a:pPr>
            <a:r>
              <a:rPr lang="en-US" sz="2400" b="0" dirty="0" smtClean="0"/>
              <a:t>Consumers</a:t>
            </a:r>
            <a:endParaRPr lang="en-US" b="0" dirty="0"/>
          </a:p>
          <a:p>
            <a:pPr>
              <a:spcBef>
                <a:spcPts val="0"/>
              </a:spcBef>
            </a:pPr>
            <a:r>
              <a:rPr lang="en-US" sz="2400" b="0" dirty="0" smtClean="0"/>
              <a:t>Advocacy Organizations</a:t>
            </a:r>
          </a:p>
          <a:p>
            <a:pPr>
              <a:spcBef>
                <a:spcPts val="0"/>
              </a:spcBef>
            </a:pPr>
            <a:r>
              <a:rPr lang="en-US" sz="2400" b="0" dirty="0" smtClean="0"/>
              <a:t>Provider Organizations</a:t>
            </a:r>
          </a:p>
        </p:txBody>
      </p:sp>
    </p:spTree>
    <p:extLst>
      <p:ext uri="{BB962C8B-B14F-4D97-AF65-F5344CB8AC3E}">
        <p14:creationId xmlns:p14="http://schemas.microsoft.com/office/powerpoint/2010/main" val="364088645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2346964"/>
            <a:ext cx="2483893" cy="4681633"/>
          </a:xfrm>
        </p:spPr>
        <p:txBody>
          <a:bodyPr/>
          <a:lstStyle/>
          <a:p>
            <a:r>
              <a:rPr lang="en-US" sz="3200" dirty="0" smtClean="0"/>
              <a:t>Quality Initiatives  Overview</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6285605"/>
              </p:ext>
            </p:extLst>
          </p:nvPr>
        </p:nvGraphicFramePr>
        <p:xfrm>
          <a:off x="696034" y="327546"/>
          <a:ext cx="8761864" cy="631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9259134"/>
      </p:ext>
    </p:extLst>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Content Placeholder 3"/>
          <p:cNvPicPr>
            <a:picLocks noChangeAspect="1"/>
          </p:cNvPicPr>
          <p:nvPr/>
        </p:nvPicPr>
        <p:blipFill rotWithShape="1">
          <a:blip r:embed="rId3"/>
          <a:srcRect l="7172" t="28788" r="6767" b="25069"/>
          <a:stretch/>
        </p:blipFill>
        <p:spPr bwMode="auto">
          <a:xfrm>
            <a:off x="685800" y="2090738"/>
            <a:ext cx="7543800" cy="3032125"/>
          </a:xfrm>
          <a:prstGeom prst="rect">
            <a:avLst/>
          </a:prstGeom>
          <a:noFill/>
          <a:ln w="38100" cap="sq">
            <a:solidFill>
              <a:schemeClr val="tx2">
                <a:lumMod val="50000"/>
                <a:lumOff val="50000"/>
              </a:schemeClr>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74613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8566343"/>
              </p:ext>
            </p:extLst>
          </p:nvPr>
        </p:nvGraphicFramePr>
        <p:xfrm>
          <a:off x="69850" y="979010"/>
          <a:ext cx="8851900" cy="5367199"/>
        </p:xfrm>
        <a:graphic>
          <a:graphicData uri="http://schemas.openxmlformats.org/drawingml/2006/table">
            <a:tbl>
              <a:tblPr firstRow="1" bandRow="1">
                <a:tableStyleId>{5DA37D80-6434-44D0-A028-1B22A696006F}</a:tableStyleId>
              </a:tblPr>
              <a:tblGrid>
                <a:gridCol w="1165549"/>
                <a:gridCol w="3575740"/>
                <a:gridCol w="4110611"/>
              </a:tblGrid>
              <a:tr h="980757">
                <a:tc>
                  <a:txBody>
                    <a:bodyPr/>
                    <a:lstStyle/>
                    <a:p>
                      <a:pPr algn="ctr"/>
                      <a:endParaRPr lang="en-US" sz="1600" b="1" dirty="0" smtClean="0">
                        <a:solidFill>
                          <a:schemeClr val="accent4"/>
                        </a:solidFill>
                        <a:latin typeface="Calibri" pitchFamily="34" charset="0"/>
                        <a:cs typeface="Calibri" pitchFamily="34" charset="0"/>
                      </a:endParaRPr>
                    </a:p>
                    <a:p>
                      <a:pPr algn="ctr"/>
                      <a:endParaRPr lang="en-US" sz="1600" b="1" dirty="0" smtClean="0">
                        <a:solidFill>
                          <a:schemeClr val="accent4"/>
                        </a:solidFill>
                        <a:latin typeface="Calibri" pitchFamily="34" charset="0"/>
                        <a:cs typeface="Calibri" pitchFamily="34" charset="0"/>
                      </a:endParaRPr>
                    </a:p>
                    <a:p>
                      <a:pPr algn="ctr"/>
                      <a:r>
                        <a:rPr lang="en-US" sz="1600" b="1" dirty="0" smtClean="0">
                          <a:solidFill>
                            <a:schemeClr val="accent4"/>
                          </a:solidFill>
                          <a:latin typeface="Calibri" pitchFamily="34" charset="0"/>
                          <a:cs typeface="Calibri" pitchFamily="34" charset="0"/>
                        </a:rPr>
                        <a:t>OUTCOMES</a:t>
                      </a:r>
                      <a:endParaRPr lang="en-US" sz="1600" b="1" dirty="0">
                        <a:solidFill>
                          <a:schemeClr val="accent4"/>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600" b="1" dirty="0" smtClean="0">
                          <a:solidFill>
                            <a:schemeClr val="tx1"/>
                          </a:solidFill>
                          <a:latin typeface="Calibri" pitchFamily="34" charset="0"/>
                          <a:cs typeface="Calibri" pitchFamily="34" charset="0"/>
                        </a:rPr>
                        <a:t>Increase Child </a:t>
                      </a:r>
                      <a:r>
                        <a:rPr lang="en-US" sz="1600" b="1" dirty="0" smtClean="0">
                          <a:solidFill>
                            <a:schemeClr val="tx1"/>
                          </a:solidFill>
                          <a:latin typeface="Calibri" pitchFamily="34" charset="0"/>
                          <a:cs typeface="Calibri" pitchFamily="34" charset="0"/>
                        </a:rPr>
                        <a:t>Outcomes</a:t>
                      </a:r>
                    </a:p>
                    <a:p>
                      <a:pPr algn="ctr"/>
                      <a:endParaRPr lang="en-US" sz="1600" b="1" baseline="0" dirty="0" smtClean="0">
                        <a:solidFill>
                          <a:schemeClr val="tx1"/>
                        </a:solidFill>
                        <a:latin typeface="Calibri" pitchFamily="34" charset="0"/>
                        <a:cs typeface="Calibri" pitchFamily="34" charset="0"/>
                      </a:endParaRPr>
                    </a:p>
                    <a:p>
                      <a:pPr algn="ctr"/>
                      <a:r>
                        <a:rPr lang="en-US" sz="1600" b="1" baseline="0" dirty="0" smtClean="0">
                          <a:solidFill>
                            <a:schemeClr val="tx1"/>
                          </a:solidFill>
                          <a:latin typeface="Calibri" pitchFamily="34" charset="0"/>
                          <a:cs typeface="Calibri" pitchFamily="34" charset="0"/>
                        </a:rPr>
                        <a:t>Increase School Readiness and Reduce the Achievement Gap</a:t>
                      </a:r>
                    </a:p>
                    <a:p>
                      <a:pPr algn="ctr"/>
                      <a:endParaRPr lang="en-US" sz="1600" b="1" baseline="0" dirty="0" smtClean="0">
                        <a:solidFill>
                          <a:schemeClr val="tx1"/>
                        </a:solidFill>
                        <a:latin typeface="Calibri" pitchFamily="34" charset="0"/>
                        <a:cs typeface="Calibri" pitchFamily="34" charset="0"/>
                      </a:endParaRPr>
                    </a:p>
                    <a:p>
                      <a:pPr algn="ctr"/>
                      <a:r>
                        <a:rPr lang="en-US" sz="1600" b="1" baseline="0" dirty="0" smtClean="0">
                          <a:solidFill>
                            <a:schemeClr val="tx1"/>
                          </a:solidFill>
                          <a:latin typeface="Calibri" pitchFamily="34" charset="0"/>
                          <a:cs typeface="Calibri" pitchFamily="34" charset="0"/>
                        </a:rPr>
                        <a:t>Increase Enrollment in High Quality, Responsive Early Care and Education Programs</a:t>
                      </a:r>
                      <a:endParaRPr lang="en-US" sz="1600" b="1" dirty="0">
                        <a:solidFill>
                          <a:schemeClr val="tx1"/>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r>
              <a:tr h="642056">
                <a:tc>
                  <a:txBody>
                    <a:bodyPr/>
                    <a:lstStyle/>
                    <a:p>
                      <a:pPr algn="ctr"/>
                      <a:r>
                        <a:rPr lang="en-US" sz="1600" b="1" dirty="0" smtClean="0">
                          <a:solidFill>
                            <a:schemeClr val="accent4"/>
                          </a:solidFill>
                          <a:latin typeface="Calibri" pitchFamily="34" charset="0"/>
                          <a:cs typeface="Calibri" pitchFamily="34" charset="0"/>
                        </a:rPr>
                        <a:t>Long Term </a:t>
                      </a:r>
                    </a:p>
                    <a:p>
                      <a:pPr algn="ctr"/>
                      <a:r>
                        <a:rPr lang="en-US" sz="1600" b="1" dirty="0" smtClean="0">
                          <a:solidFill>
                            <a:schemeClr val="accent4"/>
                          </a:solidFill>
                          <a:latin typeface="Calibri" pitchFamily="34" charset="0"/>
                          <a:cs typeface="Calibri" pitchFamily="34" charset="0"/>
                        </a:rPr>
                        <a:t>Goals</a:t>
                      </a:r>
                      <a:endParaRPr lang="en-US" sz="1600" b="1" dirty="0">
                        <a:solidFill>
                          <a:schemeClr val="accent4"/>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latin typeface="Calibri" pitchFamily="34" charset="0"/>
                          <a:cs typeface="Calibri" pitchFamily="34" charset="0"/>
                        </a:rPr>
                        <a:t>More children in Quality Rated programs </a:t>
                      </a:r>
                    </a:p>
                    <a:p>
                      <a:pPr algn="ctr"/>
                      <a:r>
                        <a:rPr lang="en-US" sz="1600" b="1" dirty="0" smtClean="0">
                          <a:latin typeface="Calibri" pitchFamily="34" charset="0"/>
                          <a:cs typeface="Calibri" pitchFamily="34" charset="0"/>
                        </a:rPr>
                        <a:t>Parents </a:t>
                      </a:r>
                      <a:r>
                        <a:rPr lang="en-US" sz="1600" b="1" dirty="0" smtClean="0">
                          <a:latin typeface="Calibri" pitchFamily="34" charset="0"/>
                          <a:cs typeface="Calibri" pitchFamily="34" charset="0"/>
                        </a:rPr>
                        <a:t>under-select low quality programs</a:t>
                      </a:r>
                      <a:endParaRPr lang="en-US" sz="1600" b="1" dirty="0">
                        <a:solidFill>
                          <a:schemeClr val="tx2"/>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latin typeface="Calibri" pitchFamily="34" charset="0"/>
                          <a:cs typeface="Calibri" pitchFamily="34" charset="0"/>
                        </a:rPr>
                        <a:t>Fewer lower-rated programs</a:t>
                      </a:r>
                    </a:p>
                    <a:p>
                      <a:pPr algn="ctr"/>
                      <a:endParaRPr lang="en-US" sz="1600" b="1" dirty="0" smtClean="0">
                        <a:latin typeface="Calibri" pitchFamily="34" charset="0"/>
                        <a:cs typeface="Calibri" pitchFamily="34" charset="0"/>
                      </a:endParaRPr>
                    </a:p>
                    <a:p>
                      <a:pPr algn="ctr"/>
                      <a:r>
                        <a:rPr lang="en-US" sz="1600" b="1" dirty="0" smtClean="0">
                          <a:latin typeface="Calibri" pitchFamily="34" charset="0"/>
                          <a:cs typeface="Calibri" pitchFamily="34" charset="0"/>
                        </a:rPr>
                        <a:t>Quality</a:t>
                      </a:r>
                      <a:r>
                        <a:rPr lang="en-US" sz="1600" b="1" baseline="0" dirty="0" smtClean="0">
                          <a:latin typeface="Calibri" pitchFamily="34" charset="0"/>
                          <a:cs typeface="Calibri" pitchFamily="34" charset="0"/>
                        </a:rPr>
                        <a:t> </a:t>
                      </a:r>
                      <a:r>
                        <a:rPr lang="en-US" sz="1600" b="1" baseline="0" dirty="0" smtClean="0">
                          <a:latin typeface="Calibri" pitchFamily="34" charset="0"/>
                          <a:cs typeface="Calibri" pitchFamily="34" charset="0"/>
                        </a:rPr>
                        <a:t>Rated is part of early care and education culture </a:t>
                      </a:r>
                      <a:endParaRPr lang="en-US" sz="1600" b="1" dirty="0">
                        <a:solidFill>
                          <a:schemeClr val="accent6">
                            <a:lumMod val="75000"/>
                          </a:schemeClr>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5500">
                <a:tc>
                  <a:txBody>
                    <a:bodyPr/>
                    <a:lstStyle/>
                    <a:p>
                      <a:pPr algn="ctr"/>
                      <a:r>
                        <a:rPr lang="en-US" sz="1600" b="1" dirty="0" smtClean="0">
                          <a:solidFill>
                            <a:schemeClr val="accent4"/>
                          </a:solidFill>
                          <a:latin typeface="Calibri" pitchFamily="34" charset="0"/>
                          <a:cs typeface="Calibri" pitchFamily="34" charset="0"/>
                        </a:rPr>
                        <a:t>Short Term</a:t>
                      </a:r>
                      <a:r>
                        <a:rPr lang="en-US" sz="1600" b="1" baseline="0" dirty="0" smtClean="0">
                          <a:solidFill>
                            <a:schemeClr val="accent4"/>
                          </a:solidFill>
                          <a:latin typeface="Calibri" pitchFamily="34" charset="0"/>
                          <a:cs typeface="Calibri" pitchFamily="34" charset="0"/>
                        </a:rPr>
                        <a:t> Goals</a:t>
                      </a:r>
                      <a:endParaRPr lang="en-US" sz="1600" b="1" dirty="0">
                        <a:solidFill>
                          <a:schemeClr val="accent4"/>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latin typeface="Calibri" pitchFamily="34" charset="0"/>
                          <a:cs typeface="Calibri" pitchFamily="34" charset="0"/>
                        </a:rPr>
                        <a:t>Understand quality indicators for early care and </a:t>
                      </a:r>
                      <a:r>
                        <a:rPr lang="en-US" sz="1600" b="1" dirty="0" smtClean="0">
                          <a:latin typeface="Calibri" pitchFamily="34" charset="0"/>
                          <a:cs typeface="Calibri" pitchFamily="34" charset="0"/>
                        </a:rPr>
                        <a:t>education</a:t>
                      </a:r>
                    </a:p>
                    <a:p>
                      <a:pPr algn="ctr"/>
                      <a:endParaRPr lang="en-US" sz="1600" b="1" dirty="0" smtClean="0">
                        <a:latin typeface="Calibri" pitchFamily="34" charset="0"/>
                        <a:cs typeface="Calibri" pitchFamily="34" charset="0"/>
                      </a:endParaRPr>
                    </a:p>
                    <a:p>
                      <a:pPr algn="ctr"/>
                      <a:r>
                        <a:rPr lang="en-US" sz="1600" b="1" dirty="0" smtClean="0">
                          <a:latin typeface="Calibri" pitchFamily="34" charset="0"/>
                          <a:cs typeface="Calibri" pitchFamily="34" charset="0"/>
                        </a:rPr>
                        <a:t>Understand</a:t>
                      </a:r>
                      <a:r>
                        <a:rPr lang="en-US" sz="1600" b="1" baseline="0" dirty="0" smtClean="0">
                          <a:latin typeface="Calibri" pitchFamily="34" charset="0"/>
                          <a:cs typeface="Calibri" pitchFamily="34" charset="0"/>
                        </a:rPr>
                        <a:t> connection between quality early care and education and child’s school readiness</a:t>
                      </a:r>
                      <a:endParaRPr lang="en-US" sz="1600" b="1" dirty="0" smtClean="0">
                        <a:solidFill>
                          <a:schemeClr val="tx2"/>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latin typeface="Calibri" pitchFamily="34" charset="0"/>
                          <a:cs typeface="Calibri" pitchFamily="34" charset="0"/>
                        </a:rPr>
                        <a:t>Quality Rated participation</a:t>
                      </a:r>
                      <a:r>
                        <a:rPr lang="en-US" sz="1600" b="1" baseline="0" dirty="0" smtClean="0">
                          <a:latin typeface="Calibri" pitchFamily="34" charset="0"/>
                          <a:cs typeface="Calibri" pitchFamily="34" charset="0"/>
                        </a:rPr>
                        <a:t> and q</a:t>
                      </a:r>
                      <a:r>
                        <a:rPr lang="en-US" sz="1600" b="1" dirty="0" smtClean="0">
                          <a:latin typeface="Calibri" pitchFamily="34" charset="0"/>
                          <a:cs typeface="Calibri" pitchFamily="34" charset="0"/>
                        </a:rPr>
                        <a:t>uality improvement plans established at 700</a:t>
                      </a:r>
                      <a:r>
                        <a:rPr lang="en-US" sz="1600" b="1" baseline="0" dirty="0" smtClean="0">
                          <a:latin typeface="Calibri" pitchFamily="34" charset="0"/>
                          <a:cs typeface="Calibri" pitchFamily="34" charset="0"/>
                        </a:rPr>
                        <a:t> programs in 2012</a:t>
                      </a:r>
                    </a:p>
                    <a:p>
                      <a:pPr algn="ctr"/>
                      <a:endParaRPr lang="en-US" sz="1600" b="1" baseline="0" dirty="0" smtClean="0">
                        <a:latin typeface="Calibri" pitchFamily="34" charset="0"/>
                        <a:cs typeface="Calibri" pitchFamily="34" charset="0"/>
                      </a:endParaRPr>
                    </a:p>
                    <a:p>
                      <a:pPr algn="ctr"/>
                      <a:r>
                        <a:rPr lang="en-US" sz="1600" b="1" baseline="0" dirty="0" smtClean="0">
                          <a:latin typeface="Calibri" pitchFamily="34" charset="0"/>
                          <a:cs typeface="Calibri" pitchFamily="34" charset="0"/>
                        </a:rPr>
                        <a:t>Recognition of quality indicators</a:t>
                      </a:r>
                      <a:endParaRPr lang="en-US" sz="1600" b="1" dirty="0">
                        <a:solidFill>
                          <a:schemeClr val="accent6">
                            <a:lumMod val="75000"/>
                          </a:schemeClr>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5460">
                <a:tc>
                  <a:txBody>
                    <a:bodyPr/>
                    <a:lstStyle/>
                    <a:p>
                      <a:pPr algn="ctr"/>
                      <a:endParaRPr lang="en-US" sz="1600" b="1" dirty="0">
                        <a:solidFill>
                          <a:schemeClr val="accent4"/>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effectLst>
                            <a:outerShdw blurRad="38100" dist="38100" dir="2700000" algn="tl">
                              <a:srgbClr val="000000">
                                <a:alpha val="43137"/>
                              </a:srgbClr>
                            </a:outerShdw>
                          </a:effectLst>
                          <a:latin typeface="Calibri" pitchFamily="34" charset="0"/>
                          <a:cs typeface="Calibri" pitchFamily="34" charset="0"/>
                        </a:rPr>
                        <a:t>FAMILIES</a:t>
                      </a:r>
                      <a:r>
                        <a:rPr lang="en-US" sz="1600" b="1" baseline="0" dirty="0" smtClean="0">
                          <a:latin typeface="Calibri" pitchFamily="34" charset="0"/>
                          <a:cs typeface="Calibri" pitchFamily="34" charset="0"/>
                        </a:rPr>
                        <a:t> </a:t>
                      </a:r>
                      <a:endParaRPr lang="en-US" sz="1600" b="1" dirty="0">
                        <a:solidFill>
                          <a:schemeClr val="tx2"/>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effectLst>
                            <a:outerShdw blurRad="38100" dist="38100" dir="2700000" algn="tl">
                              <a:srgbClr val="000000">
                                <a:alpha val="43137"/>
                              </a:srgbClr>
                            </a:outerShdw>
                          </a:effectLst>
                          <a:latin typeface="Calibri" pitchFamily="34" charset="0"/>
                          <a:cs typeface="Calibri" pitchFamily="34" charset="0"/>
                        </a:rPr>
                        <a:t>PROGRAMS</a:t>
                      </a:r>
                      <a:endParaRPr lang="en-US" sz="1600" b="1"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9789">
                <a:tc>
                  <a:txBody>
                    <a:bodyPr/>
                    <a:lstStyle/>
                    <a:p>
                      <a:pPr marL="0" algn="ctr" defTabSz="914363" rtl="0" eaLnBrk="1" latinLnBrk="0" hangingPunct="1"/>
                      <a:r>
                        <a:rPr lang="en-US" sz="1600" b="1" kern="1200" dirty="0" smtClean="0">
                          <a:solidFill>
                            <a:schemeClr val="accent4"/>
                          </a:solidFill>
                          <a:latin typeface="Calibri" pitchFamily="34" charset="0"/>
                          <a:ea typeface="+mn-ea"/>
                          <a:cs typeface="Calibri" pitchFamily="34" charset="0"/>
                        </a:rPr>
                        <a:t>Input</a:t>
                      </a:r>
                      <a:endParaRPr lang="en-US" sz="1600" b="1" kern="1200" dirty="0">
                        <a:solidFill>
                          <a:schemeClr val="accent4"/>
                        </a:solidFill>
                        <a:latin typeface="Calibri" pitchFamily="34" charset="0"/>
                        <a:ea typeface="+mn-ea"/>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b="1" dirty="0" smtClean="0">
                          <a:solidFill>
                            <a:schemeClr val="accent4"/>
                          </a:solidFill>
                          <a:latin typeface="Calibri" pitchFamily="34" charset="0"/>
                          <a:cs typeface="Calibri" pitchFamily="34" charset="0"/>
                        </a:rPr>
                        <a:t>QUALITY RATED,</a:t>
                      </a:r>
                      <a:r>
                        <a:rPr lang="en-US" sz="1600" b="1" baseline="0" dirty="0" smtClean="0">
                          <a:solidFill>
                            <a:schemeClr val="accent4"/>
                          </a:solidFill>
                          <a:latin typeface="Calibri" pitchFamily="34" charset="0"/>
                          <a:cs typeface="Calibri" pitchFamily="34" charset="0"/>
                        </a:rPr>
                        <a:t> Voluntary Provider Participation, Public and Private Funding</a:t>
                      </a:r>
                      <a:endParaRPr lang="en-US" sz="1600" b="1" dirty="0">
                        <a:solidFill>
                          <a:schemeClr val="accent4"/>
                        </a:solidFill>
                        <a:latin typeface="Calibri" pitchFamily="34" charset="0"/>
                        <a:cs typeface="Calibri" pitchFamily="34" charset="0"/>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r>
            </a:tbl>
          </a:graphicData>
        </a:graphic>
      </p:graphicFrame>
      <p:sp>
        <p:nvSpPr>
          <p:cNvPr id="5" name="TextBox 4"/>
          <p:cNvSpPr txBox="1"/>
          <p:nvPr/>
        </p:nvSpPr>
        <p:spPr>
          <a:xfrm>
            <a:off x="228600" y="209550"/>
            <a:ext cx="8534400" cy="522288"/>
          </a:xfrm>
          <a:prstGeom prst="rect">
            <a:avLst/>
          </a:prstGeom>
          <a:noFill/>
        </p:spPr>
        <p:txBody>
          <a:bodyPr>
            <a:spAutoFit/>
          </a:bodyPr>
          <a:lstStyle/>
          <a:p>
            <a:pPr>
              <a:defRPr/>
            </a:pPr>
            <a:r>
              <a:rPr lang="en-US" sz="2800" dirty="0">
                <a:solidFill>
                  <a:schemeClr val="accent4"/>
                </a:solidFill>
              </a:rPr>
              <a:t>Quality Rated Logic Model</a:t>
            </a:r>
          </a:p>
        </p:txBody>
      </p:sp>
      <p:sp>
        <p:nvSpPr>
          <p:cNvPr id="6" name="Up Arrow 5"/>
          <p:cNvSpPr/>
          <p:nvPr/>
        </p:nvSpPr>
        <p:spPr bwMode="auto">
          <a:xfrm>
            <a:off x="1101725" y="2059641"/>
            <a:ext cx="263051" cy="4286568"/>
          </a:xfrm>
          <a:prstGeom prst="upArrow">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5158" name="Up Arrow 6"/>
          <p:cNvSpPr>
            <a:spLocks noChangeArrowheads="1"/>
          </p:cNvSpPr>
          <p:nvPr/>
        </p:nvSpPr>
        <p:spPr bwMode="auto">
          <a:xfrm>
            <a:off x="2217381" y="4945099"/>
            <a:ext cx="266700" cy="298450"/>
          </a:xfrm>
          <a:prstGeom prst="upArrow">
            <a:avLst>
              <a:gd name="adj1" fmla="val 50000"/>
              <a:gd name="adj2" fmla="val 50088"/>
            </a:avLst>
          </a:prstGeom>
          <a:solidFill>
            <a:schemeClr val="accent1"/>
          </a:solidFill>
          <a:ln w="25400" algn="ctr">
            <a:solidFill>
              <a:srgbClr val="000000"/>
            </a:solidFill>
            <a:round/>
            <a:headEnd/>
            <a:tailEnd/>
          </a:ln>
        </p:spPr>
        <p:txBody>
          <a:bodyPr/>
          <a:lstStyle/>
          <a:p>
            <a:pPr algn="ctr"/>
            <a:endParaRPr lang="en-US" sz="4200">
              <a:solidFill>
                <a:srgbClr val="FF0000"/>
              </a:solidFill>
              <a:latin typeface="Gill Sans"/>
              <a:ea typeface="ヒラギノ角ゴ ProN W3"/>
              <a:cs typeface="ヒラギノ角ゴ ProN W3"/>
              <a:sym typeface="Gill Sans"/>
            </a:endParaRPr>
          </a:p>
        </p:txBody>
      </p:sp>
      <p:sp>
        <p:nvSpPr>
          <p:cNvPr id="8" name="Up Arrow 7"/>
          <p:cNvSpPr/>
          <p:nvPr/>
        </p:nvSpPr>
        <p:spPr bwMode="auto">
          <a:xfrm>
            <a:off x="6048328" y="4944864"/>
            <a:ext cx="266700" cy="296863"/>
          </a:xfrm>
          <a:prstGeom prst="upArrow">
            <a:avLst/>
          </a:prstGeom>
          <a:solidFill>
            <a:schemeClr val="accent6">
              <a:lumMod val="75000"/>
            </a:schemeClr>
          </a:solidFill>
          <a:ln w="25400" cap="flat" cmpd="sng" algn="ctr">
            <a:solidFill>
              <a:srgbClr val="000000"/>
            </a:solidFill>
            <a:prstDash val="solid"/>
            <a:round/>
            <a:headEnd type="none" w="med" len="med"/>
            <a:tailEnd type="none" w="med" len="med"/>
          </a:ln>
          <a:effectLst/>
          <a:extLst/>
        </p:spPr>
        <p:txBody>
          <a:bodyPr/>
          <a:lstStyle/>
          <a:p>
            <a:pPr algn="ctr">
              <a:defRPr/>
            </a:pPr>
            <a:endParaRPr lang="en-US" sz="4200">
              <a:solidFill>
                <a:srgbClr val="FF0000"/>
              </a:solidFill>
              <a:latin typeface="Gill Sans" charset="0"/>
              <a:ea typeface="ヒラギノ角ゴ ProN W3" charset="0"/>
              <a:cs typeface="ヒラギノ角ゴ ProN W3" charset="0"/>
              <a:sym typeface="Gill Sans" charset="0"/>
            </a:endParaRPr>
          </a:p>
        </p:txBody>
      </p:sp>
      <p:sp>
        <p:nvSpPr>
          <p:cNvPr id="5160" name="Up Arrow 8"/>
          <p:cNvSpPr>
            <a:spLocks noChangeArrowheads="1"/>
          </p:cNvSpPr>
          <p:nvPr/>
        </p:nvSpPr>
        <p:spPr bwMode="auto">
          <a:xfrm>
            <a:off x="3506101" y="4943277"/>
            <a:ext cx="266700" cy="296863"/>
          </a:xfrm>
          <a:prstGeom prst="upArrow">
            <a:avLst>
              <a:gd name="adj1" fmla="val 50000"/>
              <a:gd name="adj2" fmla="val 49821"/>
            </a:avLst>
          </a:prstGeom>
          <a:solidFill>
            <a:schemeClr val="accent1"/>
          </a:solidFill>
          <a:ln w="25400" algn="ctr">
            <a:solidFill>
              <a:srgbClr val="000000"/>
            </a:solidFill>
            <a:round/>
            <a:headEnd/>
            <a:tailEnd/>
          </a:ln>
        </p:spPr>
        <p:txBody>
          <a:bodyPr/>
          <a:lstStyle/>
          <a:p>
            <a:pPr algn="ctr"/>
            <a:endParaRPr lang="en-US" sz="4200">
              <a:solidFill>
                <a:srgbClr val="FF0000"/>
              </a:solidFill>
              <a:latin typeface="Gill Sans"/>
              <a:ea typeface="ヒラギノ角ゴ ProN W3"/>
              <a:cs typeface="ヒラギノ角ゴ ProN W3"/>
              <a:sym typeface="Gill Sans"/>
            </a:endParaRPr>
          </a:p>
        </p:txBody>
      </p:sp>
      <p:sp>
        <p:nvSpPr>
          <p:cNvPr id="10" name="Up Arrow 9"/>
          <p:cNvSpPr/>
          <p:nvPr/>
        </p:nvSpPr>
        <p:spPr bwMode="auto">
          <a:xfrm>
            <a:off x="7450540" y="4943277"/>
            <a:ext cx="266700" cy="298450"/>
          </a:xfrm>
          <a:prstGeom prst="upArrow">
            <a:avLst/>
          </a:prstGeom>
          <a:solidFill>
            <a:schemeClr val="accent6">
              <a:lumMod val="75000"/>
            </a:schemeClr>
          </a:solidFill>
          <a:ln w="25400" cap="flat" cmpd="sng" algn="ctr">
            <a:solidFill>
              <a:srgbClr val="000000"/>
            </a:solidFill>
            <a:prstDash val="solid"/>
            <a:round/>
            <a:headEnd type="none" w="med" len="med"/>
            <a:tailEnd type="none" w="med" len="med"/>
          </a:ln>
          <a:effectLst/>
          <a:extLst/>
        </p:spPr>
        <p:txBody>
          <a:bodyPr/>
          <a:lstStyle/>
          <a:p>
            <a:pPr algn="ctr">
              <a:defRPr/>
            </a:pPr>
            <a:endParaRPr lang="en-US" sz="4200">
              <a:solidFill>
                <a:srgbClr val="FF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23355992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Georgia Agency Powerpoint Template 11.2005">
  <a:themeElements>
    <a:clrScheme name="Georgia Agency Powerpoint Template 11.2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Georgia Agency Powerpoint Template 11.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Georgia Agency Powerpoint Template 11.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rgia Agency Powerpoint Template 11.2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orgia Agency Powerpoint Template 11.2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orgia Agency Powerpoint Template 11.2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orgia Agency Powerpoint Template 11.2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orgia Agency Powerpoint Template 11.2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orgia Agency Powerpoint Template 11.2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orgia Agency Powerpoint Template 11.2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orgia Agency Powerpoint Template 11.2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orgia Agency Powerpoint Template 11.2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orgia Agency Powerpoint Template 11.2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orgia Agency Powerpoint Template 11.2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5907</TotalTime>
  <Words>1500</Words>
  <Application>Microsoft Office PowerPoint</Application>
  <PresentationFormat>On-screen Show (4:3)</PresentationFormat>
  <Paragraphs>208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Georgia Agency Powerpoint Template 11.2005</vt:lpstr>
      <vt:lpstr>   Quality Initiatives  Advisory Committee February 24, 2012  </vt:lpstr>
      <vt:lpstr>AGENDA</vt:lpstr>
      <vt:lpstr>Goals and Objectives of the Advisory Committee</vt:lpstr>
      <vt:lpstr>Meeting Information</vt:lpstr>
      <vt:lpstr>DECAL Advisory Committees</vt:lpstr>
      <vt:lpstr>Expectations for Departmental Stakeholder Engagement</vt:lpstr>
      <vt:lpstr>Quality Initiatives  Overview</vt:lpstr>
      <vt:lpstr>PowerPoint Presentation</vt:lpstr>
      <vt:lpstr>PowerPoint Presentation</vt:lpstr>
      <vt:lpstr> Quality Rated Data  (as of February 22, 2012) </vt:lpstr>
      <vt:lpstr> Programs Enrolled by Child  Care Resource &amp; Referral  Region</vt:lpstr>
      <vt:lpstr>Quality Rated Launch Year </vt:lpstr>
      <vt:lpstr>Quality Rated Launch Year</vt:lpstr>
      <vt:lpstr>Quality Rated Launch Year</vt:lpstr>
      <vt:lpstr>Supporting Cultural Competency in Quality Rated</vt:lpstr>
      <vt:lpstr>Questions and Feedback </vt:lpstr>
      <vt:lpstr>Looking for Your Feedback</vt:lpstr>
      <vt:lpstr>Wrap Up and Next Steps</vt:lpstr>
    </vt:vector>
  </TitlesOfParts>
  <Company>GDEcD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 and Communications</dc:creator>
  <cp:lastModifiedBy>SI</cp:lastModifiedBy>
  <cp:revision>1009</cp:revision>
  <cp:lastPrinted>2012-02-23T22:46:15Z</cp:lastPrinted>
  <dcterms:created xsi:type="dcterms:W3CDTF">2005-11-10T15:45:06Z</dcterms:created>
  <dcterms:modified xsi:type="dcterms:W3CDTF">2012-02-23T22:57:38Z</dcterms:modified>
</cp:coreProperties>
</file>