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804" r:id="rId2"/>
    <p:sldId id="812" r:id="rId3"/>
    <p:sldId id="813" r:id="rId4"/>
    <p:sldId id="819" r:id="rId5"/>
    <p:sldId id="818" r:id="rId6"/>
    <p:sldId id="817" r:id="rId7"/>
    <p:sldId id="823" r:id="rId8"/>
    <p:sldId id="824" r:id="rId9"/>
    <p:sldId id="825" r:id="rId10"/>
    <p:sldId id="811" r:id="rId1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D05067B-BD7F-4BD7-9E22-379846385BBC}">
          <p14:sldIdLst>
            <p14:sldId id="804"/>
            <p14:sldId id="812"/>
          </p14:sldIdLst>
        </p14:section>
        <p14:section name="Untitled Section" id="{B678559D-B51A-4124-B641-CB49F2A4ACDF}">
          <p14:sldIdLst>
            <p14:sldId id="813"/>
            <p14:sldId id="819"/>
            <p14:sldId id="818"/>
            <p14:sldId id="817"/>
            <p14:sldId id="823"/>
            <p14:sldId id="824"/>
            <p14:sldId id="825"/>
            <p14:sldId id="8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idria Bolden" initials="D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333399"/>
    <a:srgbClr val="008000"/>
    <a:srgbClr val="7D706B"/>
    <a:srgbClr val="FF9933"/>
    <a:srgbClr val="D6EDBD"/>
    <a:srgbClr val="A19795"/>
    <a:srgbClr val="FFBE7D"/>
    <a:srgbClr val="796D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81" autoAdjust="0"/>
    <p:restoredTop sz="91266" autoAdjust="0"/>
  </p:normalViewPr>
  <p:slideViewPr>
    <p:cSldViewPr snapToGrid="0">
      <p:cViewPr>
        <p:scale>
          <a:sx n="71" d="100"/>
          <a:sy n="71" d="100"/>
        </p:scale>
        <p:origin x="-510" y="-108"/>
      </p:cViewPr>
      <p:guideLst>
        <p:guide orient="horz" pos="1215"/>
        <p:guide orient="horz" pos="2981"/>
        <p:guide orient="horz" pos="1063"/>
        <p:guide orient="horz" pos="4103"/>
        <p:guide pos="3151"/>
        <p:guide pos="431"/>
        <p:guide pos="5335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1950"/>
    </p:cViewPr>
  </p:sorterViewPr>
  <p:notesViewPr>
    <p:cSldViewPr snapToGrid="0">
      <p:cViewPr varScale="1">
        <p:scale>
          <a:sx n="53" d="100"/>
          <a:sy n="53" d="100"/>
        </p:scale>
        <p:origin x="-2838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301081008941678E-2"/>
          <c:y val="0.10103073100360674"/>
          <c:w val="0.92098328810593588"/>
          <c:h val="0.590836117906096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National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c:spPr>
          <c:invertIfNegative val="0"/>
          <c:cat>
            <c:strRef>
              <c:f>Sheet1!$A$2:$A$11</c:f>
              <c:strCache>
                <c:ptCount val="10"/>
                <c:pt idx="0">
                  <c:v>Positive Climate</c:v>
                </c:pt>
                <c:pt idx="1">
                  <c:v>Negative Climate (reversed)</c:v>
                </c:pt>
                <c:pt idx="2">
                  <c:v>Teacher Sensitivity</c:v>
                </c:pt>
                <c:pt idx="3">
                  <c:v>Regard for Student Perspectives</c:v>
                </c:pt>
                <c:pt idx="4">
                  <c:v>Behavior Management</c:v>
                </c:pt>
                <c:pt idx="5">
                  <c:v>Productivity</c:v>
                </c:pt>
                <c:pt idx="6">
                  <c:v>Instructional Learning Formats</c:v>
                </c:pt>
                <c:pt idx="7">
                  <c:v>Concept Development</c:v>
                </c:pt>
                <c:pt idx="8">
                  <c:v>Quality of Feedback</c:v>
                </c:pt>
                <c:pt idx="9">
                  <c:v>Language Modeling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5.28</c:v>
                </c:pt>
                <c:pt idx="1">
                  <c:v>6.45</c:v>
                </c:pt>
                <c:pt idx="2">
                  <c:v>4.7</c:v>
                </c:pt>
                <c:pt idx="3">
                  <c:v>4.3600000000000003</c:v>
                </c:pt>
                <c:pt idx="4">
                  <c:v>4.97</c:v>
                </c:pt>
                <c:pt idx="5">
                  <c:v>4.5</c:v>
                </c:pt>
                <c:pt idx="6">
                  <c:v>3.9</c:v>
                </c:pt>
                <c:pt idx="7">
                  <c:v>2.09</c:v>
                </c:pt>
                <c:pt idx="8">
                  <c:v>2.04</c:v>
                </c:pt>
                <c:pt idx="9">
                  <c:v>2.85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Georgia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Positive Climate</c:v>
                </c:pt>
                <c:pt idx="1">
                  <c:v>Negative Climate (reversed)</c:v>
                </c:pt>
                <c:pt idx="2">
                  <c:v>Teacher Sensitivity</c:v>
                </c:pt>
                <c:pt idx="3">
                  <c:v>Regard for Student Perspectives</c:v>
                </c:pt>
                <c:pt idx="4">
                  <c:v>Behavior Management</c:v>
                </c:pt>
                <c:pt idx="5">
                  <c:v>Productivity</c:v>
                </c:pt>
                <c:pt idx="6">
                  <c:v>Instructional Learning Formats</c:v>
                </c:pt>
                <c:pt idx="7">
                  <c:v>Concept Development</c:v>
                </c:pt>
                <c:pt idx="8">
                  <c:v>Quality of Feedback</c:v>
                </c:pt>
                <c:pt idx="9">
                  <c:v>Language Modeling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5.4127607519958785</c:v>
                </c:pt>
                <c:pt idx="1">
                  <c:v>6.8261438750107306</c:v>
                </c:pt>
                <c:pt idx="2">
                  <c:v>5.1249034251867123</c:v>
                </c:pt>
                <c:pt idx="3">
                  <c:v>4.7451068761267052</c:v>
                </c:pt>
                <c:pt idx="4">
                  <c:v>5.4443729075457119</c:v>
                </c:pt>
                <c:pt idx="5">
                  <c:v>5.4773800326208262</c:v>
                </c:pt>
                <c:pt idx="6">
                  <c:v>4.5882693793458662</c:v>
                </c:pt>
                <c:pt idx="7">
                  <c:v>1.8091252468023002</c:v>
                </c:pt>
                <c:pt idx="8">
                  <c:v>2.0260537385183279</c:v>
                </c:pt>
                <c:pt idx="9">
                  <c:v>2.3370246373079238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201920"/>
        <c:axId val="139227520"/>
      </c:barChart>
      <c:catAx>
        <c:axId val="139201920"/>
        <c:scaling>
          <c:orientation val="minMax"/>
        </c:scaling>
        <c:delete val="0"/>
        <c:axPos val="b"/>
        <c:majorTickMark val="none"/>
        <c:minorTickMark val="out"/>
        <c:tickLblPos val="nextTo"/>
        <c:spPr>
          <a:ln>
            <a:solidFill>
              <a:sysClr val="windowText" lastClr="000000"/>
            </a:solidFill>
          </a:ln>
        </c:spPr>
        <c:txPr>
          <a:bodyPr rot="-3600000"/>
          <a:lstStyle/>
          <a:p>
            <a:pPr>
              <a:defRPr sz="1400">
                <a:solidFill>
                  <a:sysClr val="windowText" lastClr="000000"/>
                </a:solidFill>
              </a:defRPr>
            </a:pPr>
            <a:endParaRPr lang="en-US"/>
          </a:p>
        </c:txPr>
        <c:crossAx val="139227520"/>
        <c:crosses val="autoZero"/>
        <c:auto val="0"/>
        <c:lblAlgn val="ctr"/>
        <c:lblOffset val="100"/>
        <c:noMultiLvlLbl val="0"/>
      </c:catAx>
      <c:valAx>
        <c:axId val="139227520"/>
        <c:scaling>
          <c:orientation val="minMax"/>
          <c:max val="7"/>
          <c:min val="1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 sz="1400"/>
                </a:pPr>
                <a:r>
                  <a:rPr lang="en-US" sz="1400"/>
                  <a:t>High  Mid  Low</a:t>
                </a:r>
              </a:p>
            </c:rich>
          </c:tx>
          <c:layout>
            <c:manualLayout>
              <c:xMode val="edge"/>
              <c:yMode val="edge"/>
              <c:x val="1.6083316428980709E-2"/>
              <c:y val="8.5596935580186134E-2"/>
            </c:manualLayout>
          </c:layout>
          <c:overlay val="0"/>
        </c:title>
        <c:numFmt formatCode="General" sourceLinked="1"/>
        <c:majorTickMark val="out"/>
        <c:minorTickMark val="none"/>
        <c:tickLblPos val="none"/>
        <c:crossAx val="139201920"/>
        <c:crosses val="autoZero"/>
        <c:crossBetween val="between"/>
        <c:majorUnit val="1"/>
      </c:valAx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chemeClr val="tx1"/>
          </a:solidFill>
        </a:ln>
      </c:spPr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946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871" y="0"/>
            <a:ext cx="3037946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471"/>
            <a:ext cx="3037946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871" y="8830471"/>
            <a:ext cx="3037946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762CBFB-6448-4E91-9294-A01F9588C2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811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946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871" y="0"/>
            <a:ext cx="3037946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4" y="4415236"/>
            <a:ext cx="5607053" cy="418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471"/>
            <a:ext cx="3037946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2860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871" y="8830471"/>
            <a:ext cx="3037946" cy="464345"/>
          </a:xfrm>
          <a:prstGeom prst="rect">
            <a:avLst/>
          </a:prstGeom>
        </p:spPr>
        <p:txBody>
          <a:bodyPr lIns="91257" tIns="45629" rIns="91257" bIns="45629"/>
          <a:lstStyle/>
          <a:p>
            <a:pPr>
              <a:defRPr/>
            </a:pPr>
            <a:fld id="{66228FBC-DA1B-42AE-B5AA-8358BECA55D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914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5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SUPERINTENDENTS, PUBLIC DIRECTORS AND PRINCIPALS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lIns="93173" tIns="46587" rIns="93173" bIns="46587"/>
          <a:lstStyle/>
          <a:p>
            <a:fld id="{4FCCC285-912E-4071-826B-F558701008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19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FOR SUPERINTENDENTS, PUBLIC DIRECTORS AND PRINCIPALS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1293" y="8830153"/>
            <a:ext cx="3037523" cy="464662"/>
          </a:xfrm>
          <a:prstGeom prst="rect">
            <a:avLst/>
          </a:prstGeom>
        </p:spPr>
        <p:txBody>
          <a:bodyPr lIns="91318" tIns="45659" rIns="91318" bIns="45659"/>
          <a:lstStyle/>
          <a:p>
            <a:pPr>
              <a:defRPr/>
            </a:pPr>
            <a:fld id="{AE8E0288-DAE8-4D2F-B175-04871B08421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FOR SUPERINTENDENTS, PUBLIC DIRECTORS AND PRINCIPALS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lIns="93173" tIns="46587" rIns="93173" bIns="46587"/>
          <a:lstStyle/>
          <a:p>
            <a:fld id="{4FCCC285-912E-4071-826B-F558701008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35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emf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Opening Slide PMS 1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572000" y="22098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6" name="Group 13"/>
          <p:cNvGrpSpPr>
            <a:grpSpLocks/>
          </p:cNvGrpSpPr>
          <p:nvPr userDrawn="1"/>
        </p:nvGrpSpPr>
        <p:grpSpPr bwMode="auto">
          <a:xfrm>
            <a:off x="228600" y="57150"/>
            <a:ext cx="7620000" cy="933450"/>
            <a:chOff x="228600" y="56417"/>
            <a:chExt cx="7620000" cy="934183"/>
          </a:xfrm>
        </p:grpSpPr>
        <p:pic>
          <p:nvPicPr>
            <p:cNvPr id="7" name="Picture 6" descr="C:\Documents and Settings\dyca\My Documents\My Pictures\Microsoft Clip Organizer\j0439449.jp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57600" y="76200"/>
              <a:ext cx="1066800" cy="838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 descr="C:\Documents and Settings\dyca\My Documents\My Pictures\Microsoft Clip Organizer\j0409305.jpg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38800" y="140677"/>
              <a:ext cx="1066800" cy="77372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 descr="C:\Documents and Settings\dyca\My Documents\My Pictures\Microsoft Clip Organizer\j0439327.jpg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62750" y="189035"/>
              <a:ext cx="1085850" cy="72536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9" descr="C:\Documents and Settings\dyca\My Documents\My Pictures\Microsoft Clip Organizer\j0439493.jpg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74335" y="76200"/>
              <a:ext cx="1040665" cy="7656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 descr="C:\Documents and Settings\dyca\My Documents\My Pictures\Microsoft Clip Organizer\j0427671.jpg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66800" y="112835"/>
              <a:ext cx="914400" cy="72536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11" descr="C:\Documents and Settings\dyca\My Documents\My Pictures\Microsoft Clip Organizer\j0438690.jpg"/>
            <p:cNvPicPr/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90800" y="56417"/>
              <a:ext cx="1143000" cy="7817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12" descr="C:\Documents and Settings\dyca\My Documents\My Pictures\Microsoft Clip Organizer\j0430644.jpg"/>
            <p:cNvPicPr/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28800" y="141268"/>
              <a:ext cx="838200" cy="6207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13"/>
            <p:cNvPicPr/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28600" y="228600"/>
              <a:ext cx="838200" cy="76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054225"/>
            <a:ext cx="7315200" cy="765175"/>
          </a:xfrm>
        </p:spPr>
        <p:txBody>
          <a:bodyPr/>
          <a:lstStyle>
            <a:lvl1pPr algn="ctr">
              <a:spcBef>
                <a:spcPct val="50000"/>
              </a:spcBef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60463" y="3795713"/>
            <a:ext cx="6629400" cy="762000"/>
          </a:xfrm>
        </p:spPr>
        <p:txBody>
          <a:bodyPr/>
          <a:lstStyle>
            <a:lvl1pPr marL="0" indent="0" algn="ctr">
              <a:buFontTx/>
              <a:buNone/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Place Your Sub-Title If Needed Here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88" y="531813"/>
            <a:ext cx="6629400" cy="762000"/>
          </a:xfrm>
        </p:spPr>
        <p:txBody>
          <a:bodyPr/>
          <a:lstStyle>
            <a:lvl1pPr>
              <a:defRPr baseline="0">
                <a:solidFill>
                  <a:srgbClr val="EE77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49400"/>
            <a:ext cx="75438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8288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6629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33900" y="18288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684213" y="6515100"/>
            <a:ext cx="2209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Bright from the Start: Georgia Department of Early Care and Learning- January 3, 2012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910421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6629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543800" cy="41148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684213" y="6515100"/>
            <a:ext cx="2209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Bright from the Start: Georgia Department of Early Care and Learning- January 3, 2012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758287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684213" y="6515100"/>
            <a:ext cx="2209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459142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Background Slide PMS 37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4687" y="684213"/>
            <a:ext cx="7621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Heading for slide goes here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row of your information goes here</a:t>
            </a:r>
          </a:p>
          <a:p>
            <a:pPr lvl="1"/>
            <a:r>
              <a:rPr lang="en-US" dirty="0" smtClean="0"/>
              <a:t>Second row is located here</a:t>
            </a:r>
          </a:p>
          <a:p>
            <a:pPr lvl="2"/>
            <a:r>
              <a:rPr lang="en-US" dirty="0" smtClean="0"/>
              <a:t>Third row here</a:t>
            </a: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7643813" y="6462713"/>
            <a:ext cx="6524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altLang="en-US" sz="800" dirty="0">
                <a:solidFill>
                  <a:schemeClr val="bg2"/>
                </a:solidFill>
                <a:latin typeface="Myriad Roman" pitchFamily="34" charset="0"/>
              </a:rPr>
              <a:t>Page </a:t>
            </a:r>
            <a:fld id="{314DD5A4-5EDF-4F0A-8E61-14EE729C81AD}" type="slidenum">
              <a:rPr lang="en-US" altLang="en-US" sz="800">
                <a:solidFill>
                  <a:schemeClr val="bg2"/>
                </a:solidFill>
                <a:latin typeface="Myriad Roman" pitchFamily="34" charset="0"/>
              </a:rPr>
              <a:pPr algn="ctr" eaLnBrk="0" hangingPunct="0">
                <a:defRPr/>
              </a:pPr>
              <a:t>‹#›</a:t>
            </a:fld>
            <a:endParaRPr lang="en-US" altLang="en-US" sz="800" dirty="0">
              <a:solidFill>
                <a:schemeClr val="bg2"/>
              </a:solidFill>
              <a:latin typeface="Myriad Roman" pitchFamily="34" charset="0"/>
            </a:endParaRPr>
          </a:p>
        </p:txBody>
      </p:sp>
      <p:pic>
        <p:nvPicPr>
          <p:cNvPr id="1030" name="Picture 18" descr="4C-SproutSm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5325" y="5903913"/>
            <a:ext cx="7985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76275" y="6426200"/>
            <a:ext cx="643420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2"/>
                </a:solidFill>
                <a:latin typeface="Arial" charset="0"/>
              </a:rPr>
              <a:t>Bright from the Start: Georgia Department of Early Care and </a:t>
            </a:r>
            <a:r>
              <a:rPr lang="en-US" sz="900" dirty="0" smtClean="0">
                <a:solidFill>
                  <a:schemeClr val="bg2"/>
                </a:solidFill>
                <a:latin typeface="Arial" charset="0"/>
              </a:rPr>
              <a:t>Learning</a:t>
            </a:r>
            <a:r>
              <a:rPr lang="en-US" sz="900" baseline="0" dirty="0" smtClean="0">
                <a:solidFill>
                  <a:schemeClr val="bg2"/>
                </a:solidFill>
                <a:latin typeface="Arial" charset="0"/>
              </a:rPr>
              <a:t> – January 3, 2012</a:t>
            </a:r>
            <a:endParaRPr lang="en-US" sz="9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89" r:id="rId2"/>
    <p:sldLayoutId id="2147483890" r:id="rId3"/>
    <p:sldLayoutId id="2147483894" r:id="rId4"/>
    <p:sldLayoutId id="2147483895" r:id="rId5"/>
    <p:sldLayoutId id="2147483896" r:id="rId6"/>
  </p:sldLayoutIdLst>
  <p:transition spd="med" advClick="0"/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A75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A75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A75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A75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A75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993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993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993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993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Font typeface="Arial" pitchFamily="34" charset="0"/>
        <a:buChar char="•"/>
        <a:defRPr sz="23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rgbClr val="A19795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45435"/>
            <a:ext cx="7315200" cy="76517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DECAL </a:t>
            </a:r>
            <a:br>
              <a:rPr lang="en-US" sz="4000" dirty="0" smtClean="0"/>
            </a:br>
            <a:r>
              <a:rPr lang="en-US" sz="4000" dirty="0" smtClean="0"/>
              <a:t> Stakeholder Network: </a:t>
            </a:r>
            <a:br>
              <a:rPr lang="en-US" sz="4000" dirty="0" smtClean="0"/>
            </a:br>
            <a:r>
              <a:rPr lang="en-US" sz="4000" dirty="0" smtClean="0"/>
              <a:t>Public School Pre-K Superintendents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Advisory Committee 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15031"/>
            <a:ext cx="9144000" cy="7620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Bobby </a:t>
            </a:r>
            <a:r>
              <a:rPr lang="en-US" sz="2800" dirty="0"/>
              <a:t>D. Cagle, MSW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Commissioner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Bright from the Start: </a:t>
            </a: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Georgia </a:t>
            </a:r>
            <a:r>
              <a:rPr lang="en-US" sz="2800" dirty="0"/>
              <a:t>Department of Early Care and Learning</a:t>
            </a:r>
          </a:p>
          <a:p>
            <a:pPr eaLnBrk="1" hangingPunct="1"/>
            <a:endParaRPr lang="en-US" sz="2500" dirty="0" smtClean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327150" y="5380038"/>
            <a:ext cx="66294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F9933"/>
              </a:buClr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789170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052763"/>
            <a:ext cx="7315200" cy="7651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Wrap Up and Next Steps</a:t>
            </a:r>
          </a:p>
        </p:txBody>
      </p:sp>
    </p:spTree>
    <p:extLst>
      <p:ext uri="{BB962C8B-B14F-4D97-AF65-F5344CB8AC3E}">
        <p14:creationId xmlns:p14="http://schemas.microsoft.com/office/powerpoint/2010/main" val="5649294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AGENDA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49400"/>
            <a:ext cx="7543800" cy="4501776"/>
          </a:xfrm>
        </p:spPr>
        <p:txBody>
          <a:bodyPr/>
          <a:lstStyle/>
          <a:p>
            <a:r>
              <a:rPr lang="en-US" b="0" dirty="0" smtClean="0"/>
              <a:t>Welcome and Meeting Purpose</a:t>
            </a:r>
          </a:p>
          <a:p>
            <a:endParaRPr lang="en-US" b="0" dirty="0" smtClean="0"/>
          </a:p>
          <a:p>
            <a:r>
              <a:rPr lang="en-US" b="0" dirty="0" smtClean="0"/>
              <a:t>Goals and Objectives of the Advisory Committee</a:t>
            </a:r>
          </a:p>
          <a:p>
            <a:endParaRPr lang="en-US" b="0" dirty="0" smtClean="0"/>
          </a:p>
          <a:p>
            <a:r>
              <a:rPr lang="en-US" b="0" dirty="0" smtClean="0"/>
              <a:t>Pre-K Program Updates</a:t>
            </a:r>
          </a:p>
          <a:p>
            <a:endParaRPr lang="en-US" b="0" dirty="0" smtClean="0"/>
          </a:p>
          <a:p>
            <a:r>
              <a:rPr lang="en-US" b="0" dirty="0" smtClean="0"/>
              <a:t>Wrap Up and Next Steps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4316772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88" y="349625"/>
            <a:ext cx="6629400" cy="820270"/>
          </a:xfrm>
        </p:spPr>
        <p:txBody>
          <a:bodyPr/>
          <a:lstStyle/>
          <a:p>
            <a:r>
              <a:rPr lang="en-US" sz="3200" dirty="0" smtClean="0"/>
              <a:t>Goals and Objectives of the Advisory Committee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4024"/>
            <a:ext cx="7543800" cy="5499847"/>
          </a:xfrm>
        </p:spPr>
        <p:txBody>
          <a:bodyPr/>
          <a:lstStyle/>
          <a:p>
            <a:pPr marL="0" indent="0">
              <a:buNone/>
            </a:pPr>
            <a:endParaRPr lang="en-US" b="0" dirty="0" smtClean="0"/>
          </a:p>
          <a:p>
            <a:r>
              <a:rPr lang="en-US" b="0" dirty="0" smtClean="0"/>
              <a:t>Provide targeted stakeholders with an opportunity to speak directly with Commissioner Cagle on a regularly scheduled basis</a:t>
            </a:r>
          </a:p>
          <a:p>
            <a:endParaRPr lang="en-US" b="0" dirty="0" smtClean="0"/>
          </a:p>
          <a:p>
            <a:r>
              <a:rPr lang="en-US" b="0" dirty="0" smtClean="0"/>
              <a:t>Advise the department of local level issues occurring with DECAL programs</a:t>
            </a:r>
          </a:p>
          <a:p>
            <a:endParaRPr lang="en-US" b="0" dirty="0" smtClean="0"/>
          </a:p>
          <a:p>
            <a:r>
              <a:rPr lang="en-US" b="0" dirty="0" smtClean="0"/>
              <a:t>Identify and discuss the impact of statewide trends</a:t>
            </a:r>
          </a:p>
          <a:p>
            <a:endParaRPr lang="en-US" b="0" dirty="0"/>
          </a:p>
          <a:p>
            <a:r>
              <a:rPr lang="en-US" b="0" dirty="0" smtClean="0"/>
              <a:t>Provide feedback on proposed program and rule changes</a:t>
            </a:r>
            <a:endParaRPr lang="en-US" b="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260660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Meeting Information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meetings per year and as needed</a:t>
            </a:r>
          </a:p>
          <a:p>
            <a:pPr lvl="1"/>
            <a:r>
              <a:rPr lang="en-US" sz="2400" dirty="0" smtClean="0"/>
              <a:t>Held via conference calls and webinars, as needed</a:t>
            </a:r>
          </a:p>
          <a:p>
            <a:endParaRPr lang="en-US" dirty="0" smtClean="0"/>
          </a:p>
          <a:p>
            <a:r>
              <a:rPr lang="en-US" dirty="0" smtClean="0"/>
              <a:t>Subcommittees from the advisory groups </a:t>
            </a:r>
            <a:r>
              <a:rPr lang="en-US" b="0" dirty="0" smtClean="0"/>
              <a:t>will routinely be formed to address specific issues facing DECAL</a:t>
            </a:r>
          </a:p>
          <a:p>
            <a:endParaRPr lang="en-US" dirty="0" smtClean="0"/>
          </a:p>
          <a:p>
            <a:r>
              <a:rPr lang="en-US" dirty="0" smtClean="0"/>
              <a:t>Term: </a:t>
            </a:r>
            <a:r>
              <a:rPr lang="en-US" b="0" dirty="0" smtClean="0"/>
              <a:t>1 year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13547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393" y="309282"/>
            <a:ext cx="6629400" cy="470647"/>
          </a:xfrm>
        </p:spPr>
        <p:txBody>
          <a:bodyPr/>
          <a:lstStyle/>
          <a:p>
            <a:r>
              <a:rPr lang="en-US" sz="3200" dirty="0" smtClean="0"/>
              <a:t>DECAL Advisory Committees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707" y="847166"/>
            <a:ext cx="10733278" cy="10030508"/>
          </a:xfrm>
        </p:spPr>
        <p:txBody>
          <a:bodyPr/>
          <a:lstStyle/>
          <a:p>
            <a:r>
              <a:rPr lang="en-US" dirty="0" smtClean="0"/>
              <a:t>Pre-K </a:t>
            </a:r>
            <a:r>
              <a:rPr lang="en-US" dirty="0"/>
              <a:t>(5 committees)</a:t>
            </a:r>
          </a:p>
          <a:p>
            <a:pPr lvl="1"/>
            <a:r>
              <a:rPr lang="en-US" sz="2000" dirty="0"/>
              <a:t>Superintendents</a:t>
            </a:r>
          </a:p>
          <a:p>
            <a:pPr lvl="1"/>
            <a:r>
              <a:rPr lang="en-US" sz="2000" dirty="0" smtClean="0"/>
              <a:t>Directors/Principals (Public)</a:t>
            </a:r>
          </a:p>
          <a:p>
            <a:pPr lvl="1"/>
            <a:r>
              <a:rPr lang="en-US" sz="2000" dirty="0" smtClean="0"/>
              <a:t>Directors/Owners (Private)</a:t>
            </a:r>
            <a:endParaRPr lang="en-US" sz="2000" dirty="0"/>
          </a:p>
          <a:p>
            <a:pPr lvl="1"/>
            <a:r>
              <a:rPr lang="en-US" sz="2000" dirty="0" smtClean="0"/>
              <a:t>Teachers</a:t>
            </a:r>
            <a:endParaRPr lang="en-US" sz="2000" dirty="0"/>
          </a:p>
          <a:p>
            <a:pPr lvl="1"/>
            <a:r>
              <a:rPr lang="en-US" sz="2000" dirty="0" smtClean="0"/>
              <a:t>Parents</a:t>
            </a:r>
            <a:endParaRPr lang="en-US" sz="2000" dirty="0"/>
          </a:p>
          <a:p>
            <a:r>
              <a:rPr lang="en-US" dirty="0" smtClean="0"/>
              <a:t>Child Care Services</a:t>
            </a:r>
          </a:p>
          <a:p>
            <a:pPr lvl="1"/>
            <a:r>
              <a:rPr lang="en-US" sz="2000" dirty="0" smtClean="0"/>
              <a:t>Directors/Owners (Family Day Home and Group)</a:t>
            </a:r>
          </a:p>
          <a:p>
            <a:r>
              <a:rPr lang="en-US" dirty="0" smtClean="0"/>
              <a:t>Quality Improvement </a:t>
            </a:r>
          </a:p>
          <a:p>
            <a:r>
              <a:rPr lang="en-US" dirty="0" smtClean="0"/>
              <a:t>Infant/Toddler Care</a:t>
            </a:r>
          </a:p>
          <a:p>
            <a:r>
              <a:rPr lang="en-US" dirty="0"/>
              <a:t>Faith Based Programs</a:t>
            </a:r>
          </a:p>
          <a:p>
            <a:r>
              <a:rPr lang="en-US" dirty="0"/>
              <a:t>Philanthropy</a:t>
            </a:r>
          </a:p>
          <a:p>
            <a:r>
              <a:rPr lang="en-US" dirty="0" smtClean="0"/>
              <a:t>Nutrition</a:t>
            </a:r>
          </a:p>
          <a:p>
            <a:r>
              <a:rPr lang="en-US" dirty="0" smtClean="0"/>
              <a:t>Business</a:t>
            </a:r>
          </a:p>
          <a:p>
            <a:endParaRPr lang="en-US" sz="1800" dirty="0"/>
          </a:p>
        </p:txBody>
      </p:sp>
      <p:pic>
        <p:nvPicPr>
          <p:cNvPr id="1026" name="Picture 2" descr="C:\Documents and Settings\lysl\Local Settings\Temporary Internet Files\Content.IE5\F3K9CS5J\MC90044197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307" y="1504130"/>
            <a:ext cx="3380865" cy="188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7793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335" y="668290"/>
            <a:ext cx="7159127" cy="762000"/>
          </a:xfrm>
        </p:spPr>
        <p:txBody>
          <a:bodyPr/>
          <a:lstStyle/>
          <a:p>
            <a:r>
              <a:rPr lang="en-US" sz="3200" dirty="0" smtClean="0"/>
              <a:t>Expectations for Departmental Stakeholder Engagement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448" y="1644935"/>
            <a:ext cx="7543800" cy="4114800"/>
          </a:xfrm>
        </p:spPr>
        <p:txBody>
          <a:bodyPr/>
          <a:lstStyle/>
          <a:p>
            <a:r>
              <a:rPr lang="en-US" dirty="0" smtClean="0"/>
              <a:t>A wide variety of stakeholders will be consulted before major changes occur in regulation, policy, or agency practice </a:t>
            </a:r>
          </a:p>
          <a:p>
            <a:pPr lvl="1"/>
            <a:r>
              <a:rPr lang="en-US" sz="2400" dirty="0" smtClean="0"/>
              <a:t>Providers</a:t>
            </a:r>
          </a:p>
          <a:p>
            <a:pPr lvl="1"/>
            <a:r>
              <a:rPr lang="en-US" sz="2400" dirty="0" smtClean="0"/>
              <a:t>Consumers</a:t>
            </a:r>
          </a:p>
          <a:p>
            <a:pPr lvl="1"/>
            <a:r>
              <a:rPr lang="en-US" sz="2400" dirty="0" smtClean="0"/>
              <a:t>Advocacy Organizations</a:t>
            </a:r>
          </a:p>
          <a:p>
            <a:pPr lvl="1"/>
            <a:r>
              <a:rPr lang="en-US" sz="2400" dirty="0" smtClean="0"/>
              <a:t>Provider Organizations</a:t>
            </a:r>
          </a:p>
        </p:txBody>
      </p:sp>
    </p:spTree>
    <p:extLst>
      <p:ext uri="{BB962C8B-B14F-4D97-AF65-F5344CB8AC3E}">
        <p14:creationId xmlns:p14="http://schemas.microsoft.com/office/powerpoint/2010/main" val="8588187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Pre-K Program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49400"/>
            <a:ext cx="7543800" cy="4367306"/>
          </a:xfrm>
        </p:spPr>
        <p:txBody>
          <a:bodyPr/>
          <a:lstStyle/>
          <a:p>
            <a:pPr marL="0" indent="0" defTabSz="914363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dirty="0"/>
              <a:t>Improving Quality:</a:t>
            </a:r>
            <a:endParaRPr lang="en-US" dirty="0" smtClean="0"/>
          </a:p>
          <a:p>
            <a:pPr defTabSz="914363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/>
              <a:t>Continued </a:t>
            </a:r>
            <a:r>
              <a:rPr lang="en-US" dirty="0"/>
              <a:t>alignment to K-3 education system</a:t>
            </a:r>
          </a:p>
          <a:p>
            <a:pPr lvl="1" defTabSz="914363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/>
              <a:t>Georgia Testing Identification Number (GTID) to link each child to DOE Longitudinal Data System</a:t>
            </a:r>
          </a:p>
          <a:p>
            <a:pPr lvl="1" defTabSz="914363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/>
              <a:t>Increase in online Pre-K assessment </a:t>
            </a:r>
            <a:r>
              <a:rPr lang="en-US" sz="2000" dirty="0" smtClean="0"/>
              <a:t>(WSO) to </a:t>
            </a:r>
            <a:r>
              <a:rPr lang="en-US" sz="2000" dirty="0"/>
              <a:t>link to DOE database</a:t>
            </a:r>
          </a:p>
          <a:p>
            <a:pPr lvl="1" defTabSz="914363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 smtClean="0"/>
              <a:t>Pre-K Standards Alignment to CCGPS</a:t>
            </a:r>
          </a:p>
          <a:p>
            <a:pPr lvl="1" defTabSz="914363"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dirty="0"/>
          </a:p>
          <a:p>
            <a:r>
              <a:rPr lang="en-US" dirty="0" smtClean="0"/>
              <a:t>Focus </a:t>
            </a:r>
            <a:r>
              <a:rPr lang="en-US" dirty="0"/>
              <a:t>on improving instructional support </a:t>
            </a:r>
            <a:r>
              <a:rPr lang="en-US" dirty="0" smtClean="0"/>
              <a:t>using  CLASS instrument</a:t>
            </a:r>
            <a:endParaRPr lang="en-US" dirty="0"/>
          </a:p>
          <a:p>
            <a:pPr marL="742950" lvl="2" indent="-342900"/>
            <a:r>
              <a:rPr lang="en-US" sz="2000" dirty="0"/>
              <a:t>Participation </a:t>
            </a:r>
            <a:r>
              <a:rPr lang="en-US" sz="2000" dirty="0" smtClean="0"/>
              <a:t>in K-12 Race </a:t>
            </a:r>
            <a:r>
              <a:rPr lang="en-US" sz="2000" dirty="0"/>
              <a:t>to the </a:t>
            </a:r>
            <a:r>
              <a:rPr lang="en-US" sz="2000" dirty="0" smtClean="0"/>
              <a:t>Top</a:t>
            </a:r>
          </a:p>
          <a:p>
            <a:pPr marL="742950" lvl="2" indent="-342900"/>
            <a:r>
              <a:rPr lang="en-US" sz="2000" dirty="0" smtClean="0"/>
              <a:t>Professional Development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431802"/>
      </p:ext>
    </p:extLst>
  </p:cSld>
  <p:clrMapOvr>
    <a:masterClrMapping/>
  </p:clrMapOvr>
  <p:transition spd="med"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7452" y="643872"/>
            <a:ext cx="7837300" cy="762000"/>
          </a:xfrm>
        </p:spPr>
        <p:txBody>
          <a:bodyPr/>
          <a:lstStyle/>
          <a:p>
            <a:r>
              <a:rPr lang="en-US" sz="3200" dirty="0" smtClean="0"/>
              <a:t>Georgia’s Pre-K CLASS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effectLst/>
              </a:rPr>
              <a:t>Scores Compared to National Averages (2010-2011)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699352"/>
              </p:ext>
            </p:extLst>
          </p:nvPr>
        </p:nvGraphicFramePr>
        <p:xfrm>
          <a:off x="238713" y="1219200"/>
          <a:ext cx="8829087" cy="5355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418457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Pre-K Program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 Pre-K Teacher Retention Rate</a:t>
            </a:r>
          </a:p>
          <a:p>
            <a:pPr lvl="1"/>
            <a:r>
              <a:rPr lang="en-US" sz="2000" dirty="0" smtClean="0"/>
              <a:t>Lead Teachers 		2012:  64% 	2011:  87%</a:t>
            </a:r>
          </a:p>
          <a:p>
            <a:pPr lvl="1"/>
            <a:r>
              <a:rPr lang="en-US" sz="2000" dirty="0" smtClean="0"/>
              <a:t>Assistant Teachers	2012:  69%	2011:  88%</a:t>
            </a:r>
          </a:p>
          <a:p>
            <a:pPr lvl="1"/>
            <a:endParaRPr lang="en-US" dirty="0" smtClean="0"/>
          </a:p>
          <a:p>
            <a:r>
              <a:rPr lang="en-US" dirty="0"/>
              <a:t>Pre-K </a:t>
            </a:r>
            <a:r>
              <a:rPr lang="en-US" dirty="0" smtClean="0"/>
              <a:t>Budget</a:t>
            </a:r>
          </a:p>
          <a:p>
            <a:pPr lvl="1"/>
            <a:r>
              <a:rPr lang="en-US" sz="2000" dirty="0" smtClean="0"/>
              <a:t>School Calendar</a:t>
            </a:r>
          </a:p>
          <a:p>
            <a:pPr lvl="1"/>
            <a:r>
              <a:rPr lang="en-US" sz="2000" dirty="0" smtClean="0"/>
              <a:t>Teaching Staff Salary</a:t>
            </a:r>
          </a:p>
          <a:p>
            <a:pPr lvl="1"/>
            <a:r>
              <a:rPr lang="en-US" sz="2000" dirty="0" smtClean="0"/>
              <a:t>Flexibility</a:t>
            </a:r>
          </a:p>
          <a:p>
            <a:pPr lvl="1"/>
            <a:endParaRPr lang="en-US" sz="2000" dirty="0" smtClean="0"/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85561231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rgia Agency Powerpoint Template 11.2005">
  <a:themeElements>
    <a:clrScheme name="Georgia Agency Powerpoint Template 11.2005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Georgia Agency Powerpoint Template 11.200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orgia Agency Powerpoint Template 11.200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rgia Agency Powerpoint Template 11.200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rgia Agency Powerpoint Template 11.200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rgia Agency Powerpoint Template 11.200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rgia Agency Powerpoint Template 11.200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rgia Agency Powerpoint Template 11.200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rgia Agency Powerpoint Template 11.200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rgia Agency Powerpoint Template 11.200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rgia Agency Powerpoint Template 11.200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rgia Agency Powerpoint Template 11.200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rgia Agency Powerpoint Template 11.200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rgia Agency Powerpoint Template 11.200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5625</TotalTime>
  <Words>308</Words>
  <Application>Microsoft Office PowerPoint</Application>
  <PresentationFormat>On-screen Show (4:3)</PresentationFormat>
  <Paragraphs>81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Georgia Agency Powerpoint Template 11.2005</vt:lpstr>
      <vt:lpstr>DECAL   Stakeholder Network:  Public School Pre-K Superintendents  Advisory Committee  </vt:lpstr>
      <vt:lpstr>AGENDA</vt:lpstr>
      <vt:lpstr>Goals and Objectives of the Advisory Committee</vt:lpstr>
      <vt:lpstr>Meeting Information</vt:lpstr>
      <vt:lpstr>DECAL Advisory Committees</vt:lpstr>
      <vt:lpstr>Expectations for Departmental Stakeholder Engagement</vt:lpstr>
      <vt:lpstr>Pre-K Program Updates</vt:lpstr>
      <vt:lpstr>Georgia’s Pre-K CLASS  Scores Compared to National Averages (2010-2011) </vt:lpstr>
      <vt:lpstr>Pre-K Program Updates</vt:lpstr>
      <vt:lpstr>Wrap Up and Next Steps</vt:lpstr>
    </vt:vector>
  </TitlesOfParts>
  <Company>GDEcD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Marketing and Communications</dc:creator>
  <cp:lastModifiedBy>Deidria Bolden</cp:lastModifiedBy>
  <cp:revision>1107</cp:revision>
  <cp:lastPrinted>2011-11-09T19:42:52Z</cp:lastPrinted>
  <dcterms:created xsi:type="dcterms:W3CDTF">2005-11-10T15:45:06Z</dcterms:created>
  <dcterms:modified xsi:type="dcterms:W3CDTF">2011-12-30T15:56:04Z</dcterms:modified>
</cp:coreProperties>
</file>