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804" r:id="rId2"/>
    <p:sldId id="812" r:id="rId3"/>
    <p:sldId id="813" r:id="rId4"/>
    <p:sldId id="819" r:id="rId5"/>
    <p:sldId id="818" r:id="rId6"/>
    <p:sldId id="817" r:id="rId7"/>
    <p:sldId id="821" r:id="rId8"/>
    <p:sldId id="811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05067B-BD7F-4BD7-9E22-379846385BBC}">
          <p14:sldIdLst>
            <p14:sldId id="804"/>
            <p14:sldId id="812"/>
          </p14:sldIdLst>
        </p14:section>
        <p14:section name="Untitled Section" id="{B678559D-B51A-4124-B641-CB49F2A4ACDF}">
          <p14:sldIdLst>
            <p14:sldId id="813"/>
            <p14:sldId id="819"/>
            <p14:sldId id="818"/>
            <p14:sldId id="817"/>
            <p14:sldId id="821"/>
            <p14:sldId id="8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idria Bolden" initials="D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333399"/>
    <a:srgbClr val="008000"/>
    <a:srgbClr val="7D706B"/>
    <a:srgbClr val="FF9933"/>
    <a:srgbClr val="D6EDBD"/>
    <a:srgbClr val="A19795"/>
    <a:srgbClr val="FFBE7D"/>
    <a:srgbClr val="796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1" autoAdjust="0"/>
    <p:restoredTop sz="91266" autoAdjust="0"/>
  </p:normalViewPr>
  <p:slideViewPr>
    <p:cSldViewPr snapToGrid="0">
      <p:cViewPr>
        <p:scale>
          <a:sx n="71" d="100"/>
          <a:sy n="71" d="100"/>
        </p:scale>
        <p:origin x="-510" y="-108"/>
      </p:cViewPr>
      <p:guideLst>
        <p:guide orient="horz" pos="1215"/>
        <p:guide orient="horz" pos="2981"/>
        <p:guide orient="horz" pos="1063"/>
        <p:guide orient="horz" pos="4103"/>
        <p:guide pos="3151"/>
        <p:guide pos="431"/>
        <p:guide pos="5335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50"/>
    </p:cViewPr>
  </p:sorterViewPr>
  <p:notesViewPr>
    <p:cSldViewPr snapToGrid="0">
      <p:cViewPr varScale="1">
        <p:scale>
          <a:sx n="53" d="100"/>
          <a:sy n="53" d="100"/>
        </p:scale>
        <p:origin x="-2838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71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71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62CBFB-6448-4E91-9294-A01F9588C2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81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71" y="0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4" y="4415236"/>
            <a:ext cx="5607053" cy="41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471"/>
            <a:ext cx="3037946" cy="4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7" rIns="93173" bIns="4658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86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871" y="8830471"/>
            <a:ext cx="3037946" cy="464345"/>
          </a:xfrm>
          <a:prstGeom prst="rect">
            <a:avLst/>
          </a:prstGeom>
        </p:spPr>
        <p:txBody>
          <a:bodyPr lIns="91257" tIns="45629" rIns="91257" bIns="45629"/>
          <a:lstStyle/>
          <a:p>
            <a:pPr>
              <a:defRPr/>
            </a:pPr>
            <a:fld id="{66228FBC-DA1B-42AE-B5AA-8358BECA55D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91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for PARENTS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lIns="93173" tIns="46587" rIns="93173" bIns="46587"/>
          <a:lstStyle/>
          <a:p>
            <a:fld id="{4FCCC285-912E-4071-826B-F558701008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em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Opening Slide PMS 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572000" y="22098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228600" y="57150"/>
            <a:ext cx="7620000" cy="933450"/>
            <a:chOff x="228600" y="56417"/>
            <a:chExt cx="7620000" cy="934183"/>
          </a:xfrm>
        </p:grpSpPr>
        <p:pic>
          <p:nvPicPr>
            <p:cNvPr id="7" name="Picture 6" descr="C:\Documents and Settings\dyca\My Documents\My Pictures\Microsoft Clip Organizer\j0439449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7600" y="76200"/>
              <a:ext cx="10668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C:\Documents and Settings\dyca\My Documents\My Pictures\Microsoft Clip Organizer\j0409305.jp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140677"/>
              <a:ext cx="1066800" cy="77372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 descr="C:\Documents and Settings\dyca\My Documents\My Pictures\Microsoft Clip Organizer\j0439327.jpg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2750" y="189035"/>
              <a:ext cx="108585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C:\Documents and Settings\dyca\My Documents\My Pictures\Microsoft Clip Organizer\j043949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4335" y="76200"/>
              <a:ext cx="1040665" cy="7656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 descr="C:\Documents and Settings\dyca\My Documents\My Pictures\Microsoft Clip Organizer\j0427671.jpg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66800" y="112835"/>
              <a:ext cx="914400" cy="7253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C:\Documents and Settings\dyca\My Documents\My Pictures\Microsoft Clip Organizer\j0438690.jpg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90800" y="56417"/>
              <a:ext cx="1143000" cy="7817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Documents and Settings\dyca\My Documents\My Pictures\Microsoft Clip Organizer\j0430644.jpg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41268"/>
              <a:ext cx="838200" cy="6207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8600" y="228600"/>
              <a:ext cx="838200" cy="762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054225"/>
            <a:ext cx="7315200" cy="765175"/>
          </a:xfrm>
        </p:spPr>
        <p:txBody>
          <a:bodyPr/>
          <a:lstStyle>
            <a:lvl1pPr algn="ctr">
              <a:spcBef>
                <a:spcPct val="50000"/>
              </a:spcBef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60463" y="3795713"/>
            <a:ext cx="6629400" cy="762000"/>
          </a:xfrm>
        </p:spPr>
        <p:txBody>
          <a:bodyPr/>
          <a:lstStyle>
            <a:lvl1pPr marL="0" indent="0" algn="ctr">
              <a:buFontTx/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Place Your Sub-Title If Needed Here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531813"/>
            <a:ext cx="6629400" cy="762000"/>
          </a:xfrm>
        </p:spPr>
        <p:txBody>
          <a:bodyPr/>
          <a:lstStyle>
            <a:lvl1pPr>
              <a:defRPr baseline="0">
                <a:solidFill>
                  <a:srgbClr val="EE77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11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3900" y="18288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910421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6629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5438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xfrm>
            <a:off x="684213" y="6515100"/>
            <a:ext cx="22098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Bright from the Start: Georgia Department of Early Care and Learning- January 3, 2012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5828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ackground Slide PMS 3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687" y="684213"/>
            <a:ext cx="7621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Heading for slide goes here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row of your information goes here</a:t>
            </a:r>
          </a:p>
          <a:p>
            <a:pPr lvl="1"/>
            <a:r>
              <a:rPr lang="en-US" dirty="0" smtClean="0"/>
              <a:t>Second row is located here</a:t>
            </a:r>
          </a:p>
          <a:p>
            <a:pPr lvl="2"/>
            <a:r>
              <a:rPr lang="en-US" dirty="0" smtClean="0"/>
              <a:t>Third row here</a:t>
            </a: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7643813" y="6462713"/>
            <a:ext cx="6524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2"/>
                </a:solidFill>
                <a:latin typeface="Myriad Roman" pitchFamily="34" charset="0"/>
              </a:rPr>
              <a:t>Page </a:t>
            </a:r>
            <a:fld id="{314DD5A4-5EDF-4F0A-8E61-14EE729C81AD}" type="slidenum">
              <a:rPr lang="en-US" altLang="en-US" sz="800">
                <a:solidFill>
                  <a:schemeClr val="bg2"/>
                </a:solidFill>
                <a:latin typeface="Myriad Roman" pitchFamily="34" charset="0"/>
              </a:rPr>
              <a:pPr algn="ctr" eaLnBrk="0" hangingPunct="0">
                <a:defRPr/>
              </a:pPr>
              <a:t>‹#›</a:t>
            </a:fld>
            <a:endParaRPr lang="en-US" altLang="en-US" sz="800" dirty="0">
              <a:solidFill>
                <a:schemeClr val="bg2"/>
              </a:solidFill>
              <a:latin typeface="Myriad Roman" pitchFamily="34" charset="0"/>
            </a:endParaRPr>
          </a:p>
        </p:txBody>
      </p:sp>
      <p:pic>
        <p:nvPicPr>
          <p:cNvPr id="1030" name="Picture 18" descr="4C-SproutSm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5325" y="5903913"/>
            <a:ext cx="798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76275" y="6426200"/>
            <a:ext cx="64342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chemeClr val="bg2"/>
                </a:solidFill>
                <a:latin typeface="Arial" charset="0"/>
              </a:rPr>
              <a:t>Bright from the Start: Georgia Department of Early Care and </a:t>
            </a:r>
            <a:r>
              <a:rPr lang="en-US" sz="900" dirty="0" smtClean="0">
                <a:solidFill>
                  <a:schemeClr val="bg2"/>
                </a:solidFill>
                <a:latin typeface="Arial" charset="0"/>
              </a:rPr>
              <a:t>Learning</a:t>
            </a:r>
            <a:r>
              <a:rPr lang="en-US" sz="900" baseline="0" dirty="0" smtClean="0">
                <a:solidFill>
                  <a:schemeClr val="bg2"/>
                </a:solidFill>
                <a:latin typeface="Arial" charset="0"/>
              </a:rPr>
              <a:t> – January 3, 2012</a:t>
            </a:r>
            <a:endParaRPr lang="en-US" sz="90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9" r:id="rId2"/>
    <p:sldLayoutId id="2147483890" r:id="rId3"/>
    <p:sldLayoutId id="2147483894" r:id="rId4"/>
    <p:sldLayoutId id="2147483895" r:id="rId5"/>
  </p:sldLayoutIdLst>
  <p:transition spd="med" advClick="0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EA75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9933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Font typeface="Arial" pitchFamily="34" charset="0"/>
        <a:buChar char="•"/>
        <a:defRPr sz="23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rgbClr val="A1979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700">
          <a:solidFill>
            <a:srgbClr val="A197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%20Adams@decal.ga.gov" TargetMode="External"/><Relationship Id="rId2" Type="http://schemas.openxmlformats.org/officeDocument/2006/relationships/hyperlink" Target="mailto:Bobby.Cagle@decal.ga.go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45435"/>
            <a:ext cx="73152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DECAL </a:t>
            </a:r>
            <a:br>
              <a:rPr lang="en-US" sz="4000" dirty="0" smtClean="0"/>
            </a:br>
            <a:r>
              <a:rPr lang="en-US" sz="4000" dirty="0" smtClean="0"/>
              <a:t> Stakeholder Network: </a:t>
            </a:r>
            <a:br>
              <a:rPr lang="en-US" sz="4000" dirty="0" smtClean="0"/>
            </a:br>
            <a:r>
              <a:rPr lang="en-US" sz="4000" dirty="0" smtClean="0"/>
              <a:t>Pre-K Parents 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Advisory Committee  </a:t>
            </a:r>
            <a:endParaRPr lang="en-US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28478"/>
            <a:ext cx="91440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Bobby </a:t>
            </a:r>
            <a:r>
              <a:rPr lang="en-US" sz="2800" dirty="0"/>
              <a:t>D. Cagle, MSW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Commissioner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Bright from the Start: </a:t>
            </a: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Georgia </a:t>
            </a:r>
            <a:r>
              <a:rPr lang="en-US" sz="2800" dirty="0"/>
              <a:t>Department of Early Care and Learning</a:t>
            </a:r>
          </a:p>
          <a:p>
            <a:pPr eaLnBrk="1" hangingPunct="1"/>
            <a:endParaRPr lang="en-US" sz="2500" dirty="0" smtClean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327150" y="5380038"/>
            <a:ext cx="66294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FF9933"/>
              </a:buClr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89170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9400"/>
            <a:ext cx="7543800" cy="4501776"/>
          </a:xfrm>
        </p:spPr>
        <p:txBody>
          <a:bodyPr/>
          <a:lstStyle/>
          <a:p>
            <a:r>
              <a:rPr lang="en-US" b="0" dirty="0" smtClean="0"/>
              <a:t>Welcome and Meeting Purpose</a:t>
            </a:r>
          </a:p>
          <a:p>
            <a:endParaRPr lang="en-US" b="0" dirty="0" smtClean="0"/>
          </a:p>
          <a:p>
            <a:r>
              <a:rPr lang="en-US" b="0" dirty="0" smtClean="0"/>
              <a:t>Goals and Objectives of the Advisory Committee</a:t>
            </a:r>
          </a:p>
          <a:p>
            <a:endParaRPr lang="en-US" b="0" dirty="0" smtClean="0"/>
          </a:p>
          <a:p>
            <a:r>
              <a:rPr lang="en-US" b="0" dirty="0" smtClean="0"/>
              <a:t>Pre-K Program Updates</a:t>
            </a:r>
          </a:p>
          <a:p>
            <a:endParaRPr lang="en-US" b="0" dirty="0" smtClean="0"/>
          </a:p>
          <a:p>
            <a:r>
              <a:rPr lang="en-US" b="0" dirty="0" smtClean="0"/>
              <a:t>Wrap Up and Next Steps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4316772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688" y="349625"/>
            <a:ext cx="6629400" cy="820270"/>
          </a:xfrm>
        </p:spPr>
        <p:txBody>
          <a:bodyPr/>
          <a:lstStyle/>
          <a:p>
            <a:r>
              <a:rPr lang="en-US" sz="3200" dirty="0" smtClean="0"/>
              <a:t>Goals and Objectives of the Advisory Committee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4024"/>
            <a:ext cx="7543800" cy="5499847"/>
          </a:xfrm>
        </p:spPr>
        <p:txBody>
          <a:bodyPr/>
          <a:lstStyle/>
          <a:p>
            <a:pPr marL="0" indent="0">
              <a:buNone/>
            </a:pPr>
            <a:endParaRPr lang="en-US" b="0" dirty="0" smtClean="0"/>
          </a:p>
          <a:p>
            <a:r>
              <a:rPr lang="en-US" b="0" dirty="0" smtClean="0"/>
              <a:t>Provide targeted stakeholders with an opportunity to speak directly with Commissioner Cagle on a regularly scheduled basis</a:t>
            </a:r>
          </a:p>
          <a:p>
            <a:endParaRPr lang="en-US" b="0" dirty="0" smtClean="0"/>
          </a:p>
          <a:p>
            <a:r>
              <a:rPr lang="en-US" b="0" dirty="0" smtClean="0"/>
              <a:t>Advise the department of local level issues occurring with DECAL programs</a:t>
            </a:r>
          </a:p>
          <a:p>
            <a:endParaRPr lang="en-US" b="0" dirty="0" smtClean="0"/>
          </a:p>
          <a:p>
            <a:r>
              <a:rPr lang="en-US" b="0" dirty="0" smtClean="0"/>
              <a:t>Identify and discuss the impact of statewide trends</a:t>
            </a:r>
          </a:p>
          <a:p>
            <a:endParaRPr lang="en-US" b="0" dirty="0"/>
          </a:p>
          <a:p>
            <a:r>
              <a:rPr lang="en-US" b="0" dirty="0" smtClean="0"/>
              <a:t>Provide feedback on proposed program and rule changes</a:t>
            </a:r>
            <a:endParaRPr lang="en-US" b="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260660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Meeting Information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meetings per year and as needed</a:t>
            </a:r>
          </a:p>
          <a:p>
            <a:pPr lvl="1"/>
            <a:r>
              <a:rPr lang="en-US" sz="2400" dirty="0" smtClean="0"/>
              <a:t>Held via conference calls and webinars, as needed</a:t>
            </a:r>
          </a:p>
          <a:p>
            <a:endParaRPr lang="en-US" dirty="0" smtClean="0"/>
          </a:p>
          <a:p>
            <a:r>
              <a:rPr lang="en-US" dirty="0" smtClean="0"/>
              <a:t>Subcommittees from the advisory groups </a:t>
            </a:r>
            <a:r>
              <a:rPr lang="en-US" b="0" dirty="0" smtClean="0"/>
              <a:t>will routinely be formed to address specific issues facing DECAL</a:t>
            </a:r>
          </a:p>
          <a:p>
            <a:endParaRPr lang="en-US" dirty="0" smtClean="0"/>
          </a:p>
          <a:p>
            <a:r>
              <a:rPr lang="en-US" dirty="0" smtClean="0"/>
              <a:t>Term: </a:t>
            </a:r>
            <a:r>
              <a:rPr lang="en-US" b="0" dirty="0" smtClean="0"/>
              <a:t>1 year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354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393" y="309282"/>
            <a:ext cx="6629400" cy="470647"/>
          </a:xfrm>
        </p:spPr>
        <p:txBody>
          <a:bodyPr/>
          <a:lstStyle/>
          <a:p>
            <a:r>
              <a:rPr lang="en-US" sz="3200" dirty="0" smtClean="0"/>
              <a:t>DECAL Advisory Committees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707" y="847166"/>
            <a:ext cx="10733278" cy="10030508"/>
          </a:xfrm>
        </p:spPr>
        <p:txBody>
          <a:bodyPr/>
          <a:lstStyle/>
          <a:p>
            <a:r>
              <a:rPr lang="en-US" dirty="0" smtClean="0"/>
              <a:t>Pre-K </a:t>
            </a:r>
            <a:r>
              <a:rPr lang="en-US" dirty="0"/>
              <a:t>(5 committees)</a:t>
            </a:r>
          </a:p>
          <a:p>
            <a:pPr lvl="1"/>
            <a:r>
              <a:rPr lang="en-US" sz="2000" dirty="0"/>
              <a:t>Superintendents</a:t>
            </a:r>
          </a:p>
          <a:p>
            <a:pPr lvl="1"/>
            <a:r>
              <a:rPr lang="en-US" sz="2000" dirty="0" smtClean="0"/>
              <a:t>Directors/Principals (Public)</a:t>
            </a:r>
          </a:p>
          <a:p>
            <a:pPr lvl="1"/>
            <a:r>
              <a:rPr lang="en-US" sz="2000" dirty="0" smtClean="0"/>
              <a:t>Directors/Owners (Private)</a:t>
            </a:r>
            <a:endParaRPr lang="en-US" sz="2000" dirty="0"/>
          </a:p>
          <a:p>
            <a:pPr lvl="1"/>
            <a:r>
              <a:rPr lang="en-US" sz="2000" dirty="0" smtClean="0"/>
              <a:t>Teachers</a:t>
            </a:r>
            <a:endParaRPr lang="en-US" sz="2000" dirty="0"/>
          </a:p>
          <a:p>
            <a:pPr lvl="1"/>
            <a:r>
              <a:rPr lang="en-US" sz="2000" dirty="0" smtClean="0"/>
              <a:t>Parents</a:t>
            </a:r>
            <a:endParaRPr lang="en-US" sz="2000" dirty="0"/>
          </a:p>
          <a:p>
            <a:r>
              <a:rPr lang="en-US" dirty="0" smtClean="0"/>
              <a:t>Child Care Services</a:t>
            </a:r>
          </a:p>
          <a:p>
            <a:pPr lvl="1"/>
            <a:r>
              <a:rPr lang="en-US" sz="2000" dirty="0" smtClean="0"/>
              <a:t>Directors/Owners (Family Day Home and Group)</a:t>
            </a:r>
          </a:p>
          <a:p>
            <a:r>
              <a:rPr lang="en-US" dirty="0" smtClean="0"/>
              <a:t>Quality Improvement </a:t>
            </a:r>
          </a:p>
          <a:p>
            <a:r>
              <a:rPr lang="en-US" dirty="0" smtClean="0"/>
              <a:t>Infant/Toddler Care</a:t>
            </a:r>
          </a:p>
          <a:p>
            <a:r>
              <a:rPr lang="en-US" dirty="0"/>
              <a:t>Faith Based Programs</a:t>
            </a:r>
          </a:p>
          <a:p>
            <a:r>
              <a:rPr lang="en-US" dirty="0"/>
              <a:t>Philanthropy</a:t>
            </a:r>
          </a:p>
          <a:p>
            <a:r>
              <a:rPr lang="en-US" dirty="0" smtClean="0"/>
              <a:t>Nutrition</a:t>
            </a:r>
          </a:p>
          <a:p>
            <a:r>
              <a:rPr lang="en-US" dirty="0" smtClean="0"/>
              <a:t>Business</a:t>
            </a:r>
          </a:p>
          <a:p>
            <a:endParaRPr lang="en-US" sz="1800" dirty="0"/>
          </a:p>
        </p:txBody>
      </p:sp>
      <p:pic>
        <p:nvPicPr>
          <p:cNvPr id="1026" name="Picture 2" descr="C:\Documents and Settings\lysl\Local Settings\Temporary Internet Files\Content.IE5\F3K9CS5J\MC9004419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7" y="1504130"/>
            <a:ext cx="3380865" cy="18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7793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335" y="668290"/>
            <a:ext cx="7159127" cy="762000"/>
          </a:xfrm>
        </p:spPr>
        <p:txBody>
          <a:bodyPr/>
          <a:lstStyle/>
          <a:p>
            <a:r>
              <a:rPr lang="en-US" sz="3200" dirty="0" smtClean="0"/>
              <a:t>Expectations for Departmental Stakeholder Engagement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48" y="1644935"/>
            <a:ext cx="7543800" cy="4114800"/>
          </a:xfrm>
        </p:spPr>
        <p:txBody>
          <a:bodyPr/>
          <a:lstStyle/>
          <a:p>
            <a:r>
              <a:rPr lang="en-US" dirty="0" smtClean="0"/>
              <a:t>A wide variety of stakeholders will be consulted before major changes occur in regulation, policy, or agency practice </a:t>
            </a:r>
          </a:p>
          <a:p>
            <a:pPr lvl="1"/>
            <a:r>
              <a:rPr lang="en-US" sz="2400" dirty="0" smtClean="0"/>
              <a:t>Providers</a:t>
            </a:r>
          </a:p>
          <a:p>
            <a:pPr lvl="1"/>
            <a:r>
              <a:rPr lang="en-US" sz="2400" dirty="0" smtClean="0"/>
              <a:t>Consumers</a:t>
            </a:r>
          </a:p>
          <a:p>
            <a:pPr lvl="1"/>
            <a:r>
              <a:rPr lang="en-US" sz="2400" dirty="0" smtClean="0"/>
              <a:t>Advocacy Organizations</a:t>
            </a:r>
          </a:p>
          <a:p>
            <a:pPr lvl="1"/>
            <a:r>
              <a:rPr lang="en-US" sz="2400" dirty="0" smtClean="0"/>
              <a:t>Provider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8588187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Pre-K Program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Components of the Program</a:t>
            </a:r>
          </a:p>
          <a:p>
            <a:pPr lvl="1"/>
            <a:r>
              <a:rPr lang="en-US" sz="2000" dirty="0"/>
              <a:t>Universality</a:t>
            </a:r>
          </a:p>
          <a:p>
            <a:pPr lvl="1"/>
            <a:r>
              <a:rPr lang="en-US" sz="2000" dirty="0" smtClean="0"/>
              <a:t>Standards </a:t>
            </a:r>
            <a:r>
              <a:rPr lang="en-US" sz="2000" dirty="0"/>
              <a:t>Based </a:t>
            </a:r>
            <a:r>
              <a:rPr lang="en-US" sz="2000" dirty="0" smtClean="0"/>
              <a:t>Instruction</a:t>
            </a:r>
          </a:p>
          <a:p>
            <a:pPr lvl="2"/>
            <a:r>
              <a:rPr lang="en-US" sz="2000" dirty="0" smtClean="0"/>
              <a:t>Approved </a:t>
            </a:r>
            <a:r>
              <a:rPr lang="en-US" sz="2000" dirty="0"/>
              <a:t>Curricula </a:t>
            </a:r>
            <a:r>
              <a:rPr lang="en-US" sz="2000" dirty="0" smtClean="0"/>
              <a:t>Choices</a:t>
            </a:r>
          </a:p>
          <a:p>
            <a:pPr lvl="1"/>
            <a:r>
              <a:rPr lang="en-US" sz="2000" dirty="0" smtClean="0"/>
              <a:t>Parent Choice</a:t>
            </a:r>
          </a:p>
          <a:p>
            <a:pPr lvl="1"/>
            <a:r>
              <a:rPr lang="en-US" sz="2000" dirty="0" smtClean="0"/>
              <a:t>Public/Private Partnerships</a:t>
            </a:r>
          </a:p>
          <a:p>
            <a:pPr lvl="1"/>
            <a:r>
              <a:rPr lang="en-US" sz="2000" dirty="0" smtClean="0"/>
              <a:t>High Quality </a:t>
            </a:r>
          </a:p>
          <a:p>
            <a:pPr lvl="1"/>
            <a:r>
              <a:rPr lang="en-US" sz="2000" dirty="0" smtClean="0"/>
              <a:t>Funded by the Georgia Lottery for Education</a:t>
            </a:r>
          </a:p>
          <a:p>
            <a:pPr lvl="1"/>
            <a:endParaRPr lang="en-US" sz="2000" dirty="0"/>
          </a:p>
          <a:p>
            <a:r>
              <a:rPr lang="en-US" dirty="0" smtClean="0"/>
              <a:t>Budget Reductions for Current School Year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658916"/>
      </p:ext>
    </p:extLst>
  </p:cSld>
  <p:clrMapOvr>
    <a:masterClrMapping/>
  </p:clrMapOvr>
  <p:transition spd="med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6142" y="3092823"/>
            <a:ext cx="7611035" cy="72511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sz="36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Contact Information:</a:t>
            </a:r>
            <a:r>
              <a:rPr lang="en-US" sz="3600" i="1" dirty="0">
                <a:solidFill>
                  <a:srgbClr val="000000"/>
                </a:solidFill>
                <a:effectLst/>
                <a:ea typeface="+mn-ea"/>
                <a:cs typeface="+mn-cs"/>
              </a:rPr>
              <a:t/>
            </a:r>
            <a:br>
              <a:rPr lang="en-US" sz="3600" i="1" dirty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en-US" sz="36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/>
            </a:r>
            <a:br>
              <a:rPr lang="en-US" sz="36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If </a:t>
            </a:r>
            <a: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  <a:t>you have additional comments </a:t>
            </a: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or </a:t>
            </a:r>
            <a: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  <a:t>questions, please contact  </a:t>
            </a: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/>
            </a:r>
            <a:b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Commissioner </a:t>
            </a:r>
            <a: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  <a:t>Bobby Cagle at </a:t>
            </a:r>
            <a: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  <a:hlinkClick r:id="rId2"/>
              </a:rPr>
              <a:t>Bobby.Cagle@decal.ga.gov</a:t>
            </a:r>
            <a: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  <a:t>  </a:t>
            </a: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/>
            </a:r>
            <a:b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or  </a:t>
            </a:r>
            <a: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  <a:t/>
            </a:r>
            <a:b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Susan </a:t>
            </a:r>
            <a: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  <a:t>Adams, </a:t>
            </a: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>Assistance </a:t>
            </a:r>
            <a: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  <a:t>Commissioner  for Pre-K at </a:t>
            </a: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  <a:t/>
            </a:r>
            <a:b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r>
              <a:rPr lang="en-US" sz="3200" i="1" dirty="0" smtClean="0">
                <a:solidFill>
                  <a:srgbClr val="000000"/>
                </a:solidFill>
                <a:effectLst/>
                <a:ea typeface="+mn-ea"/>
                <a:cs typeface="+mn-cs"/>
                <a:hlinkClick r:id="rId3"/>
              </a:rPr>
              <a:t>Susan.Adams@decal.ga.gov </a:t>
            </a:r>
            <a: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  <a:t/>
            </a:r>
            <a:br>
              <a:rPr lang="en-US" sz="3200" i="1" dirty="0">
                <a:solidFill>
                  <a:srgbClr val="000000"/>
                </a:solidFill>
                <a:effectLst/>
                <a:ea typeface="+mn-ea"/>
                <a:cs typeface="+mn-cs"/>
              </a:rPr>
            </a:b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5649294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rgia Agency Powerpoint Template 11.2005">
  <a:themeElements>
    <a:clrScheme name="Georgia Agency Powerpoint Template 11.2005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Georgia Agency Powerpoint Template 11.20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orgia Agency Powerpoint Template 11.20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rgia Agency Powerpoint Template 11.20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rgia Agency Powerpoint Template 11.20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5654</TotalTime>
  <Words>241</Words>
  <Application>Microsoft Office PowerPoint</Application>
  <PresentationFormat>On-screen Show (4:3)</PresentationFormat>
  <Paragraphs>67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Georgia Agency Powerpoint Template 11.2005</vt:lpstr>
      <vt:lpstr>DECAL   Stakeholder Network:  Pre-K Parents  Advisory Committee  </vt:lpstr>
      <vt:lpstr>AGENDA</vt:lpstr>
      <vt:lpstr>Goals and Objectives of the Advisory Committee</vt:lpstr>
      <vt:lpstr>Meeting Information</vt:lpstr>
      <vt:lpstr>DECAL Advisory Committees</vt:lpstr>
      <vt:lpstr>Expectations for Departmental Stakeholder Engagement</vt:lpstr>
      <vt:lpstr>Pre-K Program Updates</vt:lpstr>
      <vt:lpstr>Contact Information:  If you have additional comments or questions, please contact   Commissioner Bobby Cagle at Bobby.Cagle@decal.ga.gov   or   Susan Adams, Assistance Commissioner  for Pre-K at  Susan.Adams@decal.ga.gov  </vt:lpstr>
    </vt:vector>
  </TitlesOfParts>
  <Company>GDEcD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Marketing and Communications</dc:creator>
  <cp:lastModifiedBy>Deidria Bolden</cp:lastModifiedBy>
  <cp:revision>1110</cp:revision>
  <cp:lastPrinted>2011-11-09T19:42:52Z</cp:lastPrinted>
  <dcterms:created xsi:type="dcterms:W3CDTF">2005-11-10T15:45:06Z</dcterms:created>
  <dcterms:modified xsi:type="dcterms:W3CDTF">2012-01-04T15:35:08Z</dcterms:modified>
</cp:coreProperties>
</file>