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04" r:id="rId2"/>
    <p:sldId id="812" r:id="rId3"/>
    <p:sldId id="813" r:id="rId4"/>
    <p:sldId id="819" r:id="rId5"/>
    <p:sldId id="818" r:id="rId6"/>
    <p:sldId id="817" r:id="rId7"/>
    <p:sldId id="814" r:id="rId8"/>
    <p:sldId id="822" r:id="rId9"/>
    <p:sldId id="824" r:id="rId10"/>
    <p:sldId id="811" r:id="rId11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14"/>
            <p14:sldId id="822"/>
            <p14:sldId id="824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01081008941678E-2"/>
          <c:y val="0.10103073100360674"/>
          <c:w val="0.92098328810593588"/>
          <c:h val="0.5908361179060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5.28</c:v>
                </c:pt>
                <c:pt idx="1">
                  <c:v>6.45</c:v>
                </c:pt>
                <c:pt idx="2">
                  <c:v>4.7</c:v>
                </c:pt>
                <c:pt idx="3">
                  <c:v>4.3600000000000003</c:v>
                </c:pt>
                <c:pt idx="4">
                  <c:v>4.97</c:v>
                </c:pt>
                <c:pt idx="5">
                  <c:v>4.5</c:v>
                </c:pt>
                <c:pt idx="6">
                  <c:v>3.9</c:v>
                </c:pt>
                <c:pt idx="7">
                  <c:v>2.09</c:v>
                </c:pt>
                <c:pt idx="8">
                  <c:v>2.04</c:v>
                </c:pt>
                <c:pt idx="9">
                  <c:v>2.85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Positive Climate</c:v>
                </c:pt>
                <c:pt idx="1">
                  <c:v>Negative Climate (reversed)</c:v>
                </c:pt>
                <c:pt idx="2">
                  <c:v>Teacher Sensitivity</c:v>
                </c:pt>
                <c:pt idx="3">
                  <c:v>Regard for Student Perspectives</c:v>
                </c:pt>
                <c:pt idx="4">
                  <c:v>Behavior Management</c:v>
                </c:pt>
                <c:pt idx="5">
                  <c:v>Productivity</c:v>
                </c:pt>
                <c:pt idx="6">
                  <c:v>Instructional Learning Formats</c:v>
                </c:pt>
                <c:pt idx="7">
                  <c:v>Concept Development</c:v>
                </c:pt>
                <c:pt idx="8">
                  <c:v>Quality of Feedback</c:v>
                </c:pt>
                <c:pt idx="9">
                  <c:v>Language Modeling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5.4127607519958785</c:v>
                </c:pt>
                <c:pt idx="1">
                  <c:v>6.8261438750107306</c:v>
                </c:pt>
                <c:pt idx="2">
                  <c:v>5.1249034251867123</c:v>
                </c:pt>
                <c:pt idx="3">
                  <c:v>4.7451068761267052</c:v>
                </c:pt>
                <c:pt idx="4">
                  <c:v>5.4443729075457119</c:v>
                </c:pt>
                <c:pt idx="5">
                  <c:v>5.4773800326208262</c:v>
                </c:pt>
                <c:pt idx="6">
                  <c:v>4.5882693793458662</c:v>
                </c:pt>
                <c:pt idx="7">
                  <c:v>1.8091252468023002</c:v>
                </c:pt>
                <c:pt idx="8">
                  <c:v>2.0260537385183279</c:v>
                </c:pt>
                <c:pt idx="9">
                  <c:v>2.3370246373079238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32128"/>
        <c:axId val="160871168"/>
      </c:barChart>
      <c:catAx>
        <c:axId val="160832128"/>
        <c:scaling>
          <c:orientation val="minMax"/>
        </c:scaling>
        <c:delete val="0"/>
        <c:axPos val="b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 rot="-3600000"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60871168"/>
        <c:crosses val="autoZero"/>
        <c:auto val="0"/>
        <c:lblAlgn val="ctr"/>
        <c:lblOffset val="100"/>
        <c:noMultiLvlLbl val="0"/>
      </c:catAx>
      <c:valAx>
        <c:axId val="160871168"/>
        <c:scaling>
          <c:orientation val="minMax"/>
          <c:max val="7"/>
          <c:min val="1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High  Mid  Low</a:t>
                </a:r>
              </a:p>
            </c:rich>
          </c:tx>
          <c:layout>
            <c:manualLayout>
              <c:xMode val="edge"/>
              <c:yMode val="edge"/>
              <c:x val="1.6083316428980709E-2"/>
              <c:y val="8.5596935580186134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60832128"/>
        <c:crosses val="autoZero"/>
        <c:crossBetween val="between"/>
        <c:majorUnit val="1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6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PRIVATE DIRECTORS</a:t>
            </a:r>
            <a:r>
              <a:rPr lang="en-US" baseline="0" dirty="0" smtClean="0"/>
              <a:t> AND OWNERS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0286" y="8845232"/>
            <a:ext cx="3044401" cy="465455"/>
          </a:xfrm>
          <a:prstGeom prst="rect">
            <a:avLst/>
          </a:prstGeom>
        </p:spPr>
        <p:txBody>
          <a:bodyPr lIns="91501" tIns="45751" rIns="91501" bIns="45751"/>
          <a:lstStyle/>
          <a:p>
            <a:pPr>
              <a:defRPr/>
            </a:pPr>
            <a:fld id="{AE8E0288-DAE8-4D2F-B175-04871B0842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6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PRIVATE</a:t>
            </a:r>
            <a:r>
              <a:rPr lang="en-US" baseline="0" dirty="0" smtClean="0"/>
              <a:t> DIRECTORS AND OWNERS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4FCCC285-912E-4071-826B-F558701008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5702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  <p:sldLayoutId id="2147483896" r:id="rId6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DECAL </a:t>
            </a:r>
            <a:br>
              <a:rPr lang="en-US" sz="4000" dirty="0" smtClean="0"/>
            </a:br>
            <a:r>
              <a:rPr lang="en-US" sz="4000" dirty="0" smtClean="0"/>
              <a:t> Stakeholder Network: Private Pre-K Directors and Owners Advisory Committee 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15031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52763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Wrap 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Pre-K Program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 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major changes 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Pre-K Program Updates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06" y="1290918"/>
            <a:ext cx="7543800" cy="5082988"/>
          </a:xfrm>
        </p:spPr>
        <p:txBody>
          <a:bodyPr/>
          <a:lstStyle/>
          <a:p>
            <a:pPr marL="0" indent="0" defTabSz="9143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defTabSz="9143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Improving </a:t>
            </a:r>
            <a:r>
              <a:rPr lang="en-US" dirty="0"/>
              <a:t>Quality:</a:t>
            </a:r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Continued alignment to K-3 education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Georgia </a:t>
            </a:r>
            <a:r>
              <a:rPr lang="en-US" sz="2000" dirty="0"/>
              <a:t>Testing Identification Number (GTID) to link each child to DOE Longitudinal Data System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Increase in online Pre-K assessment (WSO) to link to DOE database</a:t>
            </a:r>
          </a:p>
          <a:p>
            <a:pPr lvl="1"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/>
              <a:t>Pre-K Standards Alignment to Common Core Standards</a:t>
            </a:r>
          </a:p>
          <a:p>
            <a:pPr marL="457200" lvl="1" indent="0" defTabSz="9143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Focus on improving instructional support using  CLASS instrument</a:t>
            </a:r>
          </a:p>
          <a:p>
            <a:pPr marL="742950" lvl="2" indent="-342900"/>
            <a:r>
              <a:rPr lang="en-US" sz="2000" dirty="0"/>
              <a:t>Participation in  K-12 Race to the Top</a:t>
            </a:r>
          </a:p>
          <a:p>
            <a:pPr marL="742950" lvl="2" indent="-342900"/>
            <a:r>
              <a:rPr lang="en-US" sz="2000" dirty="0"/>
              <a:t>Professional Development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3657710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47" y="670766"/>
            <a:ext cx="7837300" cy="762000"/>
          </a:xfrm>
        </p:spPr>
        <p:txBody>
          <a:bodyPr/>
          <a:lstStyle/>
          <a:p>
            <a:r>
              <a:rPr lang="en-US" sz="3200" dirty="0" smtClean="0"/>
              <a:t>Georgia’s Pre-K CLASS </a:t>
            </a:r>
            <a:br>
              <a:rPr lang="en-US" sz="3200" dirty="0" smtClean="0"/>
            </a:br>
            <a:r>
              <a:rPr lang="en-US" sz="2000" dirty="0" smtClean="0">
                <a:effectLst/>
              </a:rPr>
              <a:t>Scores Compared to National Averages (2010-2011)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91873"/>
              </p:ext>
            </p:extLst>
          </p:nvPr>
        </p:nvGraphicFramePr>
        <p:xfrm>
          <a:off x="238713" y="1219200"/>
          <a:ext cx="8829087" cy="535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375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Pre-K Program Updates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Pre-K Teacher Retention Rate</a:t>
            </a:r>
          </a:p>
          <a:p>
            <a:pPr lvl="1"/>
            <a:r>
              <a:rPr lang="en-US" sz="2000" dirty="0" smtClean="0"/>
              <a:t>Lead Teachers 		2012:  75% 	2011:  81%</a:t>
            </a:r>
          </a:p>
          <a:p>
            <a:pPr lvl="1"/>
            <a:r>
              <a:rPr lang="en-US" sz="2000" dirty="0" smtClean="0"/>
              <a:t>Assistant Teachers	2012:  67%	2011:  73%</a:t>
            </a:r>
          </a:p>
          <a:p>
            <a:pPr lvl="1"/>
            <a:endParaRPr lang="en-US" dirty="0" smtClean="0"/>
          </a:p>
          <a:p>
            <a:r>
              <a:rPr lang="en-US" dirty="0"/>
              <a:t>Pre-K </a:t>
            </a:r>
            <a:r>
              <a:rPr lang="en-US" dirty="0" smtClean="0"/>
              <a:t>Budget</a:t>
            </a:r>
          </a:p>
          <a:p>
            <a:pPr lvl="1"/>
            <a:r>
              <a:rPr lang="en-US" sz="2000" dirty="0" smtClean="0"/>
              <a:t>School Calendar</a:t>
            </a:r>
          </a:p>
          <a:p>
            <a:pPr lvl="1"/>
            <a:r>
              <a:rPr lang="en-US" sz="2000" dirty="0" smtClean="0"/>
              <a:t>Teaching Staff Salary</a:t>
            </a:r>
          </a:p>
          <a:p>
            <a:pPr lvl="1"/>
            <a:r>
              <a:rPr lang="en-US" sz="2000" dirty="0" smtClean="0"/>
              <a:t>Flexibility</a:t>
            </a:r>
          </a:p>
          <a:p>
            <a:pPr lvl="1"/>
            <a:endParaRPr lang="en-US" sz="30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9917162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</TotalTime>
  <Words>299</Words>
  <Application>Microsoft Office PowerPoint</Application>
  <PresentationFormat>On-screen Show (4:3)</PresentationFormat>
  <Paragraphs>80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Georgia Agency Powerpoint Template 11.2005</vt:lpstr>
      <vt:lpstr>DECAL   Stakeholder Network: Private Pre-K Directors and Owners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Pre-K Program Updates</vt:lpstr>
      <vt:lpstr>Georgia’s Pre-K CLASS  Scores Compared to National Averages (2010-2011) </vt:lpstr>
      <vt:lpstr>Pre-K Program Updates</vt:lpstr>
      <vt:lpstr>Wrap Up and Next Steps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1102</cp:revision>
  <cp:lastPrinted>2011-11-09T19:42:52Z</cp:lastPrinted>
  <dcterms:created xsi:type="dcterms:W3CDTF">2005-11-10T15:45:06Z</dcterms:created>
  <dcterms:modified xsi:type="dcterms:W3CDTF">2011-12-30T15:43:01Z</dcterms:modified>
</cp:coreProperties>
</file>