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04" r:id="rId2"/>
    <p:sldId id="812" r:id="rId3"/>
    <p:sldId id="813" r:id="rId4"/>
    <p:sldId id="819" r:id="rId5"/>
    <p:sldId id="818" r:id="rId6"/>
    <p:sldId id="817" r:id="rId7"/>
    <p:sldId id="814" r:id="rId8"/>
    <p:sldId id="811" r:id="rId9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05067B-BD7F-4BD7-9E22-379846385BBC}">
          <p14:sldIdLst>
            <p14:sldId id="804"/>
            <p14:sldId id="812"/>
          </p14:sldIdLst>
        </p14:section>
        <p14:section name="Untitled Section" id="{B678559D-B51A-4124-B641-CB49F2A4ACDF}">
          <p14:sldIdLst>
            <p14:sldId id="813"/>
            <p14:sldId id="819"/>
            <p14:sldId id="818"/>
            <p14:sldId id="817"/>
            <p14:sldId id="814"/>
            <p14:sldId id="8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idria Bolden" initials="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3399"/>
    <a:srgbClr val="008000"/>
    <a:srgbClr val="7D706B"/>
    <a:srgbClr val="FF9933"/>
    <a:srgbClr val="D6EDBD"/>
    <a:srgbClr val="A19795"/>
    <a:srgbClr val="FFBE7D"/>
    <a:srgbClr val="79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1" autoAdjust="0"/>
    <p:restoredTop sz="91266" autoAdjust="0"/>
  </p:normalViewPr>
  <p:slideViewPr>
    <p:cSldViewPr snapToGrid="0">
      <p:cViewPr>
        <p:scale>
          <a:sx n="71" d="100"/>
          <a:sy n="71" d="100"/>
        </p:scale>
        <p:origin x="-510" y="-108"/>
      </p:cViewPr>
      <p:guideLst>
        <p:guide orient="horz" pos="1215"/>
        <p:guide orient="horz" pos="2981"/>
        <p:guide orient="horz" pos="1063"/>
        <p:guide orient="horz" pos="4103"/>
        <p:guide pos="3151"/>
        <p:guide pos="431"/>
        <p:guide pos="533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notesViewPr>
    <p:cSldViewPr snapToGrid="0">
      <p:cViewPr varScale="1">
        <p:scale>
          <a:sx n="53" d="100"/>
          <a:sy n="53" d="100"/>
        </p:scale>
        <p:origin x="-2838" y="-102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62CBFB-6448-4E91-9294-A01F9588C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28FBC-DA1B-42AE-B5AA-8358BECA55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1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228600" y="57150"/>
            <a:ext cx="7620000" cy="933450"/>
            <a:chOff x="228600" y="56417"/>
            <a:chExt cx="7620000" cy="934183"/>
          </a:xfrm>
        </p:grpSpPr>
        <p:pic>
          <p:nvPicPr>
            <p:cNvPr id="7" name="Picture 6" descr="C:\Documents and Settings\dyca\My Documents\My Pictures\Microsoft Clip Organizer\j0439449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76200"/>
              <a:ext cx="10668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C:\Documents and Settings\dyca\My Documents\My Pictures\Microsoft Clip Organizer\j0409305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140677"/>
              <a:ext cx="1066800" cy="7737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C:\Documents and Settings\dyca\My Documents\My Pictures\Microsoft Clip Organizer\j0439327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2750" y="189035"/>
              <a:ext cx="108585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:\Documents and Settings\dyca\My Documents\My Pictures\Microsoft Clip Organizer\j043949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4335" y="76200"/>
              <a:ext cx="1040665" cy="765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C:\Documents and Settings\dyca\My Documents\My Pictures\Microsoft Clip Organizer\j0427671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12835"/>
              <a:ext cx="91440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:\Documents and Settings\dyca\My Documents\My Pictures\Microsoft Clip Organizer\j0438690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0800" y="56417"/>
              <a:ext cx="1143000" cy="781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Documents and Settings\dyca\My Documents\My Pictures\Microsoft Clip Organizer\j0430644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41268"/>
              <a:ext cx="838200" cy="6207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228600"/>
              <a:ext cx="838200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 algn="ctr">
              <a:spcBef>
                <a:spcPct val="500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0463" y="3795713"/>
            <a:ext cx="6629400" cy="762000"/>
          </a:xfrm>
        </p:spPr>
        <p:txBody>
          <a:bodyPr/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531813"/>
            <a:ext cx="6629400" cy="762000"/>
          </a:xfrm>
        </p:spPr>
        <p:txBody>
          <a:bodyPr/>
          <a:lstStyle>
            <a:lvl1pPr>
              <a:defRPr baseline="0">
                <a:solidFill>
                  <a:srgbClr val="EE77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104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5438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5828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ckground Slide PMS 3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687" y="684213"/>
            <a:ext cx="762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for slide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row of your information goes here</a:t>
            </a:r>
          </a:p>
          <a:p>
            <a:pPr lvl="1"/>
            <a:r>
              <a:rPr lang="en-US" dirty="0" smtClean="0"/>
              <a:t>Second row is located here</a:t>
            </a:r>
          </a:p>
          <a:p>
            <a:pPr lvl="2"/>
            <a:r>
              <a:rPr lang="en-US" dirty="0" smtClean="0"/>
              <a:t>Third row here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643813" y="6462713"/>
            <a:ext cx="652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314DD5A4-5EDF-4F0A-8E61-14EE729C81AD}" type="slidenum">
              <a:rPr lang="en-US" altLang="en-US" sz="800">
                <a:solidFill>
                  <a:schemeClr val="bg2"/>
                </a:solidFill>
                <a:latin typeface="Myriad Roman" pitchFamily="34" charset="0"/>
              </a:rPr>
              <a:pPr algn="ctr" eaLnBrk="0" hangingPunct="0">
                <a:defRPr/>
              </a:pPr>
              <a:t>‹#›</a:t>
            </a:fld>
            <a:endParaRPr lang="en-US" altLang="en-US" sz="800" dirty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18" descr="4C-SproutS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5" y="5903913"/>
            <a:ext cx="79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6275" y="6426200"/>
            <a:ext cx="64342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Arial" charset="0"/>
              </a:rPr>
              <a:t>Bright from the Start: Georgia Department of Early Care and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Learning</a:t>
            </a:r>
            <a:r>
              <a:rPr lang="en-US" sz="900" baseline="0" dirty="0" smtClean="0">
                <a:solidFill>
                  <a:schemeClr val="bg2"/>
                </a:solidFill>
                <a:latin typeface="Arial" charset="0"/>
              </a:rPr>
              <a:t> – January 3, 2012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9" r:id="rId2"/>
    <p:sldLayoutId id="2147483890" r:id="rId3"/>
    <p:sldLayoutId id="2147483894" r:id="rId4"/>
    <p:sldLayoutId id="2147483895" r:id="rId5"/>
  </p:sldLayoutIdLst>
  <p:transition spd="med" advClick="0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Arial" pitchFamily="34" charset="0"/>
        <a:buChar char="•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45435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DECAL </a:t>
            </a:r>
            <a:br>
              <a:rPr lang="en-US" sz="4400" dirty="0" smtClean="0"/>
            </a:br>
            <a:r>
              <a:rPr lang="en-US" sz="4400" dirty="0" smtClean="0"/>
              <a:t> Stakeholder Network: Child Care Services Advisory Committee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5031"/>
            <a:ext cx="91440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Bobby </a:t>
            </a:r>
            <a:r>
              <a:rPr lang="en-US" sz="2800" dirty="0"/>
              <a:t>D. Cagle, MSW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Commissioner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Bright from the Start: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Georgia </a:t>
            </a:r>
            <a:r>
              <a:rPr lang="en-US" sz="2800" dirty="0"/>
              <a:t>Department of Early Care and Learning</a:t>
            </a:r>
          </a:p>
          <a:p>
            <a:pPr eaLnBrk="1" hangingPunct="1"/>
            <a:endParaRPr lang="en-US" sz="25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27150" y="5380038"/>
            <a:ext cx="6629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891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501776"/>
          </a:xfrm>
        </p:spPr>
        <p:txBody>
          <a:bodyPr/>
          <a:lstStyle/>
          <a:p>
            <a:r>
              <a:rPr lang="en-US" b="0" dirty="0" smtClean="0"/>
              <a:t>Welcome and Meeting Purpose</a:t>
            </a:r>
          </a:p>
          <a:p>
            <a:endParaRPr lang="en-US" b="0" dirty="0" smtClean="0"/>
          </a:p>
          <a:p>
            <a:r>
              <a:rPr lang="en-US" b="0" dirty="0" smtClean="0"/>
              <a:t>Goals and Objectives of the Advisory Committee</a:t>
            </a:r>
          </a:p>
          <a:p>
            <a:endParaRPr lang="en-US" b="0" dirty="0" smtClean="0"/>
          </a:p>
          <a:p>
            <a:r>
              <a:rPr lang="en-US" b="0" dirty="0" smtClean="0"/>
              <a:t>Child Care Services Updates</a:t>
            </a:r>
          </a:p>
          <a:p>
            <a:endParaRPr lang="en-US" b="0" dirty="0" smtClean="0"/>
          </a:p>
          <a:p>
            <a:r>
              <a:rPr lang="en-US" b="0" dirty="0" smtClean="0"/>
              <a:t>Wrap Up and Next Steps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1677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49625"/>
            <a:ext cx="6629400" cy="820270"/>
          </a:xfrm>
        </p:spPr>
        <p:txBody>
          <a:bodyPr/>
          <a:lstStyle/>
          <a:p>
            <a:r>
              <a:rPr lang="en-US" sz="3200" dirty="0" smtClean="0"/>
              <a:t>Goals and Objectives of the Advisory Committee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4024"/>
            <a:ext cx="7543800" cy="5499847"/>
          </a:xfrm>
        </p:spPr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Provide targeted stakeholders with an opportunity to speak directly with Commissioner Cagle on a regularly scheduled basis</a:t>
            </a:r>
          </a:p>
          <a:p>
            <a:endParaRPr lang="en-US" b="0" dirty="0" smtClean="0"/>
          </a:p>
          <a:p>
            <a:r>
              <a:rPr lang="en-US" b="0" dirty="0" smtClean="0"/>
              <a:t>Advise the department of local level issues occurring with DECAL programs</a:t>
            </a:r>
          </a:p>
          <a:p>
            <a:endParaRPr lang="en-US" b="0" dirty="0" smtClean="0"/>
          </a:p>
          <a:p>
            <a:r>
              <a:rPr lang="en-US" b="0" dirty="0" smtClean="0"/>
              <a:t>Identify and discuss the impact of statewide trends</a:t>
            </a:r>
          </a:p>
          <a:p>
            <a:endParaRPr lang="en-US" b="0" dirty="0"/>
          </a:p>
          <a:p>
            <a:r>
              <a:rPr lang="en-US" b="0" dirty="0" smtClean="0"/>
              <a:t>Provide feedback on proposed program and rule changes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06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Meeting Information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meetings per year and as needed</a:t>
            </a:r>
          </a:p>
          <a:p>
            <a:pPr lvl="1"/>
            <a:r>
              <a:rPr lang="en-US" sz="2400" dirty="0" smtClean="0"/>
              <a:t>Held via conference calls and webinars, as needed</a:t>
            </a:r>
          </a:p>
          <a:p>
            <a:endParaRPr lang="en-US" dirty="0" smtClean="0"/>
          </a:p>
          <a:p>
            <a:r>
              <a:rPr lang="en-US" dirty="0" smtClean="0"/>
              <a:t>Subcommittees from the advisory groups </a:t>
            </a:r>
            <a:r>
              <a:rPr lang="en-US" b="0" dirty="0" smtClean="0"/>
              <a:t>will routinely be formed to address specific issues facing DECAL</a:t>
            </a:r>
          </a:p>
          <a:p>
            <a:endParaRPr lang="en-US" dirty="0" smtClean="0"/>
          </a:p>
          <a:p>
            <a:r>
              <a:rPr lang="en-US" dirty="0" smtClean="0"/>
              <a:t>Term: </a:t>
            </a:r>
            <a:r>
              <a:rPr lang="en-US" b="0" dirty="0" smtClean="0"/>
              <a:t>1 year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35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93" y="309282"/>
            <a:ext cx="6629400" cy="470647"/>
          </a:xfrm>
        </p:spPr>
        <p:txBody>
          <a:bodyPr/>
          <a:lstStyle/>
          <a:p>
            <a:r>
              <a:rPr lang="en-US" sz="3200" dirty="0" smtClean="0"/>
              <a:t>DECAL Advisory Committees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847166"/>
            <a:ext cx="10733278" cy="10030508"/>
          </a:xfrm>
        </p:spPr>
        <p:txBody>
          <a:bodyPr/>
          <a:lstStyle/>
          <a:p>
            <a:r>
              <a:rPr lang="en-US" dirty="0" smtClean="0"/>
              <a:t>Pre-K </a:t>
            </a:r>
            <a:r>
              <a:rPr lang="en-US" dirty="0"/>
              <a:t>(5 committees)</a:t>
            </a:r>
          </a:p>
          <a:p>
            <a:pPr lvl="1"/>
            <a:r>
              <a:rPr lang="en-US" sz="2000" dirty="0"/>
              <a:t>Superintendents</a:t>
            </a:r>
          </a:p>
          <a:p>
            <a:pPr lvl="1"/>
            <a:r>
              <a:rPr lang="en-US" sz="2000" dirty="0" smtClean="0"/>
              <a:t>Directors/Principals (Public)</a:t>
            </a:r>
          </a:p>
          <a:p>
            <a:pPr lvl="1"/>
            <a:r>
              <a:rPr lang="en-US" sz="2000" dirty="0" smtClean="0"/>
              <a:t>Directors/Owners (Private)</a:t>
            </a:r>
            <a:endParaRPr lang="en-US" sz="2000" dirty="0"/>
          </a:p>
          <a:p>
            <a:pPr lvl="1"/>
            <a:r>
              <a:rPr lang="en-US" sz="2000" dirty="0" smtClean="0"/>
              <a:t>Teachers</a:t>
            </a:r>
            <a:endParaRPr lang="en-US" sz="2000" dirty="0"/>
          </a:p>
          <a:p>
            <a:pPr lvl="1"/>
            <a:r>
              <a:rPr lang="en-US" sz="2000" dirty="0" smtClean="0"/>
              <a:t>Parents</a:t>
            </a:r>
            <a:endParaRPr lang="en-US" sz="2000" dirty="0"/>
          </a:p>
          <a:p>
            <a:r>
              <a:rPr lang="en-US" dirty="0" smtClean="0"/>
              <a:t>Child Care Services</a:t>
            </a:r>
          </a:p>
          <a:p>
            <a:pPr lvl="1"/>
            <a:r>
              <a:rPr lang="en-US" sz="2000" dirty="0" smtClean="0"/>
              <a:t>Directors/Owners (Family Day Home and Group)</a:t>
            </a:r>
          </a:p>
          <a:p>
            <a:r>
              <a:rPr lang="en-US" dirty="0" smtClean="0"/>
              <a:t>Quality Improvement </a:t>
            </a:r>
          </a:p>
          <a:p>
            <a:r>
              <a:rPr lang="en-US" dirty="0" smtClean="0"/>
              <a:t>Infant/Toddler Care</a:t>
            </a:r>
          </a:p>
          <a:p>
            <a:r>
              <a:rPr lang="en-US" dirty="0"/>
              <a:t>Faith Based Programs</a:t>
            </a:r>
          </a:p>
          <a:p>
            <a:r>
              <a:rPr lang="en-US" dirty="0"/>
              <a:t>Philanthropy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Business</a:t>
            </a:r>
          </a:p>
          <a:p>
            <a:endParaRPr lang="en-US" sz="1800" dirty="0"/>
          </a:p>
        </p:txBody>
      </p:sp>
      <p:pic>
        <p:nvPicPr>
          <p:cNvPr id="1026" name="Picture 2" descr="C:\Documents and Settings\lysl\Local Settings\Temporary Internet Files\Content.IE5\F3K9CS5J\MC900441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504130"/>
            <a:ext cx="3380865" cy="18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9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35" y="668290"/>
            <a:ext cx="7159127" cy="762000"/>
          </a:xfrm>
        </p:spPr>
        <p:txBody>
          <a:bodyPr/>
          <a:lstStyle/>
          <a:p>
            <a:r>
              <a:rPr lang="en-US" sz="3200" dirty="0" smtClean="0"/>
              <a:t>Expectations for Departmental Stakeholder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1644935"/>
            <a:ext cx="7543800" cy="4114800"/>
          </a:xfrm>
        </p:spPr>
        <p:txBody>
          <a:bodyPr/>
          <a:lstStyle/>
          <a:p>
            <a:r>
              <a:rPr lang="en-US" dirty="0" smtClean="0"/>
              <a:t>A wide variety of stakeholders will be consulted before </a:t>
            </a:r>
            <a:r>
              <a:rPr lang="en-US" smtClean="0"/>
              <a:t>major changes </a:t>
            </a:r>
            <a:r>
              <a:rPr lang="en-US" dirty="0" smtClean="0"/>
              <a:t>occur in regulation, policy, or agency practice </a:t>
            </a:r>
          </a:p>
          <a:p>
            <a:pPr lvl="1"/>
            <a:r>
              <a:rPr lang="en-US" sz="2400" dirty="0" smtClean="0"/>
              <a:t>Providers</a:t>
            </a:r>
          </a:p>
          <a:p>
            <a:pPr lvl="1"/>
            <a:r>
              <a:rPr lang="en-US" sz="2400" dirty="0" smtClean="0"/>
              <a:t>Consumers</a:t>
            </a:r>
          </a:p>
          <a:p>
            <a:pPr lvl="1"/>
            <a:r>
              <a:rPr lang="en-US" sz="2400" dirty="0" smtClean="0"/>
              <a:t>Advocacy Organizations</a:t>
            </a:r>
          </a:p>
          <a:p>
            <a:pPr lvl="1"/>
            <a:r>
              <a:rPr lang="en-US" sz="2400" dirty="0" smtClean="0"/>
              <a:t>Provider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858818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Child Care Services Updates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06" y="1290918"/>
            <a:ext cx="7543800" cy="5082988"/>
          </a:xfrm>
        </p:spPr>
        <p:txBody>
          <a:bodyPr/>
          <a:lstStyle/>
          <a:p>
            <a:r>
              <a:rPr lang="en-US" dirty="0" smtClean="0"/>
              <a:t>Legislative Ideas for 2012</a:t>
            </a:r>
          </a:p>
          <a:p>
            <a:pPr lvl="1"/>
            <a:r>
              <a:rPr lang="en-US" sz="2000" b="0" dirty="0" smtClean="0"/>
              <a:t>National Background Checks for all Employees</a:t>
            </a:r>
          </a:p>
          <a:p>
            <a:pPr lvl="1"/>
            <a:r>
              <a:rPr lang="en-US" sz="2000" b="0" dirty="0" smtClean="0"/>
              <a:t>Family Day Care Home Definition</a:t>
            </a:r>
          </a:p>
          <a:p>
            <a:pPr lvl="1"/>
            <a:r>
              <a:rPr lang="en-US" sz="2000" b="0" dirty="0" smtClean="0"/>
              <a:t>Nutrition Program-Administrative Hearings</a:t>
            </a:r>
          </a:p>
          <a:p>
            <a:endParaRPr lang="en-US" sz="2000" dirty="0" smtClean="0"/>
          </a:p>
          <a:p>
            <a:r>
              <a:rPr lang="en-US" dirty="0" smtClean="0"/>
              <a:t>Exemption Rule Changes</a:t>
            </a:r>
          </a:p>
          <a:p>
            <a:endParaRPr lang="en-US" dirty="0" smtClean="0"/>
          </a:p>
          <a:p>
            <a:r>
              <a:rPr lang="en-US" dirty="0" smtClean="0"/>
              <a:t>Day Camp Exemption Changes</a:t>
            </a:r>
          </a:p>
          <a:p>
            <a:endParaRPr lang="en-US" dirty="0" smtClean="0"/>
          </a:p>
          <a:p>
            <a:r>
              <a:rPr lang="en-US" dirty="0" smtClean="0"/>
              <a:t>Compliance Study</a:t>
            </a:r>
          </a:p>
          <a:p>
            <a:endParaRPr lang="en-US" dirty="0" smtClean="0"/>
          </a:p>
          <a:p>
            <a:r>
              <a:rPr lang="en-US" dirty="0" smtClean="0"/>
              <a:t>Credential Rule Change (12/1/12)</a:t>
            </a:r>
          </a:p>
        </p:txBody>
      </p:sp>
    </p:spTree>
    <p:extLst>
      <p:ext uri="{BB962C8B-B14F-4D97-AF65-F5344CB8AC3E}">
        <p14:creationId xmlns:p14="http://schemas.microsoft.com/office/powerpoint/2010/main" val="343657710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52763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Wrap 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56492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ia Agency Powerpoint Template 11.2005">
  <a:themeElements>
    <a:clrScheme name="Georgia Agency Powerpoint Template 11.2005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Georgia Agency Powerpoint Template 11.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rgia Agency Powerpoint Template 11.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5585</TotalTime>
  <Words>243</Words>
  <Application>Microsoft Office PowerPoint</Application>
  <PresentationFormat>On-screen Show (4:3)</PresentationFormat>
  <Paragraphs>66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Georgia Agency Powerpoint Template 11.2005</vt:lpstr>
      <vt:lpstr>DECAL   Stakeholder Network: Child Care Services Advisory Committee  </vt:lpstr>
      <vt:lpstr>AGENDA</vt:lpstr>
      <vt:lpstr>Goals and Objectives of the Advisory Committee</vt:lpstr>
      <vt:lpstr>Meeting Information</vt:lpstr>
      <vt:lpstr>DECAL Advisory Committees</vt:lpstr>
      <vt:lpstr>Expectations for Departmental Stakeholder Engagement</vt:lpstr>
      <vt:lpstr>Child Care Services Updates</vt:lpstr>
      <vt:lpstr>Wrap Up and Next Steps</vt:lpstr>
    </vt:vector>
  </TitlesOfParts>
  <Company>GDEcD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 and Communications</dc:creator>
  <cp:lastModifiedBy>Deidria Bolden</cp:lastModifiedBy>
  <cp:revision>1099</cp:revision>
  <cp:lastPrinted>2011-11-09T19:42:52Z</cp:lastPrinted>
  <dcterms:created xsi:type="dcterms:W3CDTF">2005-11-10T15:45:06Z</dcterms:created>
  <dcterms:modified xsi:type="dcterms:W3CDTF">2011-12-30T15:36:25Z</dcterms:modified>
</cp:coreProperties>
</file>