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4"/>
  </p:sldMasterIdLst>
  <p:notesMasterIdLst>
    <p:notesMasterId r:id="rId26"/>
  </p:notesMasterIdLst>
  <p:handoutMasterIdLst>
    <p:handoutMasterId r:id="rId27"/>
  </p:handoutMasterIdLst>
  <p:sldIdLst>
    <p:sldId id="321" r:id="rId5"/>
    <p:sldId id="340" r:id="rId6"/>
    <p:sldId id="335" r:id="rId7"/>
    <p:sldId id="356" r:id="rId8"/>
    <p:sldId id="374" r:id="rId9"/>
    <p:sldId id="343" r:id="rId10"/>
    <p:sldId id="361" r:id="rId11"/>
    <p:sldId id="370" r:id="rId12"/>
    <p:sldId id="344" r:id="rId13"/>
    <p:sldId id="346" r:id="rId14"/>
    <p:sldId id="348" r:id="rId15"/>
    <p:sldId id="364" r:id="rId16"/>
    <p:sldId id="365" r:id="rId17"/>
    <p:sldId id="366" r:id="rId18"/>
    <p:sldId id="375" r:id="rId19"/>
    <p:sldId id="376" r:id="rId20"/>
    <p:sldId id="377" r:id="rId21"/>
    <p:sldId id="371" r:id="rId22"/>
    <p:sldId id="350" r:id="rId23"/>
    <p:sldId id="351" r:id="rId24"/>
    <p:sldId id="373" r:id="rId25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90C8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91" autoAdjust="0"/>
    <p:restoredTop sz="86783" autoAdjust="0"/>
  </p:normalViewPr>
  <p:slideViewPr>
    <p:cSldViewPr>
      <p:cViewPr varScale="1">
        <p:scale>
          <a:sx n="68" d="100"/>
          <a:sy n="68" d="100"/>
        </p:scale>
        <p:origin x="-53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952" y="-72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B66A8F-63F7-4B4C-B258-48EDA415EFA6}" type="doc">
      <dgm:prSet loTypeId="urn:microsoft.com/office/officeart/2005/8/layout/radial4" loCatId="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7B900BC-CD80-3349-AF48-DC567745EDC6}">
      <dgm:prSet phldrT="[Text]"/>
      <dgm:spPr/>
      <dgm:t>
        <a:bodyPr/>
        <a:lstStyle/>
        <a:p>
          <a:r>
            <a:rPr lang="en-US" dirty="0" smtClean="0"/>
            <a:t>DECAL</a:t>
          </a:r>
          <a:endParaRPr lang="en-US" dirty="0"/>
        </a:p>
      </dgm:t>
    </dgm:pt>
    <dgm:pt modelId="{71FAEC6A-B1FE-A141-BFD3-FF84D8CD57D0}" type="parTrans" cxnId="{0CBFCED2-F0F0-3A4E-A6E0-9395FAC0C316}">
      <dgm:prSet/>
      <dgm:spPr/>
      <dgm:t>
        <a:bodyPr/>
        <a:lstStyle/>
        <a:p>
          <a:endParaRPr lang="en-US"/>
        </a:p>
      </dgm:t>
    </dgm:pt>
    <dgm:pt modelId="{D5C0B593-F694-9142-824F-3A6C61D373DA}" type="sibTrans" cxnId="{0CBFCED2-F0F0-3A4E-A6E0-9395FAC0C316}">
      <dgm:prSet/>
      <dgm:spPr/>
      <dgm:t>
        <a:bodyPr/>
        <a:lstStyle/>
        <a:p>
          <a:endParaRPr lang="en-US"/>
        </a:p>
      </dgm:t>
    </dgm:pt>
    <dgm:pt modelId="{27251332-FE73-B541-B021-6C77A04E101B}">
      <dgm:prSet phldrT="[Text]"/>
      <dgm:spPr/>
      <dgm:t>
        <a:bodyPr/>
        <a:lstStyle/>
        <a:p>
          <a:r>
            <a:rPr lang="en-US" b="1" dirty="0" smtClean="0">
              <a:latin typeface="+mj-lt"/>
            </a:rPr>
            <a:t>Georgia’s Pre-K Program</a:t>
          </a:r>
          <a:endParaRPr lang="en-US" dirty="0"/>
        </a:p>
      </dgm:t>
    </dgm:pt>
    <dgm:pt modelId="{E2060C56-991A-A744-916C-DD83A1516E08}" type="parTrans" cxnId="{994EE3D0-B7B2-6E46-80A7-8BF45FD8FBC4}">
      <dgm:prSet/>
      <dgm:spPr/>
      <dgm:t>
        <a:bodyPr/>
        <a:lstStyle/>
        <a:p>
          <a:endParaRPr lang="en-US"/>
        </a:p>
      </dgm:t>
    </dgm:pt>
    <dgm:pt modelId="{D7E19997-5B4E-A240-943E-7969DDEA0959}" type="sibTrans" cxnId="{994EE3D0-B7B2-6E46-80A7-8BF45FD8FBC4}">
      <dgm:prSet/>
      <dgm:spPr/>
      <dgm:t>
        <a:bodyPr/>
        <a:lstStyle/>
        <a:p>
          <a:endParaRPr lang="en-US"/>
        </a:p>
      </dgm:t>
    </dgm:pt>
    <dgm:pt modelId="{3377217E-7B33-7D41-9B62-6D28EA382AB4}">
      <dgm:prSet phldrT="[Text]"/>
      <dgm:spPr/>
      <dgm:t>
        <a:bodyPr/>
        <a:lstStyle/>
        <a:p>
          <a:r>
            <a:rPr lang="en-US" b="1" dirty="0" smtClean="0">
              <a:latin typeface="+mj-lt"/>
            </a:rPr>
            <a:t>Child Care Services</a:t>
          </a:r>
          <a:endParaRPr lang="en-US" dirty="0"/>
        </a:p>
      </dgm:t>
    </dgm:pt>
    <dgm:pt modelId="{81B1283C-497F-5A4A-98A7-3D2C3A1F7B12}" type="parTrans" cxnId="{97893A76-690E-7641-99E8-EF90D6CC6E1B}">
      <dgm:prSet/>
      <dgm:spPr/>
      <dgm:t>
        <a:bodyPr/>
        <a:lstStyle/>
        <a:p>
          <a:endParaRPr lang="en-US"/>
        </a:p>
      </dgm:t>
    </dgm:pt>
    <dgm:pt modelId="{8C93D3A7-B83F-EB40-A9B2-6AE2684FD689}" type="sibTrans" cxnId="{97893A76-690E-7641-99E8-EF90D6CC6E1B}">
      <dgm:prSet/>
      <dgm:spPr/>
      <dgm:t>
        <a:bodyPr/>
        <a:lstStyle/>
        <a:p>
          <a:endParaRPr lang="en-US"/>
        </a:p>
      </dgm:t>
    </dgm:pt>
    <dgm:pt modelId="{B7725282-1FB8-7146-94FD-6700DA66C809}">
      <dgm:prSet phldrT="[Text]"/>
      <dgm:spPr/>
      <dgm:t>
        <a:bodyPr/>
        <a:lstStyle/>
        <a:p>
          <a:r>
            <a:rPr lang="en-US" b="1" dirty="0" smtClean="0">
              <a:latin typeface="+mj-lt"/>
            </a:rPr>
            <a:t>Quality Initiatives </a:t>
          </a:r>
          <a:endParaRPr lang="en-US" dirty="0"/>
        </a:p>
      </dgm:t>
    </dgm:pt>
    <dgm:pt modelId="{C5016887-0A6D-1D4E-990B-CF7AF068EB88}" type="parTrans" cxnId="{B4FFE92F-33D0-3B43-B802-3E1E275D863D}">
      <dgm:prSet/>
      <dgm:spPr/>
      <dgm:t>
        <a:bodyPr/>
        <a:lstStyle/>
        <a:p>
          <a:endParaRPr lang="en-US"/>
        </a:p>
      </dgm:t>
    </dgm:pt>
    <dgm:pt modelId="{588D9F0A-21F1-584A-ADB1-1A508CF82A4C}" type="sibTrans" cxnId="{B4FFE92F-33D0-3B43-B802-3E1E275D863D}">
      <dgm:prSet/>
      <dgm:spPr/>
      <dgm:t>
        <a:bodyPr/>
        <a:lstStyle/>
        <a:p>
          <a:endParaRPr lang="en-US"/>
        </a:p>
      </dgm:t>
    </dgm:pt>
    <dgm:pt modelId="{6A28CC04-1A9A-3645-87CC-4CF2C2FD5735}">
      <dgm:prSet/>
      <dgm:spPr/>
      <dgm:t>
        <a:bodyPr/>
        <a:lstStyle/>
        <a:p>
          <a:r>
            <a:rPr lang="en-US" b="1" dirty="0" smtClean="0"/>
            <a:t>Business Community</a:t>
          </a:r>
          <a:endParaRPr lang="en-US" dirty="0"/>
        </a:p>
      </dgm:t>
    </dgm:pt>
    <dgm:pt modelId="{7F8FFC99-6C13-0444-97BE-E18574CEBA75}" type="parTrans" cxnId="{9DE3EFCD-CF01-5E4E-A2E5-AD0AAF25E906}">
      <dgm:prSet/>
      <dgm:spPr/>
      <dgm:t>
        <a:bodyPr/>
        <a:lstStyle/>
        <a:p>
          <a:endParaRPr lang="en-US"/>
        </a:p>
      </dgm:t>
    </dgm:pt>
    <dgm:pt modelId="{81836749-C069-D94F-AF69-731B016152A9}" type="sibTrans" cxnId="{9DE3EFCD-CF01-5E4E-A2E5-AD0AAF25E906}">
      <dgm:prSet/>
      <dgm:spPr/>
      <dgm:t>
        <a:bodyPr/>
        <a:lstStyle/>
        <a:p>
          <a:endParaRPr lang="en-US"/>
        </a:p>
      </dgm:t>
    </dgm:pt>
    <dgm:pt modelId="{A13DD21B-B657-AF45-BB31-9395FC73866C}">
      <dgm:prSet/>
      <dgm:spPr/>
      <dgm:t>
        <a:bodyPr/>
        <a:lstStyle/>
        <a:p>
          <a:r>
            <a:rPr lang="en-US" b="1" dirty="0" smtClean="0"/>
            <a:t>Faith Based Programs</a:t>
          </a:r>
          <a:endParaRPr lang="en-US" dirty="0"/>
        </a:p>
      </dgm:t>
    </dgm:pt>
    <dgm:pt modelId="{0D34FBF2-AE3A-1E4B-BBB5-69DA52F4D117}" type="parTrans" cxnId="{FFC8E48D-3C57-F647-8110-39A618BDCF4C}">
      <dgm:prSet/>
      <dgm:spPr/>
      <dgm:t>
        <a:bodyPr/>
        <a:lstStyle/>
        <a:p>
          <a:endParaRPr lang="en-US"/>
        </a:p>
      </dgm:t>
    </dgm:pt>
    <dgm:pt modelId="{B790C186-2E8A-E841-9735-50C720F2C5CB}" type="sibTrans" cxnId="{FFC8E48D-3C57-F647-8110-39A618BDCF4C}">
      <dgm:prSet/>
      <dgm:spPr/>
      <dgm:t>
        <a:bodyPr/>
        <a:lstStyle/>
        <a:p>
          <a:endParaRPr lang="en-US"/>
        </a:p>
      </dgm:t>
    </dgm:pt>
    <dgm:pt modelId="{D12906D9-B273-F741-AE3B-4990106022B1}">
      <dgm:prSet/>
      <dgm:spPr/>
      <dgm:t>
        <a:bodyPr/>
        <a:lstStyle/>
        <a:p>
          <a:r>
            <a:rPr lang="en-US" b="1" dirty="0" smtClean="0"/>
            <a:t>Nutrition Services</a:t>
          </a:r>
          <a:endParaRPr lang="en-US" dirty="0"/>
        </a:p>
      </dgm:t>
    </dgm:pt>
    <dgm:pt modelId="{87A85F4C-CD82-0540-A01C-6A211FB58A03}" type="parTrans" cxnId="{DA07C7F9-24F4-F346-BB5B-16E0A56264A2}">
      <dgm:prSet/>
      <dgm:spPr/>
      <dgm:t>
        <a:bodyPr/>
        <a:lstStyle/>
        <a:p>
          <a:endParaRPr lang="en-US"/>
        </a:p>
      </dgm:t>
    </dgm:pt>
    <dgm:pt modelId="{37F90263-803C-3B4B-95AA-C7F0709F191E}" type="sibTrans" cxnId="{DA07C7F9-24F4-F346-BB5B-16E0A56264A2}">
      <dgm:prSet/>
      <dgm:spPr/>
      <dgm:t>
        <a:bodyPr/>
        <a:lstStyle/>
        <a:p>
          <a:endParaRPr lang="en-US"/>
        </a:p>
      </dgm:t>
    </dgm:pt>
    <dgm:pt modelId="{13CD009B-5287-8942-A8BD-F9960CDCE659}">
      <dgm:prSet/>
      <dgm:spPr/>
      <dgm:t>
        <a:bodyPr/>
        <a:lstStyle/>
        <a:p>
          <a:r>
            <a:rPr lang="en-US" b="1" smtClean="0"/>
            <a:t>Philanthropy</a:t>
          </a:r>
          <a:endParaRPr lang="en-US" b="1" dirty="0"/>
        </a:p>
      </dgm:t>
    </dgm:pt>
    <dgm:pt modelId="{0703A893-EE55-3843-9672-E4733FA4542B}" type="parTrans" cxnId="{C71DBCBA-4436-AF4A-AF4B-B2FC1B0EDB74}">
      <dgm:prSet/>
      <dgm:spPr/>
      <dgm:t>
        <a:bodyPr/>
        <a:lstStyle/>
        <a:p>
          <a:endParaRPr lang="en-US"/>
        </a:p>
      </dgm:t>
    </dgm:pt>
    <dgm:pt modelId="{8B119F20-BA10-E946-8B00-027DA4E96463}" type="sibTrans" cxnId="{C71DBCBA-4436-AF4A-AF4B-B2FC1B0EDB74}">
      <dgm:prSet/>
      <dgm:spPr/>
      <dgm:t>
        <a:bodyPr/>
        <a:lstStyle/>
        <a:p>
          <a:endParaRPr lang="en-US"/>
        </a:p>
      </dgm:t>
    </dgm:pt>
    <dgm:pt modelId="{ECA6879C-1CA0-0847-BAAE-F5658CFCD6B3}" type="pres">
      <dgm:prSet presAssocID="{B3B66A8F-63F7-4B4C-B258-48EDA415EFA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3F35F8F-879B-3949-BD23-9C55FCF8018B}" type="pres">
      <dgm:prSet presAssocID="{D7B900BC-CD80-3349-AF48-DC567745EDC6}" presName="centerShape" presStyleLbl="node0" presStyleIdx="0" presStyleCnt="1"/>
      <dgm:spPr/>
      <dgm:t>
        <a:bodyPr/>
        <a:lstStyle/>
        <a:p>
          <a:endParaRPr lang="en-US"/>
        </a:p>
      </dgm:t>
    </dgm:pt>
    <dgm:pt modelId="{D511F9CD-3F12-A94E-849C-8DAEDC71DE98}" type="pres">
      <dgm:prSet presAssocID="{E2060C56-991A-A744-916C-DD83A1516E08}" presName="parTrans" presStyleLbl="bgSibTrans2D1" presStyleIdx="0" presStyleCnt="7"/>
      <dgm:spPr/>
      <dgm:t>
        <a:bodyPr/>
        <a:lstStyle/>
        <a:p>
          <a:endParaRPr lang="en-US"/>
        </a:p>
      </dgm:t>
    </dgm:pt>
    <dgm:pt modelId="{92F8A59C-DDB2-DB4E-A2DE-E8ACE736EC74}" type="pres">
      <dgm:prSet presAssocID="{27251332-FE73-B541-B021-6C77A04E101B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8551FD-7238-2048-ACF4-94231E01A3FD}" type="pres">
      <dgm:prSet presAssocID="{81B1283C-497F-5A4A-98A7-3D2C3A1F7B12}" presName="parTrans" presStyleLbl="bgSibTrans2D1" presStyleIdx="1" presStyleCnt="7"/>
      <dgm:spPr/>
      <dgm:t>
        <a:bodyPr/>
        <a:lstStyle/>
        <a:p>
          <a:endParaRPr lang="en-US"/>
        </a:p>
      </dgm:t>
    </dgm:pt>
    <dgm:pt modelId="{48D860B5-6465-0E42-82A4-90C241BAFACC}" type="pres">
      <dgm:prSet presAssocID="{3377217E-7B33-7D41-9B62-6D28EA382AB4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EA3A1F-6084-DE4F-B6DB-F0552CA45724}" type="pres">
      <dgm:prSet presAssocID="{C5016887-0A6D-1D4E-990B-CF7AF068EB88}" presName="parTrans" presStyleLbl="bgSibTrans2D1" presStyleIdx="2" presStyleCnt="7"/>
      <dgm:spPr/>
      <dgm:t>
        <a:bodyPr/>
        <a:lstStyle/>
        <a:p>
          <a:endParaRPr lang="en-US"/>
        </a:p>
      </dgm:t>
    </dgm:pt>
    <dgm:pt modelId="{BAB4846D-9ADC-1944-9A21-3DB604B25C90}" type="pres">
      <dgm:prSet presAssocID="{B7725282-1FB8-7146-94FD-6700DA66C809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5C7EF8-EE6D-6548-A360-551B712D0483}" type="pres">
      <dgm:prSet presAssocID="{7F8FFC99-6C13-0444-97BE-E18574CEBA75}" presName="parTrans" presStyleLbl="bgSibTrans2D1" presStyleIdx="3" presStyleCnt="7"/>
      <dgm:spPr/>
      <dgm:t>
        <a:bodyPr/>
        <a:lstStyle/>
        <a:p>
          <a:endParaRPr lang="en-US"/>
        </a:p>
      </dgm:t>
    </dgm:pt>
    <dgm:pt modelId="{5F628E84-FF05-5E44-8915-CD24B6CACCFB}" type="pres">
      <dgm:prSet presAssocID="{6A28CC04-1A9A-3645-87CC-4CF2C2FD5735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E0C922-7FE7-F644-A38B-97EFB0340E96}" type="pres">
      <dgm:prSet presAssocID="{0D34FBF2-AE3A-1E4B-BBB5-69DA52F4D117}" presName="parTrans" presStyleLbl="bgSibTrans2D1" presStyleIdx="4" presStyleCnt="7"/>
      <dgm:spPr/>
      <dgm:t>
        <a:bodyPr/>
        <a:lstStyle/>
        <a:p>
          <a:endParaRPr lang="en-US"/>
        </a:p>
      </dgm:t>
    </dgm:pt>
    <dgm:pt modelId="{B85B2976-DC5A-8045-88E2-1D5F00FB1E70}" type="pres">
      <dgm:prSet presAssocID="{A13DD21B-B657-AF45-BB31-9395FC73866C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53FE3E-10D8-D247-AD68-EECE12E9E5E0}" type="pres">
      <dgm:prSet presAssocID="{87A85F4C-CD82-0540-A01C-6A211FB58A03}" presName="parTrans" presStyleLbl="bgSibTrans2D1" presStyleIdx="5" presStyleCnt="7"/>
      <dgm:spPr/>
      <dgm:t>
        <a:bodyPr/>
        <a:lstStyle/>
        <a:p>
          <a:endParaRPr lang="en-US"/>
        </a:p>
      </dgm:t>
    </dgm:pt>
    <dgm:pt modelId="{CA268C65-692A-4748-950D-1598611FD851}" type="pres">
      <dgm:prSet presAssocID="{D12906D9-B273-F741-AE3B-4990106022B1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6334B0-8EF3-5E46-ABD0-E8168A91CFCD}" type="pres">
      <dgm:prSet presAssocID="{0703A893-EE55-3843-9672-E4733FA4542B}" presName="parTrans" presStyleLbl="bgSibTrans2D1" presStyleIdx="6" presStyleCnt="7"/>
      <dgm:spPr/>
      <dgm:t>
        <a:bodyPr/>
        <a:lstStyle/>
        <a:p>
          <a:endParaRPr lang="en-US"/>
        </a:p>
      </dgm:t>
    </dgm:pt>
    <dgm:pt modelId="{339C2768-AD67-984B-8660-D7B4E0AA3B0A}" type="pres">
      <dgm:prSet presAssocID="{13CD009B-5287-8942-A8BD-F9960CDCE659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2B92DB-156D-874E-8B20-2994CACD3C3F}" type="presOf" srcId="{87A85F4C-CD82-0540-A01C-6A211FB58A03}" destId="{CB53FE3E-10D8-D247-AD68-EECE12E9E5E0}" srcOrd="0" destOrd="0" presId="urn:microsoft.com/office/officeart/2005/8/layout/radial4"/>
    <dgm:cxn modelId="{994EE3D0-B7B2-6E46-80A7-8BF45FD8FBC4}" srcId="{D7B900BC-CD80-3349-AF48-DC567745EDC6}" destId="{27251332-FE73-B541-B021-6C77A04E101B}" srcOrd="0" destOrd="0" parTransId="{E2060C56-991A-A744-916C-DD83A1516E08}" sibTransId="{D7E19997-5B4E-A240-943E-7969DDEA0959}"/>
    <dgm:cxn modelId="{F35237B8-9DEA-1F4D-B384-025A3ED92497}" type="presOf" srcId="{B3B66A8F-63F7-4B4C-B258-48EDA415EFA6}" destId="{ECA6879C-1CA0-0847-BAAE-F5658CFCD6B3}" srcOrd="0" destOrd="0" presId="urn:microsoft.com/office/officeart/2005/8/layout/radial4"/>
    <dgm:cxn modelId="{C71DBCBA-4436-AF4A-AF4B-B2FC1B0EDB74}" srcId="{D7B900BC-CD80-3349-AF48-DC567745EDC6}" destId="{13CD009B-5287-8942-A8BD-F9960CDCE659}" srcOrd="6" destOrd="0" parTransId="{0703A893-EE55-3843-9672-E4733FA4542B}" sibTransId="{8B119F20-BA10-E946-8B00-027DA4E96463}"/>
    <dgm:cxn modelId="{4A04DA4F-4EC1-4E45-B11D-388AD7C54329}" type="presOf" srcId="{D7B900BC-CD80-3349-AF48-DC567745EDC6}" destId="{A3F35F8F-879B-3949-BD23-9C55FCF8018B}" srcOrd="0" destOrd="0" presId="urn:microsoft.com/office/officeart/2005/8/layout/radial4"/>
    <dgm:cxn modelId="{860D62C9-F894-874B-970B-164C33CFA760}" type="presOf" srcId="{0D34FBF2-AE3A-1E4B-BBB5-69DA52F4D117}" destId="{1FE0C922-7FE7-F644-A38B-97EFB0340E96}" srcOrd="0" destOrd="0" presId="urn:microsoft.com/office/officeart/2005/8/layout/radial4"/>
    <dgm:cxn modelId="{2FBFDCF2-967E-EC47-A5EF-AEF73EAF0512}" type="presOf" srcId="{D12906D9-B273-F741-AE3B-4990106022B1}" destId="{CA268C65-692A-4748-950D-1598611FD851}" srcOrd="0" destOrd="0" presId="urn:microsoft.com/office/officeart/2005/8/layout/radial4"/>
    <dgm:cxn modelId="{B4FFE92F-33D0-3B43-B802-3E1E275D863D}" srcId="{D7B900BC-CD80-3349-AF48-DC567745EDC6}" destId="{B7725282-1FB8-7146-94FD-6700DA66C809}" srcOrd="2" destOrd="0" parTransId="{C5016887-0A6D-1D4E-990B-CF7AF068EB88}" sibTransId="{588D9F0A-21F1-584A-ADB1-1A508CF82A4C}"/>
    <dgm:cxn modelId="{34A33A77-939D-7948-B4B0-B7E3966CE882}" type="presOf" srcId="{3377217E-7B33-7D41-9B62-6D28EA382AB4}" destId="{48D860B5-6465-0E42-82A4-90C241BAFACC}" srcOrd="0" destOrd="0" presId="urn:microsoft.com/office/officeart/2005/8/layout/radial4"/>
    <dgm:cxn modelId="{9DE3EFCD-CF01-5E4E-A2E5-AD0AAF25E906}" srcId="{D7B900BC-CD80-3349-AF48-DC567745EDC6}" destId="{6A28CC04-1A9A-3645-87CC-4CF2C2FD5735}" srcOrd="3" destOrd="0" parTransId="{7F8FFC99-6C13-0444-97BE-E18574CEBA75}" sibTransId="{81836749-C069-D94F-AF69-731B016152A9}"/>
    <dgm:cxn modelId="{1FEE1F9E-D628-8C4C-9DCC-0C126B1FFB7F}" type="presOf" srcId="{81B1283C-497F-5A4A-98A7-3D2C3A1F7B12}" destId="{D88551FD-7238-2048-ACF4-94231E01A3FD}" srcOrd="0" destOrd="0" presId="urn:microsoft.com/office/officeart/2005/8/layout/radial4"/>
    <dgm:cxn modelId="{DA07C7F9-24F4-F346-BB5B-16E0A56264A2}" srcId="{D7B900BC-CD80-3349-AF48-DC567745EDC6}" destId="{D12906D9-B273-F741-AE3B-4990106022B1}" srcOrd="5" destOrd="0" parTransId="{87A85F4C-CD82-0540-A01C-6A211FB58A03}" sibTransId="{37F90263-803C-3B4B-95AA-C7F0709F191E}"/>
    <dgm:cxn modelId="{F3E61A9E-F80E-F248-8C30-79FCED7706A6}" type="presOf" srcId="{27251332-FE73-B541-B021-6C77A04E101B}" destId="{92F8A59C-DDB2-DB4E-A2DE-E8ACE736EC74}" srcOrd="0" destOrd="0" presId="urn:microsoft.com/office/officeart/2005/8/layout/radial4"/>
    <dgm:cxn modelId="{97893A76-690E-7641-99E8-EF90D6CC6E1B}" srcId="{D7B900BC-CD80-3349-AF48-DC567745EDC6}" destId="{3377217E-7B33-7D41-9B62-6D28EA382AB4}" srcOrd="1" destOrd="0" parTransId="{81B1283C-497F-5A4A-98A7-3D2C3A1F7B12}" sibTransId="{8C93D3A7-B83F-EB40-A9B2-6AE2684FD689}"/>
    <dgm:cxn modelId="{59F7E682-2099-A543-B19A-08D5AECB3A5C}" type="presOf" srcId="{C5016887-0A6D-1D4E-990B-CF7AF068EB88}" destId="{09EA3A1F-6084-DE4F-B6DB-F0552CA45724}" srcOrd="0" destOrd="0" presId="urn:microsoft.com/office/officeart/2005/8/layout/radial4"/>
    <dgm:cxn modelId="{8DDEDF75-216B-DE4C-887E-202B570B926B}" type="presOf" srcId="{E2060C56-991A-A744-916C-DD83A1516E08}" destId="{D511F9CD-3F12-A94E-849C-8DAEDC71DE98}" srcOrd="0" destOrd="0" presId="urn:microsoft.com/office/officeart/2005/8/layout/radial4"/>
    <dgm:cxn modelId="{E2E04056-74A9-2D42-81DF-BDE34DC5DC8D}" type="presOf" srcId="{6A28CC04-1A9A-3645-87CC-4CF2C2FD5735}" destId="{5F628E84-FF05-5E44-8915-CD24B6CACCFB}" srcOrd="0" destOrd="0" presId="urn:microsoft.com/office/officeart/2005/8/layout/radial4"/>
    <dgm:cxn modelId="{FFC8E48D-3C57-F647-8110-39A618BDCF4C}" srcId="{D7B900BC-CD80-3349-AF48-DC567745EDC6}" destId="{A13DD21B-B657-AF45-BB31-9395FC73866C}" srcOrd="4" destOrd="0" parTransId="{0D34FBF2-AE3A-1E4B-BBB5-69DA52F4D117}" sibTransId="{B790C186-2E8A-E841-9735-50C720F2C5CB}"/>
    <dgm:cxn modelId="{0CD7BEFE-A458-3149-915A-BEF1868D2F5F}" type="presOf" srcId="{B7725282-1FB8-7146-94FD-6700DA66C809}" destId="{BAB4846D-9ADC-1944-9A21-3DB604B25C90}" srcOrd="0" destOrd="0" presId="urn:microsoft.com/office/officeart/2005/8/layout/radial4"/>
    <dgm:cxn modelId="{0CBFCED2-F0F0-3A4E-A6E0-9395FAC0C316}" srcId="{B3B66A8F-63F7-4B4C-B258-48EDA415EFA6}" destId="{D7B900BC-CD80-3349-AF48-DC567745EDC6}" srcOrd="0" destOrd="0" parTransId="{71FAEC6A-B1FE-A141-BFD3-FF84D8CD57D0}" sibTransId="{D5C0B593-F694-9142-824F-3A6C61D373DA}"/>
    <dgm:cxn modelId="{E3ACDF6B-73B4-874B-97B5-4057B64CDE06}" type="presOf" srcId="{0703A893-EE55-3843-9672-E4733FA4542B}" destId="{AA6334B0-8EF3-5E46-ABD0-E8168A91CFCD}" srcOrd="0" destOrd="0" presId="urn:microsoft.com/office/officeart/2005/8/layout/radial4"/>
    <dgm:cxn modelId="{6648D630-C2FE-B046-888C-9EB8761696C4}" type="presOf" srcId="{13CD009B-5287-8942-A8BD-F9960CDCE659}" destId="{339C2768-AD67-984B-8660-D7B4E0AA3B0A}" srcOrd="0" destOrd="0" presId="urn:microsoft.com/office/officeart/2005/8/layout/radial4"/>
    <dgm:cxn modelId="{67BB8527-93D1-E44C-8C5D-CB69A784E364}" type="presOf" srcId="{7F8FFC99-6C13-0444-97BE-E18574CEBA75}" destId="{055C7EF8-EE6D-6548-A360-551B712D0483}" srcOrd="0" destOrd="0" presId="urn:microsoft.com/office/officeart/2005/8/layout/radial4"/>
    <dgm:cxn modelId="{2E6363A9-A13E-914D-8870-0F48438C0780}" type="presOf" srcId="{A13DD21B-B657-AF45-BB31-9395FC73866C}" destId="{B85B2976-DC5A-8045-88E2-1D5F00FB1E70}" srcOrd="0" destOrd="0" presId="urn:microsoft.com/office/officeart/2005/8/layout/radial4"/>
    <dgm:cxn modelId="{647A1A23-2D98-E344-9C06-BE4C9E7C6819}" type="presParOf" srcId="{ECA6879C-1CA0-0847-BAAE-F5658CFCD6B3}" destId="{A3F35F8F-879B-3949-BD23-9C55FCF8018B}" srcOrd="0" destOrd="0" presId="urn:microsoft.com/office/officeart/2005/8/layout/radial4"/>
    <dgm:cxn modelId="{9D125BF3-6EC6-7F45-B5FB-CA525B69033C}" type="presParOf" srcId="{ECA6879C-1CA0-0847-BAAE-F5658CFCD6B3}" destId="{D511F9CD-3F12-A94E-849C-8DAEDC71DE98}" srcOrd="1" destOrd="0" presId="urn:microsoft.com/office/officeart/2005/8/layout/radial4"/>
    <dgm:cxn modelId="{FDC0FC26-2C68-664D-914E-83D74F4687B1}" type="presParOf" srcId="{ECA6879C-1CA0-0847-BAAE-F5658CFCD6B3}" destId="{92F8A59C-DDB2-DB4E-A2DE-E8ACE736EC74}" srcOrd="2" destOrd="0" presId="urn:microsoft.com/office/officeart/2005/8/layout/radial4"/>
    <dgm:cxn modelId="{3F946FC9-F3E8-5C44-B72D-38C546752B47}" type="presParOf" srcId="{ECA6879C-1CA0-0847-BAAE-F5658CFCD6B3}" destId="{D88551FD-7238-2048-ACF4-94231E01A3FD}" srcOrd="3" destOrd="0" presId="urn:microsoft.com/office/officeart/2005/8/layout/radial4"/>
    <dgm:cxn modelId="{44BEC508-80D4-F746-8F92-45B95EC3789F}" type="presParOf" srcId="{ECA6879C-1CA0-0847-BAAE-F5658CFCD6B3}" destId="{48D860B5-6465-0E42-82A4-90C241BAFACC}" srcOrd="4" destOrd="0" presId="urn:microsoft.com/office/officeart/2005/8/layout/radial4"/>
    <dgm:cxn modelId="{91437FD4-6A12-F849-AE12-A60A8F625137}" type="presParOf" srcId="{ECA6879C-1CA0-0847-BAAE-F5658CFCD6B3}" destId="{09EA3A1F-6084-DE4F-B6DB-F0552CA45724}" srcOrd="5" destOrd="0" presId="urn:microsoft.com/office/officeart/2005/8/layout/radial4"/>
    <dgm:cxn modelId="{86EF3A1F-FA79-DE4F-B097-DDAE8EC2E7EE}" type="presParOf" srcId="{ECA6879C-1CA0-0847-BAAE-F5658CFCD6B3}" destId="{BAB4846D-9ADC-1944-9A21-3DB604B25C90}" srcOrd="6" destOrd="0" presId="urn:microsoft.com/office/officeart/2005/8/layout/radial4"/>
    <dgm:cxn modelId="{C3D18B4D-9A30-2C48-864E-CBC05C229AD9}" type="presParOf" srcId="{ECA6879C-1CA0-0847-BAAE-F5658CFCD6B3}" destId="{055C7EF8-EE6D-6548-A360-551B712D0483}" srcOrd="7" destOrd="0" presId="urn:microsoft.com/office/officeart/2005/8/layout/radial4"/>
    <dgm:cxn modelId="{0C652200-7963-7C45-8C0A-1A21C3C89FC6}" type="presParOf" srcId="{ECA6879C-1CA0-0847-BAAE-F5658CFCD6B3}" destId="{5F628E84-FF05-5E44-8915-CD24B6CACCFB}" srcOrd="8" destOrd="0" presId="urn:microsoft.com/office/officeart/2005/8/layout/radial4"/>
    <dgm:cxn modelId="{8A43CE51-DD23-A04C-888E-9CB9ED5884AF}" type="presParOf" srcId="{ECA6879C-1CA0-0847-BAAE-F5658CFCD6B3}" destId="{1FE0C922-7FE7-F644-A38B-97EFB0340E96}" srcOrd="9" destOrd="0" presId="urn:microsoft.com/office/officeart/2005/8/layout/radial4"/>
    <dgm:cxn modelId="{F8B448A1-F04E-3D4D-8B02-B7FEE335D6F2}" type="presParOf" srcId="{ECA6879C-1CA0-0847-BAAE-F5658CFCD6B3}" destId="{B85B2976-DC5A-8045-88E2-1D5F00FB1E70}" srcOrd="10" destOrd="0" presId="urn:microsoft.com/office/officeart/2005/8/layout/radial4"/>
    <dgm:cxn modelId="{A5880816-B9C5-8847-8A63-9459951CC46B}" type="presParOf" srcId="{ECA6879C-1CA0-0847-BAAE-F5658CFCD6B3}" destId="{CB53FE3E-10D8-D247-AD68-EECE12E9E5E0}" srcOrd="11" destOrd="0" presId="urn:microsoft.com/office/officeart/2005/8/layout/radial4"/>
    <dgm:cxn modelId="{89484F3B-2FE0-4647-BC67-53F311926717}" type="presParOf" srcId="{ECA6879C-1CA0-0847-BAAE-F5658CFCD6B3}" destId="{CA268C65-692A-4748-950D-1598611FD851}" srcOrd="12" destOrd="0" presId="urn:microsoft.com/office/officeart/2005/8/layout/radial4"/>
    <dgm:cxn modelId="{C04DB425-CFF3-5A45-8A9F-89EDBDD32CC1}" type="presParOf" srcId="{ECA6879C-1CA0-0847-BAAE-F5658CFCD6B3}" destId="{AA6334B0-8EF3-5E46-ABD0-E8168A91CFCD}" srcOrd="13" destOrd="0" presId="urn:microsoft.com/office/officeart/2005/8/layout/radial4"/>
    <dgm:cxn modelId="{A9D3E860-F233-7446-BB1D-70B025F48D55}" type="presParOf" srcId="{ECA6879C-1CA0-0847-BAAE-F5658CFCD6B3}" destId="{339C2768-AD67-984B-8660-D7B4E0AA3B0A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F35F8F-879B-3949-BD23-9C55FCF8018B}">
      <dsp:nvSpPr>
        <dsp:cNvPr id="0" name=""/>
        <dsp:cNvSpPr/>
      </dsp:nvSpPr>
      <dsp:spPr>
        <a:xfrm>
          <a:off x="3257233" y="2703033"/>
          <a:ext cx="1867532" cy="186753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DECAL</a:t>
          </a:r>
          <a:endParaRPr lang="en-US" sz="3800" kern="1200" dirty="0"/>
        </a:p>
      </dsp:txBody>
      <dsp:txXfrm>
        <a:off x="3530727" y="2976527"/>
        <a:ext cx="1320544" cy="1320544"/>
      </dsp:txXfrm>
    </dsp:sp>
    <dsp:sp modelId="{D511F9CD-3F12-A94E-849C-8DAEDC71DE98}">
      <dsp:nvSpPr>
        <dsp:cNvPr id="0" name=""/>
        <dsp:cNvSpPr/>
      </dsp:nvSpPr>
      <dsp:spPr>
        <a:xfrm rot="10800000">
          <a:off x="1078542" y="3370676"/>
          <a:ext cx="2058863" cy="53224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2F8A59C-DDB2-DB4E-A2DE-E8ACE736EC74}">
      <dsp:nvSpPr>
        <dsp:cNvPr id="0" name=""/>
        <dsp:cNvSpPr/>
      </dsp:nvSpPr>
      <dsp:spPr>
        <a:xfrm>
          <a:off x="424906" y="3113890"/>
          <a:ext cx="1307272" cy="10458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+mj-lt"/>
            </a:rPr>
            <a:t>Georgia’s Pre-K Program</a:t>
          </a:r>
          <a:endParaRPr lang="en-US" sz="1700" kern="1200" dirty="0"/>
        </a:p>
      </dsp:txBody>
      <dsp:txXfrm>
        <a:off x="455537" y="3144521"/>
        <a:ext cx="1246010" cy="984556"/>
      </dsp:txXfrm>
    </dsp:sp>
    <dsp:sp modelId="{D88551FD-7238-2048-ACF4-94231E01A3FD}">
      <dsp:nvSpPr>
        <dsp:cNvPr id="0" name=""/>
        <dsp:cNvSpPr/>
      </dsp:nvSpPr>
      <dsp:spPr>
        <a:xfrm rot="12600000">
          <a:off x="1357615" y="2329163"/>
          <a:ext cx="2058863" cy="53224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8D860B5-6465-0E42-82A4-90C241BAFACC}">
      <dsp:nvSpPr>
        <dsp:cNvPr id="0" name=""/>
        <dsp:cNvSpPr/>
      </dsp:nvSpPr>
      <dsp:spPr>
        <a:xfrm>
          <a:off x="841896" y="1557662"/>
          <a:ext cx="1307272" cy="10458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+mj-lt"/>
            </a:rPr>
            <a:t>Child Care Services</a:t>
          </a:r>
          <a:endParaRPr lang="en-US" sz="1700" kern="1200" dirty="0"/>
        </a:p>
      </dsp:txBody>
      <dsp:txXfrm>
        <a:off x="872527" y="1588293"/>
        <a:ext cx="1246010" cy="984556"/>
      </dsp:txXfrm>
    </dsp:sp>
    <dsp:sp modelId="{09EA3A1F-6084-DE4F-B6DB-F0552CA45724}">
      <dsp:nvSpPr>
        <dsp:cNvPr id="0" name=""/>
        <dsp:cNvSpPr/>
      </dsp:nvSpPr>
      <dsp:spPr>
        <a:xfrm rot="14400000">
          <a:off x="2120055" y="1566723"/>
          <a:ext cx="2058863" cy="53224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AB4846D-9ADC-1944-9A21-3DB604B25C90}">
      <dsp:nvSpPr>
        <dsp:cNvPr id="0" name=""/>
        <dsp:cNvSpPr/>
      </dsp:nvSpPr>
      <dsp:spPr>
        <a:xfrm>
          <a:off x="1981134" y="418423"/>
          <a:ext cx="1307272" cy="10458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+mj-lt"/>
            </a:rPr>
            <a:t>Quality Initiatives </a:t>
          </a:r>
          <a:endParaRPr lang="en-US" sz="1700" kern="1200" dirty="0"/>
        </a:p>
      </dsp:txBody>
      <dsp:txXfrm>
        <a:off x="2011765" y="449054"/>
        <a:ext cx="1246010" cy="984556"/>
      </dsp:txXfrm>
    </dsp:sp>
    <dsp:sp modelId="{055C7EF8-EE6D-6548-A360-551B712D0483}">
      <dsp:nvSpPr>
        <dsp:cNvPr id="0" name=""/>
        <dsp:cNvSpPr/>
      </dsp:nvSpPr>
      <dsp:spPr>
        <a:xfrm rot="16200000">
          <a:off x="3161568" y="1287650"/>
          <a:ext cx="2058863" cy="53224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F628E84-FF05-5E44-8915-CD24B6CACCFB}">
      <dsp:nvSpPr>
        <dsp:cNvPr id="0" name=""/>
        <dsp:cNvSpPr/>
      </dsp:nvSpPr>
      <dsp:spPr>
        <a:xfrm>
          <a:off x="3537363" y="1433"/>
          <a:ext cx="1307272" cy="10458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Business Community</a:t>
          </a:r>
          <a:endParaRPr lang="en-US" sz="1700" kern="1200" dirty="0"/>
        </a:p>
      </dsp:txBody>
      <dsp:txXfrm>
        <a:off x="3567994" y="32064"/>
        <a:ext cx="1246010" cy="984556"/>
      </dsp:txXfrm>
    </dsp:sp>
    <dsp:sp modelId="{1FE0C922-7FE7-F644-A38B-97EFB0340E96}">
      <dsp:nvSpPr>
        <dsp:cNvPr id="0" name=""/>
        <dsp:cNvSpPr/>
      </dsp:nvSpPr>
      <dsp:spPr>
        <a:xfrm rot="18000000">
          <a:off x="4203081" y="1566723"/>
          <a:ext cx="2058863" cy="53224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85B2976-DC5A-8045-88E2-1D5F00FB1E70}">
      <dsp:nvSpPr>
        <dsp:cNvPr id="0" name=""/>
        <dsp:cNvSpPr/>
      </dsp:nvSpPr>
      <dsp:spPr>
        <a:xfrm>
          <a:off x="5093592" y="418423"/>
          <a:ext cx="1307272" cy="10458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Faith Based Programs</a:t>
          </a:r>
          <a:endParaRPr lang="en-US" sz="1700" kern="1200" dirty="0"/>
        </a:p>
      </dsp:txBody>
      <dsp:txXfrm>
        <a:off x="5124223" y="449054"/>
        <a:ext cx="1246010" cy="984556"/>
      </dsp:txXfrm>
    </dsp:sp>
    <dsp:sp modelId="{CB53FE3E-10D8-D247-AD68-EECE12E9E5E0}">
      <dsp:nvSpPr>
        <dsp:cNvPr id="0" name=""/>
        <dsp:cNvSpPr/>
      </dsp:nvSpPr>
      <dsp:spPr>
        <a:xfrm rot="19800000">
          <a:off x="4965521" y="2329163"/>
          <a:ext cx="2058863" cy="53224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A268C65-692A-4748-950D-1598611FD851}">
      <dsp:nvSpPr>
        <dsp:cNvPr id="0" name=""/>
        <dsp:cNvSpPr/>
      </dsp:nvSpPr>
      <dsp:spPr>
        <a:xfrm>
          <a:off x="6232830" y="1557662"/>
          <a:ext cx="1307272" cy="10458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Nutrition Services</a:t>
          </a:r>
          <a:endParaRPr lang="en-US" sz="1700" kern="1200" dirty="0"/>
        </a:p>
      </dsp:txBody>
      <dsp:txXfrm>
        <a:off x="6263461" y="1588293"/>
        <a:ext cx="1246010" cy="984556"/>
      </dsp:txXfrm>
    </dsp:sp>
    <dsp:sp modelId="{AA6334B0-8EF3-5E46-ABD0-E8168A91CFCD}">
      <dsp:nvSpPr>
        <dsp:cNvPr id="0" name=""/>
        <dsp:cNvSpPr/>
      </dsp:nvSpPr>
      <dsp:spPr>
        <a:xfrm>
          <a:off x="5244594" y="3370676"/>
          <a:ext cx="2058863" cy="53224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39C2768-AD67-984B-8660-D7B4E0AA3B0A}">
      <dsp:nvSpPr>
        <dsp:cNvPr id="0" name=""/>
        <dsp:cNvSpPr/>
      </dsp:nvSpPr>
      <dsp:spPr>
        <a:xfrm>
          <a:off x="6649820" y="3113890"/>
          <a:ext cx="1307272" cy="10458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smtClean="0"/>
            <a:t>Philanthropy</a:t>
          </a:r>
          <a:endParaRPr lang="en-US" sz="1700" b="1" kern="1200" dirty="0"/>
        </a:p>
      </dsp:txBody>
      <dsp:txXfrm>
        <a:off x="6680451" y="3144521"/>
        <a:ext cx="1246010" cy="9845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6248DC-94AF-47DA-B745-F70AE463AC4F}" type="datetimeFigureOut">
              <a:rPr lang="en-US" smtClean="0"/>
              <a:t>7/24/2012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B6EA59-5994-41DA-A73A-F5A6288A4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5728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B338A0B-824A-4D09-8980-836ED98DDEC4}" type="datetimeFigureOut">
              <a:rPr lang="en-US"/>
              <a:pPr>
                <a:defRPr/>
              </a:pPr>
              <a:t>7/24/2012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E8E0288-DAE8-4D2F-B175-04871B0842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1454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42" y="8772378"/>
            <a:ext cx="3038475" cy="462120"/>
          </a:xfrm>
          <a:prstGeom prst="rect">
            <a:avLst/>
          </a:prstGeom>
          <a:noFill/>
        </p:spPr>
        <p:txBody>
          <a:bodyPr lIns="89721" tIns="44860" rIns="89721" bIns="44860"/>
          <a:lstStyle/>
          <a:p>
            <a:pPr defTabSz="904715"/>
            <a:fld id="{F8BCD210-305D-4696-9812-CA0B40CA35DB}" type="slidenum">
              <a:rPr lang="en-US" smtClean="0"/>
              <a:pPr defTabSz="904715"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 algn="ctr">
              <a:lnSpc>
                <a:spcPct val="90000"/>
              </a:lnSpc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b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6934200" cy="457200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82000" cy="45720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534400" y="6519446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8CA4CED7-CFC4-4FC0-90C4-B462E59A247B}" type="slidenum">
              <a:rPr lang="en-US" sz="120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60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pic>
        <p:nvPicPr>
          <p:cNvPr id="6" name="Picture 5" descr="4C-logoMd.gif"/>
          <p:cNvPicPr>
            <a:picLocks noChangeAspect="1"/>
          </p:cNvPicPr>
          <p:nvPr userDrawn="1"/>
        </p:nvPicPr>
        <p:blipFill>
          <a:blip r:embed="rId2"/>
          <a:srcRect t="4348" b="12174"/>
          <a:stretch>
            <a:fillRect/>
          </a:stretch>
        </p:blipFill>
        <p:spPr>
          <a:xfrm>
            <a:off x="7696200" y="-76200"/>
            <a:ext cx="1447800" cy="1007165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76200" y="6445051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7/24/2012</a:t>
            </a:r>
            <a:endParaRPr lang="en-US" sz="120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6934200" cy="4572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01387"/>
            <a:ext cx="4114800" cy="4572000"/>
          </a:xfrm>
        </p:spPr>
        <p:txBody>
          <a:bodyPr/>
          <a:lstStyle>
            <a:lvl1pPr marL="339976" indent="-339976">
              <a:lnSpc>
                <a:spcPct val="10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114800" cy="4572000"/>
          </a:xfrm>
        </p:spPr>
        <p:txBody>
          <a:bodyPr/>
          <a:lstStyle>
            <a:lvl1pPr marL="347914" indent="-347914">
              <a:lnSpc>
                <a:spcPct val="100000"/>
              </a:lnSpc>
              <a:defRPr sz="2800"/>
            </a:lvl1pPr>
            <a:lvl2pPr marL="673338" indent="-339976">
              <a:lnSpc>
                <a:spcPct val="100000"/>
              </a:lnSpc>
              <a:defRPr sz="2400"/>
            </a:lvl2pPr>
            <a:lvl3pPr marL="961722" indent="-302936">
              <a:lnSpc>
                <a:spcPct val="100000"/>
              </a:lnSpc>
              <a:defRPr sz="2000"/>
            </a:lvl3pPr>
            <a:lvl4pPr marL="1227618" indent="-265896">
              <a:lnSpc>
                <a:spcPct val="100000"/>
              </a:lnSpc>
              <a:defRPr sz="1800"/>
            </a:lvl4pPr>
            <a:lvl5pPr marL="1516002" indent="-273833">
              <a:lnSpc>
                <a:spcPct val="10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534400" y="6519446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8CA4CED7-CFC4-4FC0-90C4-B462E59A247B}" type="slidenum">
              <a:rPr lang="en-US" sz="160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60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pic>
        <p:nvPicPr>
          <p:cNvPr id="7" name="Picture 6" descr="4C-logoMd.gif"/>
          <p:cNvPicPr>
            <a:picLocks noChangeAspect="1"/>
          </p:cNvPicPr>
          <p:nvPr userDrawn="1"/>
        </p:nvPicPr>
        <p:blipFill>
          <a:blip r:embed="rId2"/>
          <a:srcRect t="4348" b="12174"/>
          <a:stretch>
            <a:fillRect/>
          </a:stretch>
        </p:blipFill>
        <p:spPr>
          <a:xfrm>
            <a:off x="7696200" y="-76200"/>
            <a:ext cx="1447800" cy="100716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304800"/>
            <a:ext cx="6931152" cy="498598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143000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981200"/>
            <a:ext cx="4114800" cy="3749040"/>
          </a:xfrm>
        </p:spPr>
        <p:txBody>
          <a:bodyPr/>
          <a:lstStyle>
            <a:lvl1pPr marL="281770" indent="-281770">
              <a:lnSpc>
                <a:spcPct val="100000"/>
              </a:lnSpc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410" y="1143000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6" y="1981200"/>
            <a:ext cx="4117974" cy="3749040"/>
          </a:xfrm>
        </p:spPr>
        <p:txBody>
          <a:bodyPr/>
          <a:lstStyle>
            <a:lvl1pPr marL="296321" indent="-296321">
              <a:lnSpc>
                <a:spcPct val="100000"/>
              </a:lnSpc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534400" y="6519446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8CA4CED7-CFC4-4FC0-90C4-B462E59A247B}" type="slidenum">
              <a:rPr lang="en-US" sz="160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60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pic>
        <p:nvPicPr>
          <p:cNvPr id="10" name="Picture 9" descr="4C-logoMd.gif"/>
          <p:cNvPicPr>
            <a:picLocks noChangeAspect="1"/>
          </p:cNvPicPr>
          <p:nvPr userDrawn="1"/>
        </p:nvPicPr>
        <p:blipFill>
          <a:blip r:embed="rId2"/>
          <a:srcRect t="4348" b="12174"/>
          <a:stretch>
            <a:fillRect/>
          </a:stretch>
        </p:blipFill>
        <p:spPr>
          <a:xfrm>
            <a:off x="7696200" y="-76200"/>
            <a:ext cx="1447800" cy="100716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34400" y="6519446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8CA4CED7-CFC4-4FC0-90C4-B462E59A247B}" type="slidenum">
              <a:rPr lang="en-US" sz="160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60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6931152" cy="457200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4C-logoMd.gif"/>
          <p:cNvPicPr>
            <a:picLocks noChangeAspect="1"/>
          </p:cNvPicPr>
          <p:nvPr userDrawn="1"/>
        </p:nvPicPr>
        <p:blipFill>
          <a:blip r:embed="rId2"/>
          <a:srcRect t="4348" b="12174"/>
          <a:stretch>
            <a:fillRect/>
          </a:stretch>
        </p:blipFill>
        <p:spPr>
          <a:xfrm>
            <a:off x="7696200" y="-76200"/>
            <a:ext cx="1447800" cy="100716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34400" y="6519446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8CA4CED7-CFC4-4FC0-90C4-B462E59A247B}" type="slidenum">
              <a:rPr lang="en-US" sz="160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60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pic>
        <p:nvPicPr>
          <p:cNvPr id="5" name="Picture 4" descr="4C-logoMd.gif"/>
          <p:cNvPicPr>
            <a:picLocks noChangeAspect="1"/>
          </p:cNvPicPr>
          <p:nvPr userDrawn="1"/>
        </p:nvPicPr>
        <p:blipFill>
          <a:blip r:embed="rId2"/>
          <a:srcRect t="4348" b="12174"/>
          <a:stretch>
            <a:fillRect/>
          </a:stretch>
        </p:blipFill>
        <p:spPr>
          <a:xfrm>
            <a:off x="7696200" y="-76200"/>
            <a:ext cx="1447800" cy="100716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4114800" cy="4572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219200"/>
            <a:ext cx="4114800" cy="4572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304800"/>
            <a:ext cx="6931152" cy="45720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>
              <a:defRPr sz="3600"/>
            </a:lvl1pPr>
          </a:lstStyle>
          <a:p>
            <a:pPr marL="0" marR="0" lvl="0" indent="0" algn="l" defTabSz="912813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50" normalizeH="0" baseline="0" noProof="0" dirty="0" smtClean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Click to edit Master title style</a:t>
            </a:r>
            <a:endParaRPr kumimoji="0" lang="en-US" sz="3600" b="0" i="0" u="none" strike="noStrike" kern="1200" cap="none" spc="-150" normalizeH="0" baseline="0" noProof="0" dirty="0">
              <a:ln w="3175">
                <a:noFill/>
              </a:ln>
              <a:gradFill>
                <a:gsLst>
                  <a:gs pos="0">
                    <a:srgbClr val="2E59B0"/>
                  </a:gs>
                  <a:gs pos="49000">
                    <a:srgbClr val="161D32"/>
                  </a:gs>
                  <a:gs pos="100000">
                    <a:srgbClr val="000000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34400" y="6519446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8CA4CED7-CFC4-4FC0-90C4-B462E59A247B}" type="slidenum">
              <a:rPr lang="en-US" sz="160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60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pic>
        <p:nvPicPr>
          <p:cNvPr id="7" name="Picture 6" descr="4C-logoMd.gif"/>
          <p:cNvPicPr>
            <a:picLocks noChangeAspect="1"/>
          </p:cNvPicPr>
          <p:nvPr userDrawn="1"/>
        </p:nvPicPr>
        <p:blipFill>
          <a:blip r:embed="rId2"/>
          <a:srcRect t="4348" b="12174"/>
          <a:stretch>
            <a:fillRect/>
          </a:stretch>
        </p:blipFill>
        <p:spPr>
          <a:xfrm>
            <a:off x="7696200" y="-76200"/>
            <a:ext cx="1447800" cy="100716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hyperlink" Target="http://www.decal.ga.gov/" TargetMode="Externa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6934200" cy="45720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143000"/>
            <a:ext cx="838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026" name="Picture 25" descr="7-00029_BAK_v03TOP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6248400"/>
            <a:ext cx="9144000" cy="6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4800" y="6248400"/>
            <a:ext cx="8534400" cy="507831"/>
          </a:xfrm>
          <a:prstGeom prst="rect">
            <a:avLst/>
          </a:prstGeom>
          <a:noFill/>
        </p:spPr>
        <p:txBody>
          <a:bodyPr wrap="square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Bright from the Start: Georgia Department of Early Care and Learning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10"/>
              </a:rPr>
              <a:t>www.decal.ga.gov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</p:sldLayoutIdLst>
  <p:transition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3600" kern="1200" spc="-150" dirty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  <a:lvl2pPr algn="ctr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  <a:cs typeface="Arial" charset="0"/>
        </a:defRPr>
      </a:lvl2pPr>
      <a:lvl3pPr algn="ctr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  <a:cs typeface="Arial" charset="0"/>
        </a:defRPr>
      </a:lvl3pPr>
      <a:lvl4pPr algn="ctr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  <a:cs typeface="Arial" charset="0"/>
        </a:defRPr>
      </a:lvl4pPr>
      <a:lvl5pPr algn="ctr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ctr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ctr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ctr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ctr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96875" indent="-396875" algn="l" defTabSz="912813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Blip>
          <a:blip r:embed="rId11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2813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Blip>
          <a:blip r:embed="rId12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2813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Blip>
          <a:blip r:embed="rId1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2813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Blip>
          <a:blip r:embed="rId1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2813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Blip>
          <a:blip r:embed="rId1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MBindermane@decal.ga.gov" TargetMode="External"/><Relationship Id="rId2" Type="http://schemas.openxmlformats.org/officeDocument/2006/relationships/hyperlink" Target="mailto:Bobby.Cagle@decal.ga.gov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pitc.org/" TargetMode="External"/><Relationship Id="rId2" Type="http://schemas.openxmlformats.org/officeDocument/2006/relationships/hyperlink" Target="http://www.decal.ga.gov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GbSp88PBe9E" TargetMode="External"/><Relationship Id="rId5" Type="http://schemas.openxmlformats.org/officeDocument/2006/relationships/hyperlink" Target="http://www.geears.org/" TargetMode="External"/><Relationship Id="rId4" Type="http://schemas.openxmlformats.org/officeDocument/2006/relationships/hyperlink" Target="http://www.georgiavoices.org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Eis-CLs6ds8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0" name="Rectangle 10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dirty="0" smtClean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762000" y="4191000"/>
            <a:ext cx="7681913" cy="461665"/>
          </a:xfrm>
        </p:spPr>
        <p:txBody>
          <a:bodyPr/>
          <a:lstStyle/>
          <a:p>
            <a:endParaRPr lang="en-US" sz="2800" dirty="0" smtClean="0"/>
          </a:p>
          <a:p>
            <a:r>
              <a:rPr lang="en-US" sz="2800" dirty="0" smtClean="0"/>
              <a:t>Bobby D. Cagle, MSW</a:t>
            </a:r>
          </a:p>
          <a:p>
            <a:r>
              <a:rPr lang="en-US" sz="2800" dirty="0" smtClean="0"/>
              <a:t>Commissioner</a:t>
            </a:r>
          </a:p>
          <a:p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914400" y="1947656"/>
            <a:ext cx="7772400" cy="1982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2813" latinLnBrk="0">
              <a:lnSpc>
                <a:spcPct val="90000"/>
              </a:lnSpc>
              <a:buClrTx/>
              <a:buSzTx/>
              <a:buFontTx/>
              <a:buNone/>
              <a:tabLst/>
              <a:defRPr/>
            </a:pPr>
            <a:r>
              <a:rPr lang="en-US" sz="2800" spc="-150" dirty="0" smtClean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 charset="0"/>
              </a:rPr>
              <a:t>Georgia Department of Early Care and Learning (DECAL)</a:t>
            </a:r>
          </a:p>
          <a:p>
            <a:pPr marL="0" marR="0" lvl="0" indent="0" algn="ctr" defTabSz="912813" latinLnBrk="0">
              <a:lnSpc>
                <a:spcPct val="90000"/>
              </a:lnSpc>
              <a:buClrTx/>
              <a:buSzTx/>
              <a:buFontTx/>
              <a:buNone/>
              <a:tabLst/>
              <a:defRPr/>
            </a:pPr>
            <a:endParaRPr lang="en-US" sz="3200" spc="-150" dirty="0" smtClean="0">
              <a:ln w="3175">
                <a:noFill/>
              </a:ln>
              <a:gradFill>
                <a:gsLst>
                  <a:gs pos="0">
                    <a:srgbClr val="2E59B0"/>
                  </a:gs>
                  <a:gs pos="49000">
                    <a:srgbClr val="161D32"/>
                  </a:gs>
                  <a:gs pos="100000">
                    <a:srgbClr val="000000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cs typeface="Arial" charset="0"/>
            </a:endParaRPr>
          </a:p>
          <a:p>
            <a:pPr marL="0" marR="0" lvl="0" indent="0" algn="ctr" defTabSz="912813" latinLnBrk="0">
              <a:lnSpc>
                <a:spcPct val="90000"/>
              </a:lnSpc>
              <a:buClrTx/>
              <a:buSzTx/>
              <a:buFontTx/>
              <a:buNone/>
              <a:tabLst/>
              <a:defRPr/>
            </a:pPr>
            <a:r>
              <a:rPr lang="en-US" sz="3200" b="1" spc="-150" dirty="0" smtClean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 charset="0"/>
              </a:rPr>
              <a:t>Business Community Advisory Committee</a:t>
            </a:r>
            <a:endParaRPr lang="en-US" sz="3200" b="1" spc="-150" dirty="0">
              <a:ln w="3175">
                <a:noFill/>
              </a:ln>
              <a:gradFill>
                <a:gsLst>
                  <a:gs pos="0">
                    <a:srgbClr val="2E59B0"/>
                  </a:gs>
                  <a:gs pos="49000">
                    <a:srgbClr val="161D32"/>
                  </a:gs>
                  <a:gs pos="100000">
                    <a:srgbClr val="000000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cs typeface="Arial" charset="0"/>
            </a:endParaRPr>
          </a:p>
          <a:p>
            <a:pPr marL="0" marR="0" lvl="0" indent="0" algn="ctr" defTabSz="912813" latinLnBrk="0">
              <a:lnSpc>
                <a:spcPct val="90000"/>
              </a:lnSpc>
              <a:buClrTx/>
              <a:buSzTx/>
              <a:buFontTx/>
              <a:buNone/>
              <a:tabLst/>
              <a:defRPr/>
            </a:pPr>
            <a:r>
              <a:rPr lang="en-US" sz="2800" b="1" spc="-150" dirty="0" smtClean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 charset="0"/>
              </a:rPr>
              <a:t>July 24, 2012</a:t>
            </a:r>
            <a:endParaRPr lang="en-US" sz="2800" b="1" spc="-150" dirty="0">
              <a:ln w="3175">
                <a:noFill/>
              </a:ln>
              <a:gradFill>
                <a:gsLst>
                  <a:gs pos="0">
                    <a:srgbClr val="2E59B0"/>
                  </a:gs>
                  <a:gs pos="49000">
                    <a:srgbClr val="161D32"/>
                  </a:gs>
                  <a:gs pos="100000">
                    <a:srgbClr val="000000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cs typeface="Arial" charset="0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295400" y="4648200"/>
            <a:ext cx="6629400" cy="311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FF9933"/>
              </a:buClr>
            </a:pPr>
            <a:endParaRPr lang="en-US" sz="2000" b="1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855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115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6934200" cy="443198"/>
          </a:xfrm>
        </p:spPr>
        <p:txBody>
          <a:bodyPr/>
          <a:lstStyle/>
          <a:p>
            <a:r>
              <a:rPr lang="en-US" sz="3200" dirty="0" smtClean="0"/>
              <a:t>DECAL Overview - Nutrition Services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sz="2800" b="1" dirty="0" smtClean="0">
                <a:solidFill>
                  <a:srgbClr val="000000"/>
                </a:solidFill>
              </a:rPr>
              <a:t>USDA Food Programs</a:t>
            </a:r>
          </a:p>
          <a:p>
            <a:pPr lvl="1">
              <a:spcBef>
                <a:spcPts val="0"/>
              </a:spcBef>
            </a:pPr>
            <a:r>
              <a:rPr lang="en-US" b="1" dirty="0" smtClean="0">
                <a:solidFill>
                  <a:srgbClr val="000000"/>
                </a:solidFill>
              </a:rPr>
              <a:t>Child and Adult Care Food Program </a:t>
            </a:r>
            <a:r>
              <a:rPr lang="en-US" dirty="0" smtClean="0">
                <a:solidFill>
                  <a:srgbClr val="000000"/>
                </a:solidFill>
              </a:rPr>
              <a:t>(CACFP)</a:t>
            </a:r>
          </a:p>
          <a:p>
            <a:pPr lvl="1">
              <a:spcBef>
                <a:spcPts val="0"/>
              </a:spcBef>
            </a:pPr>
            <a:r>
              <a:rPr lang="en-US" b="1" dirty="0" smtClean="0">
                <a:solidFill>
                  <a:srgbClr val="000000"/>
                </a:solidFill>
              </a:rPr>
              <a:t>Summer Food Service Program </a:t>
            </a:r>
            <a:r>
              <a:rPr lang="en-US" dirty="0" smtClean="0">
                <a:solidFill>
                  <a:srgbClr val="000000"/>
                </a:solidFill>
              </a:rPr>
              <a:t>(SFSP)</a:t>
            </a:r>
            <a:endParaRPr lang="en-US" dirty="0">
              <a:solidFill>
                <a:srgbClr val="00000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2800" dirty="0" smtClean="0"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</a:pPr>
            <a:r>
              <a:rPr lang="en-US" sz="2800" b="1" dirty="0" smtClean="0">
                <a:solidFill>
                  <a:srgbClr val="000000"/>
                </a:solidFill>
              </a:rPr>
              <a:t>USDA provides funding for nutritious meals</a:t>
            </a:r>
          </a:p>
          <a:p>
            <a:pPr lvl="0">
              <a:spcBef>
                <a:spcPts val="0"/>
              </a:spcBef>
            </a:pPr>
            <a:endParaRPr lang="en-US" sz="2800" dirty="0" smtClean="0"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</a:pPr>
            <a:r>
              <a:rPr lang="en-US" sz="2800" b="1" dirty="0" smtClean="0">
                <a:solidFill>
                  <a:srgbClr val="000000"/>
                </a:solidFill>
              </a:rPr>
              <a:t>Both </a:t>
            </a:r>
            <a:r>
              <a:rPr lang="en-US" sz="2800" b="1" dirty="0">
                <a:solidFill>
                  <a:srgbClr val="000000"/>
                </a:solidFill>
              </a:rPr>
              <a:t>programs help alleviate hunger and </a:t>
            </a:r>
            <a:r>
              <a:rPr lang="en-US" sz="2800" b="1" dirty="0" smtClean="0">
                <a:solidFill>
                  <a:srgbClr val="000000"/>
                </a:solidFill>
              </a:rPr>
              <a:t>malnutrition</a:t>
            </a:r>
            <a:endParaRPr lang="en-US" sz="2800" b="1" dirty="0">
              <a:solidFill>
                <a:srgbClr val="000000"/>
              </a:solidFill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954701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6934200" cy="1329595"/>
          </a:xfrm>
        </p:spPr>
        <p:txBody>
          <a:bodyPr/>
          <a:lstStyle/>
          <a:p>
            <a:r>
              <a:rPr lang="en-US" sz="3200" b="1" dirty="0"/>
              <a:t>GEEARS </a:t>
            </a:r>
            <a:r>
              <a:rPr lang="en-US" sz="3200" dirty="0"/>
              <a:t>- Georgia Early Education Alliance for Ready Students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191000"/>
          </a:xfrm>
        </p:spPr>
        <p:txBody>
          <a:bodyPr/>
          <a:lstStyle/>
          <a:p>
            <a:r>
              <a:rPr lang="en-US" dirty="0" smtClean="0"/>
              <a:t>Mindy Binderman, Executive Director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15839" y="2458815"/>
            <a:ext cx="184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pic>
        <p:nvPicPr>
          <p:cNvPr id="9" name="Picture 8" descr="geears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590800"/>
            <a:ext cx="6103787" cy="25779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170284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6934200" cy="1329595"/>
          </a:xfrm>
        </p:spPr>
        <p:txBody>
          <a:bodyPr/>
          <a:lstStyle/>
          <a:p>
            <a:r>
              <a:rPr lang="en-US" sz="3200" b="1" dirty="0"/>
              <a:t>GEEARS </a:t>
            </a:r>
            <a:r>
              <a:rPr lang="en-US" sz="3200" dirty="0"/>
              <a:t>- Georgia Early Education Alliance for Ready Students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382000" cy="4953000"/>
          </a:xfrm>
        </p:spPr>
        <p:txBody>
          <a:bodyPr>
            <a:noAutofit/>
          </a:bodyPr>
          <a:lstStyle/>
          <a:p>
            <a:pPr lvl="0">
              <a:lnSpc>
                <a:spcPct val="110000"/>
              </a:lnSpc>
            </a:pPr>
            <a:endParaRPr lang="en-US" sz="2400" dirty="0" smtClean="0">
              <a:solidFill>
                <a:srgbClr val="000000"/>
              </a:solidFill>
            </a:endParaRPr>
          </a:p>
          <a:p>
            <a:pPr lvl="0"/>
            <a:r>
              <a:rPr lang="en-US" sz="2400" dirty="0" smtClean="0">
                <a:solidFill>
                  <a:srgbClr val="000000"/>
                </a:solidFill>
              </a:rPr>
              <a:t>GEEARS was established in 2010</a:t>
            </a:r>
          </a:p>
          <a:p>
            <a:pPr lvl="0"/>
            <a:endParaRPr lang="en-US" sz="2400" b="1" dirty="0" smtClean="0">
              <a:solidFill>
                <a:srgbClr val="000000"/>
              </a:solidFill>
            </a:endParaRPr>
          </a:p>
          <a:p>
            <a:pPr lvl="0"/>
            <a:r>
              <a:rPr lang="en-US" sz="2400" b="1" dirty="0" smtClean="0">
                <a:solidFill>
                  <a:srgbClr val="000000"/>
                </a:solidFill>
              </a:rPr>
              <a:t>Vision</a:t>
            </a:r>
            <a:r>
              <a:rPr lang="en-US" sz="2400" dirty="0">
                <a:solidFill>
                  <a:srgbClr val="000000"/>
                </a:solidFill>
              </a:rPr>
              <a:t>: By 2020, all of Georgia's children will enter school prepared to succeed and on a path to read to learn by 3rd grade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</a:p>
          <a:p>
            <a:pPr lvl="0"/>
            <a:endParaRPr lang="en-US" sz="2400" dirty="0" smtClean="0">
              <a:solidFill>
                <a:srgbClr val="000000"/>
              </a:solidFill>
            </a:endParaRPr>
          </a:p>
          <a:p>
            <a:pPr lvl="0"/>
            <a:r>
              <a:rPr lang="en-US" sz="2400" b="1" dirty="0" smtClean="0">
                <a:solidFill>
                  <a:srgbClr val="000000"/>
                </a:solidFill>
              </a:rPr>
              <a:t>Mission</a:t>
            </a:r>
            <a:r>
              <a:rPr lang="en-US" sz="2400" dirty="0">
                <a:solidFill>
                  <a:srgbClr val="000000"/>
                </a:solidFill>
              </a:rPr>
              <a:t>: To inspire and lead a statewide movement to maximize the return on investment for quality early learning and healthy development for children ages birth to five.</a:t>
            </a:r>
          </a:p>
          <a:p>
            <a:pPr lvl="0"/>
            <a:endParaRPr lang="en-US" sz="2800" dirty="0">
              <a:solidFill>
                <a:srgbClr val="000000"/>
              </a:solidFill>
            </a:endParaRPr>
          </a:p>
          <a:p>
            <a:pPr lvl="0"/>
            <a:endParaRPr lang="en-US" sz="2800" b="1" dirty="0">
              <a:solidFill>
                <a:srgbClr val="000000"/>
              </a:solidFill>
            </a:endParaRPr>
          </a:p>
          <a:p>
            <a:pPr lvl="0"/>
            <a:endParaRPr lang="en-US" sz="2800" b="1" dirty="0" smtClean="0">
              <a:solidFill>
                <a:srgbClr val="000000"/>
              </a:solidFill>
            </a:endParaRPr>
          </a:p>
          <a:p>
            <a:pPr lvl="0"/>
            <a:endParaRPr lang="en-US" sz="2800" b="1" dirty="0" smtClean="0">
              <a:solidFill>
                <a:srgbClr val="000000"/>
              </a:solidFill>
            </a:endParaRPr>
          </a:p>
          <a:p>
            <a:pPr lvl="0"/>
            <a:endParaRPr lang="en-US" sz="2800" b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800" b="1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585451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934200" cy="886397"/>
          </a:xfrm>
        </p:spPr>
        <p:txBody>
          <a:bodyPr/>
          <a:lstStyle/>
          <a:p>
            <a:r>
              <a:rPr lang="en-US" sz="3200" b="1" dirty="0"/>
              <a:t>GEEARS </a:t>
            </a:r>
            <a:r>
              <a:rPr lang="en-US" sz="3200" dirty="0"/>
              <a:t>- </a:t>
            </a:r>
            <a:r>
              <a:rPr lang="en-US" sz="3200" dirty="0" smtClean="0"/>
              <a:t>Opportunities </a:t>
            </a:r>
            <a:r>
              <a:rPr lang="en-US" sz="3200" dirty="0"/>
              <a:t>for Business Partnerships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45720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4100" b="1" dirty="0" smtClean="0"/>
          </a:p>
          <a:p>
            <a:pPr lvl="0">
              <a:lnSpc>
                <a:spcPct val="120000"/>
              </a:lnSpc>
            </a:pPr>
            <a:r>
              <a:rPr lang="en-US" sz="12800" b="1" dirty="0" smtClean="0">
                <a:solidFill>
                  <a:srgbClr val="000000"/>
                </a:solidFill>
              </a:rPr>
              <a:t>2013 National Business Leaders Summit</a:t>
            </a:r>
          </a:p>
          <a:p>
            <a:pPr lvl="1">
              <a:lnSpc>
                <a:spcPct val="120000"/>
              </a:lnSpc>
            </a:pPr>
            <a:r>
              <a:rPr lang="en-US" sz="11200" dirty="0" smtClean="0">
                <a:solidFill>
                  <a:srgbClr val="000000"/>
                </a:solidFill>
              </a:rPr>
              <a:t>Planned for </a:t>
            </a:r>
            <a:r>
              <a:rPr lang="en-US" sz="11200" dirty="0"/>
              <a:t>Fall, 2013 to coincide with East Lake Golf Tournament</a:t>
            </a:r>
          </a:p>
          <a:p>
            <a:pPr lvl="1">
              <a:lnSpc>
                <a:spcPct val="120000"/>
              </a:lnSpc>
            </a:pPr>
            <a:endParaRPr lang="en-US" sz="11200" dirty="0" smtClean="0"/>
          </a:p>
          <a:p>
            <a:pPr lvl="1">
              <a:lnSpc>
                <a:spcPct val="120000"/>
              </a:lnSpc>
            </a:pPr>
            <a:r>
              <a:rPr lang="en-US" sz="11200" dirty="0" smtClean="0"/>
              <a:t>Centerpiece will be a joint statement of support for quality early learning for CEO’s</a:t>
            </a:r>
          </a:p>
          <a:p>
            <a:pPr lvl="1">
              <a:lnSpc>
                <a:spcPct val="120000"/>
              </a:lnSpc>
            </a:pPr>
            <a:endParaRPr lang="en-US" sz="11200" dirty="0" smtClean="0"/>
          </a:p>
          <a:p>
            <a:pPr lvl="1">
              <a:lnSpc>
                <a:spcPct val="120000"/>
              </a:lnSpc>
            </a:pPr>
            <a:r>
              <a:rPr lang="en-US" sz="11200" dirty="0" smtClean="0"/>
              <a:t>Opportunity to spotlight Georgia as a national leader</a:t>
            </a:r>
            <a:endParaRPr lang="en-US" sz="11200" dirty="0"/>
          </a:p>
          <a:p>
            <a:pPr lvl="1"/>
            <a:endParaRPr lang="en-US" sz="11200" dirty="0" smtClean="0"/>
          </a:p>
          <a:p>
            <a:pPr lvl="1"/>
            <a:endParaRPr lang="en-US" sz="11200" dirty="0" smtClean="0"/>
          </a:p>
          <a:p>
            <a:pPr lvl="1"/>
            <a:endParaRPr lang="en-US" sz="3600" dirty="0"/>
          </a:p>
          <a:p>
            <a:pPr lvl="1"/>
            <a:endParaRPr lang="en-US" sz="3600" dirty="0" smtClean="0"/>
          </a:p>
          <a:p>
            <a:pPr lvl="2"/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g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7927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6934200" cy="886397"/>
          </a:xfrm>
        </p:spPr>
        <p:txBody>
          <a:bodyPr/>
          <a:lstStyle/>
          <a:p>
            <a:r>
              <a:rPr lang="en-US" sz="3200" b="1" dirty="0"/>
              <a:t>GEEARS </a:t>
            </a:r>
            <a:r>
              <a:rPr lang="en-US" sz="3200" dirty="0" smtClean="0"/>
              <a:t>– Other Opportunities for Business Partnerships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2800" dirty="0" smtClean="0"/>
              <a:t>Educate </a:t>
            </a:r>
            <a:r>
              <a:rPr lang="en-US" sz="2800" dirty="0"/>
              <a:t>employees on early brain development and importance of quality early learning</a:t>
            </a:r>
          </a:p>
          <a:p>
            <a:endParaRPr lang="en-US" sz="2800" dirty="0" smtClean="0"/>
          </a:p>
          <a:p>
            <a:r>
              <a:rPr lang="en-US" sz="2800" dirty="0" smtClean="0"/>
              <a:t>Work </a:t>
            </a:r>
            <a:r>
              <a:rPr lang="en-US" sz="2800" dirty="0"/>
              <a:t>with DECAL, GEEARS, and Georgia Family Connection Partnership to support Quality Rated</a:t>
            </a:r>
          </a:p>
          <a:p>
            <a:endParaRPr lang="en-US" sz="2800" dirty="0" smtClean="0"/>
          </a:p>
          <a:p>
            <a:r>
              <a:rPr lang="en-US" sz="2800" dirty="0" smtClean="0"/>
              <a:t>Help </a:t>
            </a:r>
            <a:r>
              <a:rPr lang="en-US" sz="2800" dirty="0"/>
              <a:t>GEEARS and </a:t>
            </a:r>
            <a:r>
              <a:rPr lang="en-US" sz="2800" dirty="0" smtClean="0"/>
              <a:t>other partners </a:t>
            </a:r>
            <a:r>
              <a:rPr lang="en-US" sz="2800" dirty="0"/>
              <a:t>advocate for children birth to </a:t>
            </a:r>
            <a:r>
              <a:rPr lang="en-US" sz="2800" dirty="0" smtClean="0"/>
              <a:t>five</a:t>
            </a:r>
            <a:r>
              <a:rPr lang="en-US" sz="2800" dirty="0"/>
              <a:t> at the </a:t>
            </a:r>
            <a:r>
              <a:rPr lang="en-US" sz="2800" dirty="0" smtClean="0"/>
              <a:t>State Capitol</a:t>
            </a:r>
            <a:endParaRPr lang="en-US" sz="2800" dirty="0"/>
          </a:p>
          <a:p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5999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463" y="304800"/>
            <a:ext cx="6934200" cy="886397"/>
          </a:xfrm>
        </p:spPr>
        <p:txBody>
          <a:bodyPr/>
          <a:lstStyle/>
          <a:p>
            <a:r>
              <a:rPr lang="en-US" sz="3200" b="1" dirty="0" smtClean="0"/>
              <a:t>Voices  for  Georgia’s  </a:t>
            </a:r>
            <a:r>
              <a:rPr lang="en-US" sz="3200" b="1" dirty="0"/>
              <a:t>Children</a:t>
            </a:r>
            <a:br>
              <a:rPr lang="en-US" sz="3200" b="1" dirty="0"/>
            </a:br>
            <a:endParaRPr lang="en-US" sz="32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82000" cy="4572000"/>
          </a:xfrm>
        </p:spPr>
        <p:txBody>
          <a:bodyPr/>
          <a:lstStyle/>
          <a:p>
            <a:r>
              <a:rPr lang="en-US" dirty="0" smtClean="0"/>
              <a:t>Pat Willis, Executive Director </a:t>
            </a:r>
          </a:p>
          <a:p>
            <a:pPr marL="0" indent="0">
              <a:buNone/>
            </a:pPr>
            <a:r>
              <a:rPr lang="en-US" dirty="0" smtClean="0"/>
              <a:t>	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15839" y="2458815"/>
            <a:ext cx="184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05000"/>
            <a:ext cx="5899404" cy="3760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07519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6934200" cy="443198"/>
          </a:xfrm>
        </p:spPr>
        <p:txBody>
          <a:bodyPr/>
          <a:lstStyle/>
          <a:p>
            <a:r>
              <a:rPr lang="en-US" sz="3200" b="1" dirty="0" smtClean="0"/>
              <a:t>Voices  </a:t>
            </a:r>
            <a:r>
              <a:rPr lang="en-US" sz="3200" b="1" smtClean="0"/>
              <a:t>for  Georgia’s </a:t>
            </a:r>
            <a:r>
              <a:rPr lang="en-US" sz="3200" b="1" dirty="0" smtClean="0"/>
              <a:t>Children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Mission:  To be a powerful, unifying voice for a public agenda that will improve the wellbeing of all of Georgia’s children</a:t>
            </a:r>
          </a:p>
          <a:p>
            <a:endParaRPr lang="en-US" sz="1800" dirty="0" smtClean="0"/>
          </a:p>
          <a:p>
            <a:r>
              <a:rPr lang="en-US" sz="2800" dirty="0" smtClean="0"/>
              <a:t>Policy Agenda for Children:  Early Childhood, Health, Youth in Transition</a:t>
            </a:r>
          </a:p>
          <a:p>
            <a:endParaRPr lang="en-US" sz="1800" dirty="0" smtClean="0"/>
          </a:p>
          <a:p>
            <a:r>
              <a:rPr lang="en-US" sz="2800" dirty="0" smtClean="0"/>
              <a:t>Strategies:  Information resource, convener, coalition builder, lobbyist</a:t>
            </a:r>
          </a:p>
          <a:p>
            <a:endParaRPr lang="en-US" sz="1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207277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6934200" cy="498598"/>
          </a:xfrm>
        </p:spPr>
        <p:txBody>
          <a:bodyPr/>
          <a:lstStyle/>
          <a:p>
            <a:r>
              <a:rPr lang="en-US" dirty="0" smtClean="0"/>
              <a:t>Voices for Georgia’s Children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820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Critical Issues for Advocacy for Young Children</a:t>
            </a:r>
          </a:p>
          <a:p>
            <a:pPr lvl="0"/>
            <a:endParaRPr lang="en-US" sz="2800" dirty="0" smtClean="0"/>
          </a:p>
          <a:p>
            <a:pPr lvl="0"/>
            <a:r>
              <a:rPr lang="en-US" sz="2800" dirty="0" smtClean="0"/>
              <a:t>State investment in children from birth to five years</a:t>
            </a:r>
          </a:p>
          <a:p>
            <a:pPr lvl="0"/>
            <a:r>
              <a:rPr lang="en-US" sz="2800" dirty="0" smtClean="0"/>
              <a:t>Stabilize </a:t>
            </a:r>
            <a:r>
              <a:rPr lang="en-US" sz="2800" dirty="0"/>
              <a:t>funding for Children First:  Early screening and identification of health and developmental </a:t>
            </a:r>
            <a:r>
              <a:rPr lang="en-US" sz="2800" dirty="0" smtClean="0"/>
              <a:t>problems</a:t>
            </a:r>
          </a:p>
          <a:p>
            <a:pPr lvl="0"/>
            <a:r>
              <a:rPr lang="en-US" sz="2800" dirty="0" smtClean="0"/>
              <a:t>Maximize </a:t>
            </a:r>
            <a:r>
              <a:rPr lang="en-US" sz="2800" dirty="0"/>
              <a:t>participation in Quality </a:t>
            </a:r>
            <a:r>
              <a:rPr lang="en-US" sz="2800" dirty="0" smtClean="0"/>
              <a:t>Rated</a:t>
            </a:r>
          </a:p>
          <a:p>
            <a:pPr lvl="0"/>
            <a:r>
              <a:rPr lang="en-US" sz="2800" dirty="0"/>
              <a:t>Increase access to child care </a:t>
            </a:r>
            <a:r>
              <a:rPr lang="en-US" sz="2800" dirty="0" smtClean="0"/>
              <a:t>subsidies</a:t>
            </a:r>
          </a:p>
          <a:p>
            <a:pPr lvl="0"/>
            <a:r>
              <a:rPr lang="en-US" sz="2800" dirty="0"/>
              <a:t>Restore Resource Coordinators to Georgia’s Pre-K</a:t>
            </a:r>
          </a:p>
          <a:p>
            <a:pPr lvl="0"/>
            <a:r>
              <a:rPr lang="en-US" sz="2800" dirty="0"/>
              <a:t>Fully fund Georgia’s Pre-K</a:t>
            </a:r>
          </a:p>
          <a:p>
            <a:pPr lvl="0"/>
            <a:endParaRPr lang="en-US" sz="2800" dirty="0"/>
          </a:p>
          <a:p>
            <a:pPr lvl="0"/>
            <a:endParaRPr lang="en-US" sz="2800" dirty="0"/>
          </a:p>
          <a:p>
            <a:pPr marL="517525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1536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6934200" cy="443198"/>
          </a:xfrm>
        </p:spPr>
        <p:txBody>
          <a:bodyPr/>
          <a:lstStyle/>
          <a:p>
            <a:r>
              <a:rPr lang="en-US" sz="3200" dirty="0" smtClean="0"/>
              <a:t>Business  Community  Feedback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Please tell us about what you are already doing in early childhood education. 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2867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6934200" cy="443198"/>
          </a:xfrm>
        </p:spPr>
        <p:txBody>
          <a:bodyPr/>
          <a:lstStyle/>
          <a:p>
            <a:r>
              <a:rPr lang="en-US" sz="3200" dirty="0" smtClean="0"/>
              <a:t>Questions  and  Answers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382000" cy="4572000"/>
          </a:xfrm>
        </p:spPr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en-US" sz="3600" b="1" dirty="0" smtClean="0"/>
              <a:t>From a business perspective, how can we work with you to promote high quality childhood education?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7419611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6934200" cy="443198"/>
          </a:xfrm>
        </p:spPr>
        <p:txBody>
          <a:bodyPr/>
          <a:lstStyle/>
          <a:p>
            <a:r>
              <a:rPr lang="en-US" sz="3200" dirty="0" smtClean="0"/>
              <a:t>Agenda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609600"/>
            <a:ext cx="7239000" cy="5638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sz="1900" b="1" dirty="0" smtClean="0"/>
          </a:p>
          <a:p>
            <a:pPr>
              <a:lnSpc>
                <a:spcPct val="80000"/>
              </a:lnSpc>
            </a:pPr>
            <a:r>
              <a:rPr lang="en-US" sz="1900" b="1" dirty="0" smtClean="0"/>
              <a:t>Welcome </a:t>
            </a:r>
            <a:r>
              <a:rPr lang="en-US" sz="1900" dirty="0" smtClean="0"/>
              <a:t>– Commissioner Cagle </a:t>
            </a:r>
          </a:p>
          <a:p>
            <a:pPr>
              <a:lnSpc>
                <a:spcPct val="80000"/>
              </a:lnSpc>
            </a:pPr>
            <a:r>
              <a:rPr lang="en-US" sz="1900" b="1" dirty="0" smtClean="0"/>
              <a:t>DECAL Advisory Network</a:t>
            </a:r>
          </a:p>
          <a:p>
            <a:pPr>
              <a:lnSpc>
                <a:spcPct val="80000"/>
              </a:lnSpc>
            </a:pPr>
            <a:r>
              <a:rPr lang="en-US" sz="1900" b="1" dirty="0" smtClean="0"/>
              <a:t>Change the First Five Years and You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900" b="1" dirty="0"/>
              <a:t> </a:t>
            </a:r>
            <a:r>
              <a:rPr lang="en-US" sz="1900" b="1" dirty="0" smtClean="0"/>
              <a:t>       Change Everything-Video</a:t>
            </a:r>
          </a:p>
          <a:p>
            <a:pPr>
              <a:lnSpc>
                <a:spcPct val="80000"/>
              </a:lnSpc>
            </a:pPr>
            <a:r>
              <a:rPr lang="en-US" sz="1900" b="1" dirty="0" smtClean="0"/>
              <a:t>Overview of DECAL Programs</a:t>
            </a:r>
          </a:p>
          <a:p>
            <a:pPr lvl="1">
              <a:lnSpc>
                <a:spcPct val="80000"/>
              </a:lnSpc>
            </a:pPr>
            <a:r>
              <a:rPr lang="en-US" sz="1900" dirty="0"/>
              <a:t>Child Care </a:t>
            </a:r>
            <a:r>
              <a:rPr lang="en-US" sz="1900" dirty="0" smtClean="0"/>
              <a:t>Services</a:t>
            </a:r>
          </a:p>
          <a:p>
            <a:pPr lvl="1">
              <a:lnSpc>
                <a:spcPct val="80000"/>
              </a:lnSpc>
            </a:pPr>
            <a:r>
              <a:rPr lang="en-US" sz="1900" dirty="0"/>
              <a:t>Quality </a:t>
            </a:r>
            <a:r>
              <a:rPr lang="en-US" sz="1900" dirty="0" smtClean="0"/>
              <a:t>Initiatives</a:t>
            </a:r>
          </a:p>
          <a:p>
            <a:pPr lvl="1">
              <a:lnSpc>
                <a:spcPct val="80000"/>
              </a:lnSpc>
            </a:pPr>
            <a:r>
              <a:rPr lang="en-US" sz="1900" dirty="0"/>
              <a:t>Georgia’s Pre-K Program</a:t>
            </a:r>
          </a:p>
          <a:p>
            <a:pPr lvl="1">
              <a:lnSpc>
                <a:spcPct val="80000"/>
              </a:lnSpc>
            </a:pPr>
            <a:r>
              <a:rPr lang="en-US" sz="1900" dirty="0"/>
              <a:t>Nutrition Services</a:t>
            </a:r>
          </a:p>
          <a:p>
            <a:pPr>
              <a:lnSpc>
                <a:spcPct val="110000"/>
              </a:lnSpc>
            </a:pPr>
            <a:r>
              <a:rPr lang="en-US" sz="1900" b="1" dirty="0" smtClean="0"/>
              <a:t>Opportunities </a:t>
            </a:r>
            <a:r>
              <a:rPr lang="en-US" sz="1900" b="1" dirty="0"/>
              <a:t>for </a:t>
            </a:r>
            <a:r>
              <a:rPr lang="en-US" sz="1900" b="1" dirty="0" smtClean="0"/>
              <a:t>Business Partnerships</a:t>
            </a:r>
          </a:p>
          <a:p>
            <a:pPr lvl="1">
              <a:lnSpc>
                <a:spcPct val="110000"/>
              </a:lnSpc>
            </a:pPr>
            <a:r>
              <a:rPr lang="en-US" sz="1900" b="1" dirty="0" smtClean="0"/>
              <a:t>GEEARS – Georgia Early Education Alliance for Ready Students</a:t>
            </a:r>
          </a:p>
          <a:p>
            <a:pPr lvl="2">
              <a:lnSpc>
                <a:spcPct val="110000"/>
              </a:lnSpc>
            </a:pPr>
            <a:r>
              <a:rPr lang="en-US" sz="1900" b="1" dirty="0" smtClean="0"/>
              <a:t>Mindy Binderman, Executive Director</a:t>
            </a:r>
          </a:p>
          <a:p>
            <a:pPr lvl="1">
              <a:lnSpc>
                <a:spcPct val="110000"/>
              </a:lnSpc>
            </a:pPr>
            <a:r>
              <a:rPr lang="en-US" sz="1900" b="1" dirty="0" smtClean="0"/>
              <a:t>Voices </a:t>
            </a:r>
            <a:r>
              <a:rPr lang="en-US" sz="1900" b="1" dirty="0"/>
              <a:t>for Georgia’s Children </a:t>
            </a:r>
          </a:p>
          <a:p>
            <a:pPr lvl="2">
              <a:lnSpc>
                <a:spcPct val="110000"/>
              </a:lnSpc>
            </a:pPr>
            <a:r>
              <a:rPr lang="en-US" sz="1900" b="1" dirty="0"/>
              <a:t>Pat Willis, Executive </a:t>
            </a:r>
            <a:r>
              <a:rPr lang="en-US" sz="1900" b="1" dirty="0" smtClean="0"/>
              <a:t>Director</a:t>
            </a:r>
          </a:p>
          <a:p>
            <a:pPr>
              <a:lnSpc>
                <a:spcPct val="80000"/>
              </a:lnSpc>
            </a:pPr>
            <a:r>
              <a:rPr lang="en-US" sz="1900" b="1" dirty="0" smtClean="0"/>
              <a:t>Business Community Feedback</a:t>
            </a:r>
          </a:p>
          <a:p>
            <a:pPr>
              <a:lnSpc>
                <a:spcPct val="80000"/>
              </a:lnSpc>
            </a:pPr>
            <a:r>
              <a:rPr lang="en-US" sz="1900" b="1" dirty="0" smtClean="0"/>
              <a:t>Questions and Answers</a:t>
            </a:r>
          </a:p>
          <a:p>
            <a:pPr>
              <a:lnSpc>
                <a:spcPct val="80000"/>
              </a:lnSpc>
            </a:pPr>
            <a:r>
              <a:rPr lang="en-US" sz="1900" b="1" dirty="0" smtClean="0"/>
              <a:t>Useful Resources</a:t>
            </a:r>
            <a:endParaRPr lang="en-US" sz="1900" b="1" dirty="0"/>
          </a:p>
          <a:p>
            <a:pPr>
              <a:lnSpc>
                <a:spcPct val="80000"/>
              </a:lnSpc>
            </a:pPr>
            <a:endParaRPr lang="en-US" sz="2200" dirty="0"/>
          </a:p>
          <a:p>
            <a:pPr lvl="2">
              <a:lnSpc>
                <a:spcPct val="110000"/>
              </a:lnSpc>
            </a:pPr>
            <a:endParaRPr lang="en-US" b="1" dirty="0"/>
          </a:p>
        </p:txBody>
      </p:sp>
      <p:pic>
        <p:nvPicPr>
          <p:cNvPr id="5" name="Picture 4" descr="IMG_049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066800"/>
            <a:ext cx="3048000" cy="203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043403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6934200" cy="443198"/>
          </a:xfrm>
        </p:spPr>
        <p:txBody>
          <a:bodyPr/>
          <a:lstStyle/>
          <a:p>
            <a:r>
              <a:rPr lang="en-US" sz="3200" dirty="0" smtClean="0"/>
              <a:t>Contact Information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62000"/>
            <a:ext cx="8382000" cy="541020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en-US" sz="6000" b="1" dirty="0" smtClean="0"/>
          </a:p>
          <a:p>
            <a:pPr marL="0" indent="0">
              <a:buNone/>
            </a:pPr>
            <a:r>
              <a:rPr lang="en-US" sz="6000" b="1" dirty="0" smtClean="0"/>
              <a:t>Commissioner Bobby Cagle</a:t>
            </a:r>
          </a:p>
          <a:p>
            <a:pPr marL="0" indent="0">
              <a:buNone/>
            </a:pPr>
            <a:r>
              <a:rPr lang="en-US" sz="6000" b="1" dirty="0" smtClean="0"/>
              <a:t> Georgia Department of  Early Care and Learning</a:t>
            </a:r>
          </a:p>
          <a:p>
            <a:pPr marL="517525" lvl="1" indent="0">
              <a:buNone/>
            </a:pPr>
            <a:r>
              <a:rPr lang="en-US" sz="6000" b="1" dirty="0" smtClean="0">
                <a:hlinkClick r:id="rId2"/>
              </a:rPr>
              <a:t>Bobby.Cagle@decal.ga.gov</a:t>
            </a:r>
            <a:endParaRPr lang="en-US" sz="6000" b="1" dirty="0" smtClean="0"/>
          </a:p>
          <a:p>
            <a:pPr marL="517525" lvl="1" indent="0">
              <a:buNone/>
            </a:pPr>
            <a:r>
              <a:rPr lang="en-US" sz="6000" b="1" dirty="0" smtClean="0"/>
              <a:t>(404) 651-7432</a:t>
            </a:r>
          </a:p>
          <a:p>
            <a:pPr marL="0" indent="0">
              <a:buNone/>
            </a:pPr>
            <a:endParaRPr lang="en-US" sz="5100" b="1" dirty="0" smtClean="0"/>
          </a:p>
          <a:p>
            <a:pPr marL="0" indent="0">
              <a:buNone/>
            </a:pPr>
            <a:r>
              <a:rPr lang="en-US" sz="6000" b="1" dirty="0" smtClean="0"/>
              <a:t>Pat Willis, Executive Director</a:t>
            </a:r>
          </a:p>
          <a:p>
            <a:pPr marL="0" indent="0">
              <a:buNone/>
            </a:pPr>
            <a:r>
              <a:rPr lang="en-US" sz="5100" dirty="0" smtClean="0"/>
              <a:t> </a:t>
            </a:r>
            <a:r>
              <a:rPr lang="en-US" sz="6000" b="1" dirty="0" smtClean="0"/>
              <a:t>Voices for Georgia's  Children</a:t>
            </a:r>
          </a:p>
          <a:p>
            <a:pPr marL="517525" lvl="1" indent="0">
              <a:buNone/>
            </a:pPr>
            <a:r>
              <a:rPr lang="en-US" sz="6000" b="1" u="sng" dirty="0" smtClean="0">
                <a:solidFill>
                  <a:schemeClr val="accent2">
                    <a:lumMod val="50000"/>
                  </a:schemeClr>
                </a:solidFill>
              </a:rPr>
              <a:t>PWillis@georgiavoices.org</a:t>
            </a:r>
          </a:p>
          <a:p>
            <a:pPr marL="517525" lvl="1" indent="0">
              <a:buNone/>
            </a:pPr>
            <a:r>
              <a:rPr lang="en-US" sz="6000" b="1" dirty="0" smtClean="0"/>
              <a:t>(404) 521-0311</a:t>
            </a:r>
          </a:p>
          <a:p>
            <a:pPr marL="517525" lvl="1" indent="0">
              <a:buNone/>
            </a:pPr>
            <a:endParaRPr lang="en-US" sz="6000" dirty="0" smtClean="0"/>
          </a:p>
          <a:p>
            <a:pPr marL="0" indent="0">
              <a:buNone/>
            </a:pPr>
            <a:r>
              <a:rPr lang="en-US" sz="6000" b="1" dirty="0" smtClean="0"/>
              <a:t>Mindy Binderman</a:t>
            </a:r>
          </a:p>
          <a:p>
            <a:pPr marL="0" indent="0">
              <a:buNone/>
            </a:pPr>
            <a:r>
              <a:rPr lang="en-US" sz="6000" b="1" smtClean="0"/>
              <a:t>GEEARS-Georgia Early Education </a:t>
            </a:r>
            <a:r>
              <a:rPr lang="en-US" sz="6000" b="1" dirty="0" smtClean="0"/>
              <a:t>Alliance for Ready Students</a:t>
            </a:r>
          </a:p>
          <a:p>
            <a:pPr marL="517525" lvl="1" indent="0">
              <a:buNone/>
            </a:pPr>
            <a:r>
              <a:rPr lang="en-US" sz="6000" b="1" u="sng" dirty="0" smtClean="0">
                <a:solidFill>
                  <a:schemeClr val="tx2"/>
                </a:solidFill>
                <a:hlinkClick r:id="rId3"/>
              </a:rPr>
              <a:t>MBinderman</a:t>
            </a:r>
            <a:r>
              <a:rPr lang="en-US" sz="6000" b="1" u="sng" dirty="0" smtClean="0">
                <a:solidFill>
                  <a:schemeClr val="tx2"/>
                </a:solidFill>
              </a:rPr>
              <a:t>@geears.org</a:t>
            </a:r>
          </a:p>
          <a:p>
            <a:pPr marL="517525" lvl="1" indent="0">
              <a:buNone/>
            </a:pPr>
            <a:r>
              <a:rPr lang="en-US" sz="6000" b="1" dirty="0" smtClean="0"/>
              <a:t>(678) 689-3482</a:t>
            </a:r>
          </a:p>
          <a:p>
            <a:pPr marL="517525" lvl="1" indent="0">
              <a:buNone/>
            </a:pPr>
            <a:endParaRPr lang="en-US" dirty="0" smtClean="0"/>
          </a:p>
          <a:p>
            <a:pPr marL="517525" lvl="1" indent="0">
              <a:buNone/>
            </a:pPr>
            <a:endParaRPr lang="en-US" dirty="0" smtClean="0"/>
          </a:p>
          <a:p>
            <a:pPr marL="517525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790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6934200" cy="443198"/>
          </a:xfrm>
        </p:spPr>
        <p:txBody>
          <a:bodyPr/>
          <a:lstStyle/>
          <a:p>
            <a:r>
              <a:rPr lang="en-US" sz="3200" dirty="0" smtClean="0"/>
              <a:t>Useful  Resources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382000" cy="5257800"/>
          </a:xfrm>
        </p:spPr>
        <p:txBody>
          <a:bodyPr/>
          <a:lstStyle/>
          <a:p>
            <a:r>
              <a:rPr lang="en-US" sz="2400" dirty="0" smtClean="0"/>
              <a:t>Georgia Department of Early Care and Learning</a:t>
            </a:r>
          </a:p>
          <a:p>
            <a:pPr lvl="1"/>
            <a:r>
              <a:rPr lang="en-US" sz="2400" dirty="0" smtClean="0">
                <a:hlinkClick r:id="rId2"/>
              </a:rPr>
              <a:t>www.decal.ga.gov</a:t>
            </a:r>
            <a:endParaRPr lang="en-US" sz="2400" dirty="0" smtClean="0"/>
          </a:p>
          <a:p>
            <a:pPr lvl="0"/>
            <a:r>
              <a:rPr lang="en-US" sz="2400" dirty="0">
                <a:solidFill>
                  <a:srgbClr val="000000"/>
                </a:solidFill>
              </a:rPr>
              <a:t>Georgia </a:t>
            </a:r>
            <a:r>
              <a:rPr lang="en-US" sz="2400" dirty="0" smtClean="0">
                <a:solidFill>
                  <a:srgbClr val="000000"/>
                </a:solidFill>
              </a:rPr>
              <a:t>Program for Infant and Toddler Care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  <a:hlinkClick r:id="rId3"/>
              </a:rPr>
              <a:t>www.gapitc.org</a:t>
            </a:r>
            <a:r>
              <a:rPr lang="en-US" sz="2400" dirty="0" smtClean="0">
                <a:solidFill>
                  <a:srgbClr val="000000"/>
                </a:solidFill>
              </a:rPr>
              <a:t>                     </a:t>
            </a:r>
          </a:p>
          <a:p>
            <a:pPr lvl="0"/>
            <a:r>
              <a:rPr lang="en-US" sz="2400" dirty="0" smtClean="0">
                <a:solidFill>
                  <a:srgbClr val="000000"/>
                </a:solidFill>
              </a:rPr>
              <a:t>Voices for Georgia’s Children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  <a:hlinkClick r:id="rId4"/>
              </a:rPr>
              <a:t>www.georgiavoices.org</a:t>
            </a:r>
            <a:endParaRPr lang="en-US" sz="2400" dirty="0" smtClean="0">
              <a:solidFill>
                <a:srgbClr val="000000"/>
              </a:solidFill>
            </a:endParaRPr>
          </a:p>
          <a:p>
            <a:pPr lvl="0"/>
            <a:r>
              <a:rPr lang="en-US" sz="2400" dirty="0" smtClean="0">
                <a:solidFill>
                  <a:srgbClr val="000000"/>
                </a:solidFill>
              </a:rPr>
              <a:t>GEEARS-Georgia Early Education Alliance for Ready Students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  <a:hlinkClick r:id="rId5"/>
              </a:rPr>
              <a:t>www.geears.org</a:t>
            </a:r>
            <a:endParaRPr lang="en-US" sz="2400" dirty="0" smtClean="0">
              <a:solidFill>
                <a:srgbClr val="000000"/>
              </a:solidFill>
            </a:endParaRPr>
          </a:p>
          <a:p>
            <a:pPr lvl="0"/>
            <a:r>
              <a:rPr lang="en-US" sz="2400" dirty="0" smtClean="0">
                <a:solidFill>
                  <a:srgbClr val="000000"/>
                </a:solidFill>
              </a:rPr>
              <a:t>Change the First Five Years video</a:t>
            </a:r>
          </a:p>
          <a:p>
            <a:pPr lvl="1"/>
            <a:r>
              <a:rPr lang="en-US" sz="2400" dirty="0">
                <a:hlinkClick r:id="rId6"/>
              </a:rPr>
              <a:t>http://www.youtube.com/watch?v=GbSp88PBe9E</a:t>
            </a:r>
            <a:endParaRPr lang="en-US" sz="2400" dirty="0"/>
          </a:p>
          <a:p>
            <a:pPr lvl="1"/>
            <a:endParaRPr lang="en-US" sz="2400" dirty="0">
              <a:solidFill>
                <a:srgbClr val="000000"/>
              </a:solidFill>
            </a:endParaRPr>
          </a:p>
          <a:p>
            <a:pPr marL="517525" lvl="1" indent="0"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  <a:p>
            <a:pPr marL="517525" lvl="1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2293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6934200" cy="443198"/>
          </a:xfrm>
        </p:spPr>
        <p:txBody>
          <a:bodyPr/>
          <a:lstStyle/>
          <a:p>
            <a:r>
              <a:rPr lang="en-US" sz="3200" dirty="0" smtClean="0"/>
              <a:t>DECAL  Advisory  Network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7620000" cy="4572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Launched January</a:t>
            </a:r>
            <a:r>
              <a:rPr lang="en-US" sz="2800" dirty="0">
                <a:solidFill>
                  <a:srgbClr val="000000"/>
                </a:solidFill>
              </a:rPr>
              <a:t>, </a:t>
            </a:r>
            <a:r>
              <a:rPr lang="en-US" sz="2800" dirty="0" smtClean="0">
                <a:solidFill>
                  <a:srgbClr val="000000"/>
                </a:solidFill>
              </a:rPr>
              <a:t>2012</a:t>
            </a:r>
          </a:p>
          <a:p>
            <a:pPr lvl="7"/>
            <a:endParaRPr lang="en-US" sz="2800" dirty="0" smtClean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Made up of  12 committees</a:t>
            </a: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Engages over 100 Georgia citizens interested in early childhood education and care</a:t>
            </a: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Fosters improved communication with the community   </a:t>
            </a:r>
            <a:endParaRPr lang="en-US" sz="2800" dirty="0">
              <a:solidFill>
                <a:srgbClr val="000000"/>
              </a:solidFill>
            </a:endParaRP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8326721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6934200" cy="443198"/>
          </a:xfrm>
        </p:spPr>
        <p:txBody>
          <a:bodyPr/>
          <a:lstStyle/>
          <a:p>
            <a:r>
              <a:rPr lang="en-US" sz="3200" dirty="0"/>
              <a:t>DECAL </a:t>
            </a:r>
            <a:r>
              <a:rPr lang="en-US" sz="3200" dirty="0" smtClean="0"/>
              <a:t> Advisory  Committees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7345859"/>
              </p:ext>
            </p:extLst>
          </p:nvPr>
        </p:nvGraphicFramePr>
        <p:xfrm>
          <a:off x="381000" y="1143000"/>
          <a:ext cx="83820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29833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s-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214" y="5029200"/>
            <a:ext cx="1600200" cy="11766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6934200" cy="507831"/>
          </a:xfrm>
        </p:spPr>
        <p:txBody>
          <a:bodyPr/>
          <a:lstStyle/>
          <a:p>
            <a:r>
              <a:rPr lang="en-US" dirty="0" smtClean="0"/>
              <a:t>Change the First Five Years Video</a:t>
            </a:r>
            <a:endParaRPr lang="en-US" dirty="0"/>
          </a:p>
        </p:txBody>
      </p:sp>
      <p:pic>
        <p:nvPicPr>
          <p:cNvPr id="4" name="Content Placeholder 3" descr="First Five Years Fund.tiff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16" r="-5716"/>
          <a:stretch>
            <a:fillRect/>
          </a:stretch>
        </p:blipFill>
        <p:spPr>
          <a:xfrm>
            <a:off x="14748" y="1045509"/>
            <a:ext cx="8381999" cy="4572000"/>
          </a:xfrm>
        </p:spPr>
      </p:pic>
    </p:spTree>
    <p:extLst>
      <p:ext uri="{BB962C8B-B14F-4D97-AF65-F5344CB8AC3E}">
        <p14:creationId xmlns:p14="http://schemas.microsoft.com/office/powerpoint/2010/main" val="2197131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6934200" cy="443198"/>
          </a:xfrm>
        </p:spPr>
        <p:txBody>
          <a:bodyPr/>
          <a:lstStyle/>
          <a:p>
            <a:r>
              <a:rPr lang="en-US" sz="3200" dirty="0" smtClean="0"/>
              <a:t>DECAL Overview - Child Care Services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382000" cy="4953000"/>
          </a:xfrm>
        </p:spPr>
        <p:txBody>
          <a:bodyPr>
            <a:normAutofit/>
          </a:bodyPr>
          <a:lstStyle/>
          <a:p>
            <a:r>
              <a:rPr lang="en-US" sz="2800" b="1" dirty="0"/>
              <a:t>Licenses 6,300 facilities</a:t>
            </a:r>
          </a:p>
          <a:p>
            <a:pPr lvl="1"/>
            <a:r>
              <a:rPr lang="en-US" dirty="0" smtClean="0"/>
              <a:t>Serves 376,650 children </a:t>
            </a:r>
            <a:r>
              <a:rPr lang="en-US" dirty="0"/>
              <a:t>and families</a:t>
            </a:r>
          </a:p>
          <a:p>
            <a:pPr lvl="1"/>
            <a:r>
              <a:rPr lang="en-US" dirty="0" smtClean="0"/>
              <a:t>Family Child Care, Group Child Care, and Child Care Learning Centers  </a:t>
            </a:r>
            <a:endParaRPr lang="en-US" dirty="0"/>
          </a:p>
          <a:p>
            <a:endParaRPr lang="en-US" sz="2800" b="1" dirty="0" smtClean="0"/>
          </a:p>
          <a:p>
            <a:r>
              <a:rPr lang="en-US" sz="2800" b="1" dirty="0" smtClean="0"/>
              <a:t>Provides </a:t>
            </a:r>
            <a:r>
              <a:rPr lang="en-US" sz="2800" b="1" dirty="0"/>
              <a:t>opportunities for participation in other DECAL programs and services</a:t>
            </a:r>
          </a:p>
          <a:p>
            <a:endParaRPr lang="en-US" sz="2800" b="1" dirty="0"/>
          </a:p>
          <a:p>
            <a:r>
              <a:rPr lang="en-US" sz="2800" b="1" dirty="0" smtClean="0"/>
              <a:t>Many on the call are Georgia </a:t>
            </a:r>
            <a:r>
              <a:rPr lang="en-US" sz="2800" b="1" dirty="0"/>
              <a:t>businesses </a:t>
            </a:r>
            <a:r>
              <a:rPr lang="en-US" sz="2800" b="1" dirty="0" smtClean="0"/>
              <a:t>who provide employer </a:t>
            </a:r>
            <a:r>
              <a:rPr lang="en-US" sz="2800" b="1" dirty="0"/>
              <a:t>sponsored child </a:t>
            </a:r>
            <a:r>
              <a:rPr lang="en-US" sz="2800" b="1" dirty="0" smtClean="0"/>
              <a:t>care programs</a:t>
            </a:r>
            <a:endParaRPr lang="en-US" sz="2800" b="1" dirty="0"/>
          </a:p>
          <a:p>
            <a:pPr marL="517525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625558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6934200" cy="443198"/>
          </a:xfrm>
        </p:spPr>
        <p:txBody>
          <a:bodyPr/>
          <a:lstStyle/>
          <a:p>
            <a:r>
              <a:rPr lang="en-US" sz="3200" dirty="0" smtClean="0"/>
              <a:t>DECAL Overview – Quality Initiatives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3820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sz="2800" dirty="0" smtClean="0"/>
              <a:t>.</a:t>
            </a:r>
          </a:p>
          <a:p>
            <a:pPr lvl="1"/>
            <a:r>
              <a:rPr lang="en-US" sz="2400" dirty="0" smtClean="0"/>
              <a:t>Over 700 programs participating</a:t>
            </a:r>
          </a:p>
          <a:p>
            <a:r>
              <a:rPr lang="en-US" sz="2800" dirty="0" smtClean="0"/>
              <a:t>Georgia Program for Infant and Toddler Care (GAPITC)</a:t>
            </a:r>
          </a:p>
          <a:p>
            <a:pPr lvl="1"/>
            <a:r>
              <a:rPr lang="en-US" dirty="0" smtClean="0"/>
              <a:t>Technical Assistance</a:t>
            </a:r>
          </a:p>
          <a:p>
            <a:pPr lvl="1"/>
            <a:r>
              <a:rPr lang="en-US" dirty="0" smtClean="0"/>
              <a:t>Training</a:t>
            </a:r>
          </a:p>
          <a:p>
            <a:pPr lvl="1"/>
            <a:r>
              <a:rPr lang="en-US" dirty="0" smtClean="0"/>
              <a:t>Website (GAPITC.org)</a:t>
            </a:r>
            <a:endParaRPr lang="en-US" dirty="0"/>
          </a:p>
          <a:p>
            <a:r>
              <a:rPr lang="en-US" sz="2800" dirty="0" smtClean="0"/>
              <a:t>Statewide Inclusion Project</a:t>
            </a:r>
          </a:p>
          <a:p>
            <a:pPr lvl="1"/>
            <a:r>
              <a:rPr lang="en-US" dirty="0" smtClean="0"/>
              <a:t>Inclusion Coordinators</a:t>
            </a:r>
          </a:p>
          <a:p>
            <a:pPr lvl="1"/>
            <a:r>
              <a:rPr lang="en-US" dirty="0" smtClean="0"/>
              <a:t>Training</a:t>
            </a:r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6" name="Picture 5" descr="Q_rated_horizontal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49145"/>
            <a:ext cx="2667000" cy="685800"/>
          </a:xfrm>
          <a:prstGeom prst="rect">
            <a:avLst/>
          </a:prstGeom>
        </p:spPr>
      </p:pic>
      <p:pic>
        <p:nvPicPr>
          <p:cNvPr id="7" name="Picture 6" descr="GAPITC Logo - Large Siz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149243"/>
            <a:ext cx="1676400" cy="116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0126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6934200" cy="443198"/>
          </a:xfrm>
        </p:spPr>
        <p:txBody>
          <a:bodyPr/>
          <a:lstStyle/>
          <a:p>
            <a:r>
              <a:rPr lang="en-US" sz="3200" dirty="0" smtClean="0"/>
              <a:t>DECAL Overview - Quality </a:t>
            </a:r>
            <a:r>
              <a:rPr lang="en-US" sz="3200" dirty="0"/>
              <a:t>Initiatives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382000" cy="52578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Child and Parent Services (CAPS)</a:t>
            </a:r>
          </a:p>
          <a:p>
            <a:pPr lvl="1"/>
            <a:r>
              <a:rPr lang="en-US" dirty="0" smtClean="0"/>
              <a:t>Child Care Subsidy</a:t>
            </a:r>
          </a:p>
          <a:p>
            <a:pPr lvl="1"/>
            <a:r>
              <a:rPr lang="en-US" dirty="0" smtClean="0"/>
              <a:t>Tiered Reimbursement</a:t>
            </a:r>
          </a:p>
          <a:p>
            <a:pPr marL="0" lvl="0" indent="0">
              <a:buNone/>
            </a:pPr>
            <a:endParaRPr lang="en-US" sz="2800" dirty="0" smtClean="0">
              <a:solidFill>
                <a:srgbClr val="000000"/>
              </a:solidFill>
            </a:endParaRPr>
          </a:p>
          <a:p>
            <a:pPr lvl="0"/>
            <a:r>
              <a:rPr lang="en-US" sz="2800" b="1" dirty="0" smtClean="0">
                <a:solidFill>
                  <a:srgbClr val="000000"/>
                </a:solidFill>
              </a:rPr>
              <a:t>Child Care Resource and Referral Agencies (CCR&amp;R)</a:t>
            </a:r>
          </a:p>
          <a:p>
            <a:pPr lvl="0"/>
            <a:endParaRPr lang="en-US" sz="2800" dirty="0" smtClean="0">
              <a:solidFill>
                <a:srgbClr val="000000"/>
              </a:solidFill>
            </a:endParaRPr>
          </a:p>
          <a:p>
            <a:pPr lvl="0"/>
            <a:r>
              <a:rPr lang="en-US" sz="2800" b="1" dirty="0" smtClean="0">
                <a:solidFill>
                  <a:srgbClr val="000000"/>
                </a:solidFill>
              </a:rPr>
              <a:t>SCHOLARSHIPS and INCENTIVES</a:t>
            </a:r>
          </a:p>
          <a:p>
            <a:pPr lvl="0"/>
            <a:endParaRPr lang="en-US" sz="2800" dirty="0" smtClean="0">
              <a:solidFill>
                <a:srgbClr val="000000"/>
              </a:solidFill>
            </a:endParaRPr>
          </a:p>
          <a:p>
            <a:pPr lvl="0"/>
            <a:r>
              <a:rPr lang="en-US" sz="2800" b="1" dirty="0" smtClean="0">
                <a:solidFill>
                  <a:srgbClr val="000000"/>
                </a:solidFill>
              </a:rPr>
              <a:t>Accreditation Facilitation Projects</a:t>
            </a:r>
          </a:p>
          <a:p>
            <a:pPr lvl="1"/>
            <a:endParaRPr lang="en-US" b="1" dirty="0" smtClean="0"/>
          </a:p>
        </p:txBody>
      </p:sp>
      <p:pic>
        <p:nvPicPr>
          <p:cNvPr id="10" name="Picture 9" descr="images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914400"/>
            <a:ext cx="16002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9713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6934200" cy="443198"/>
          </a:xfrm>
        </p:spPr>
        <p:txBody>
          <a:bodyPr/>
          <a:lstStyle/>
          <a:p>
            <a:r>
              <a:rPr lang="en-US" sz="3200" dirty="0" smtClean="0"/>
              <a:t>DECAL Overview - Georgia’s  Pre-K  Program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382000" cy="4800600"/>
          </a:xfrm>
        </p:spPr>
        <p:txBody>
          <a:bodyPr>
            <a:normAutofit fontScale="40000" lnSpcReduction="20000"/>
          </a:bodyPr>
          <a:lstStyle/>
          <a:p>
            <a:endParaRPr lang="en-US" sz="3000" b="1" dirty="0" smtClean="0"/>
          </a:p>
          <a:p>
            <a:r>
              <a:rPr lang="en-US" sz="7000" b="1" dirty="0" smtClean="0"/>
              <a:t>Key </a:t>
            </a:r>
            <a:r>
              <a:rPr lang="en-US" sz="7000" b="1" dirty="0"/>
              <a:t>Components of the Program</a:t>
            </a:r>
          </a:p>
          <a:p>
            <a:pPr lvl="1"/>
            <a:r>
              <a:rPr lang="en-US" sz="7000" dirty="0"/>
              <a:t>Universality</a:t>
            </a:r>
          </a:p>
          <a:p>
            <a:pPr lvl="1"/>
            <a:r>
              <a:rPr lang="en-US" sz="7000" dirty="0"/>
              <a:t>Standards Based Instruction</a:t>
            </a:r>
          </a:p>
          <a:p>
            <a:pPr lvl="1"/>
            <a:r>
              <a:rPr lang="en-US" sz="7000" dirty="0"/>
              <a:t>Parent Choice</a:t>
            </a:r>
          </a:p>
          <a:p>
            <a:pPr lvl="1"/>
            <a:r>
              <a:rPr lang="en-US" sz="7000" dirty="0"/>
              <a:t>Public/Private Partnerships</a:t>
            </a:r>
          </a:p>
          <a:p>
            <a:pPr lvl="1"/>
            <a:r>
              <a:rPr lang="en-US" sz="7000" dirty="0"/>
              <a:t>High Quality – Meets 10/10 quality standards</a:t>
            </a:r>
          </a:p>
          <a:p>
            <a:pPr lvl="1"/>
            <a:r>
              <a:rPr lang="en-US" sz="7000" dirty="0"/>
              <a:t>Funded by the Georgia Lottery for Education</a:t>
            </a:r>
          </a:p>
          <a:p>
            <a:pPr marL="517525" lvl="1" indent="0">
              <a:buNone/>
            </a:pPr>
            <a:endParaRPr lang="en-US" sz="5900" dirty="0"/>
          </a:p>
          <a:p>
            <a:r>
              <a:rPr lang="en-US" sz="7000" b="1" dirty="0"/>
              <a:t>Celebrating 20 </a:t>
            </a:r>
            <a:r>
              <a:rPr lang="en-US" sz="7000" b="1" dirty="0" smtClean="0"/>
              <a:t>years </a:t>
            </a:r>
            <a:r>
              <a:rPr lang="en-US" sz="7000" b="1" dirty="0"/>
              <a:t>this school year!</a:t>
            </a:r>
          </a:p>
          <a:p>
            <a:pPr marL="0" indent="0">
              <a:buNone/>
            </a:pPr>
            <a:endParaRPr lang="en-US" sz="7000" dirty="0"/>
          </a:p>
          <a:p>
            <a:r>
              <a:rPr lang="en-US" sz="7000" b="1" dirty="0" smtClean="0"/>
              <a:t>2012-2013: 84,000 slots </a:t>
            </a:r>
            <a:r>
              <a:rPr lang="en-US" sz="7000" b="1" dirty="0"/>
              <a:t>statewide</a:t>
            </a:r>
          </a:p>
          <a:p>
            <a:endParaRPr lang="en-US" sz="4500" b="1" dirty="0"/>
          </a:p>
        </p:txBody>
      </p:sp>
    </p:spTree>
    <p:extLst>
      <p:ext uri="{BB962C8B-B14F-4D97-AF65-F5344CB8AC3E}">
        <p14:creationId xmlns:p14="http://schemas.microsoft.com/office/powerpoint/2010/main" val="10596809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 DECAL theme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  <a:txDef>
      <a:spPr>
        <a:noFill/>
      </a:spPr>
      <a:bodyPr>
        <a:spAutoFit/>
      </a:bodyPr>
      <a:lstStyle>
        <a:defPPr algn="r" fontAlgn="auto">
          <a:spcBef>
            <a:spcPts val="0"/>
          </a:spcBef>
          <a:spcAft>
            <a:spcPts val="0"/>
          </a:spcAft>
          <a:defRPr sz="1600">
            <a:solidFill>
              <a:schemeClr val="bg1">
                <a:lumMod val="95000"/>
              </a:schemeClr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30" ma:contentTypeDescription="Create a new document." ma:contentTypeScope="" ma:versionID="b6358c8e9ccf10d22debe3a56dce56ac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Props1.xml><?xml version="1.0" encoding="utf-8"?>
<ds:datastoreItem xmlns:ds="http://schemas.openxmlformats.org/officeDocument/2006/customXml" ds:itemID="{7EEFD162-EDAF-40F1-8DE6-8C07E9AEC85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D45782E-2DEB-4F9A-AC25-B1DF8A6B63E1}">
  <ds:schemaRefs>
    <ds:schemaRef ds:uri="http://schemas.microsoft.com/office/2006/metadata/contentType"/>
    <ds:schemaRef ds:uri="http://schemas.microsoft.com/office/2006/metadata/properties/metaAttributes"/>
  </ds:schemaRefs>
</ds:datastoreItem>
</file>

<file path=customXml/itemProps3.xml><?xml version="1.0" encoding="utf-8"?>
<ds:datastoreItem xmlns:ds="http://schemas.openxmlformats.org/officeDocument/2006/customXml" ds:itemID="{8B875305-C3BD-4915-B253-95E93B45BBA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2128</TotalTime>
  <Words>763</Words>
  <Application>Microsoft Office PowerPoint</Application>
  <PresentationFormat>On-screen Show (4:3)</PresentationFormat>
  <Paragraphs>195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Blue DECAL theme</vt:lpstr>
      <vt:lpstr>  </vt:lpstr>
      <vt:lpstr>Agenda</vt:lpstr>
      <vt:lpstr>DECAL  Advisory  Network</vt:lpstr>
      <vt:lpstr>DECAL  Advisory  Committees</vt:lpstr>
      <vt:lpstr>Change the First Five Years Video</vt:lpstr>
      <vt:lpstr>DECAL Overview - Child Care Services</vt:lpstr>
      <vt:lpstr>DECAL Overview – Quality Initiatives</vt:lpstr>
      <vt:lpstr>DECAL Overview - Quality Initiatives</vt:lpstr>
      <vt:lpstr>DECAL Overview - Georgia’s  Pre-K  Program</vt:lpstr>
      <vt:lpstr>DECAL Overview - Nutrition Services</vt:lpstr>
      <vt:lpstr>GEEARS - Georgia Early Education Alliance for Ready Students </vt:lpstr>
      <vt:lpstr>GEEARS - Georgia Early Education Alliance for Ready Students </vt:lpstr>
      <vt:lpstr>GEEARS - Opportunities for Business Partnerships</vt:lpstr>
      <vt:lpstr>GEEARS – Other Opportunities for Business Partnerships</vt:lpstr>
      <vt:lpstr>Voices  for  Georgia’s  Children </vt:lpstr>
      <vt:lpstr>Voices  for  Georgia’s Children</vt:lpstr>
      <vt:lpstr>Voices for Georgia’s Children</vt:lpstr>
      <vt:lpstr>Business  Community  Feedback</vt:lpstr>
      <vt:lpstr>Questions  and  Answers</vt:lpstr>
      <vt:lpstr>Contact Information</vt:lpstr>
      <vt:lpstr>Useful  Resources</vt:lpstr>
    </vt:vector>
  </TitlesOfParts>
  <Company>DECAL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and Local Benefits of Universal Pre-K </dc:title>
  <dc:subject/>
  <dc:creator>Sophal Lackey</dc:creator>
  <cp:keywords/>
  <dc:description/>
  <cp:lastModifiedBy>Barbara Sanders</cp:lastModifiedBy>
  <cp:revision>231</cp:revision>
  <cp:lastPrinted>2012-07-24T13:46:12Z</cp:lastPrinted>
  <dcterms:created xsi:type="dcterms:W3CDTF">2012-01-24T22:18:09Z</dcterms:created>
  <dcterms:modified xsi:type="dcterms:W3CDTF">2012-07-24T17:23:57Z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TC102867899990</vt:lpwstr>
  </property>
</Properties>
</file>